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CKVApdBtC0szmnBvDxAHpnbCB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1dff4d633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1" name="Google Shape;331;g271dff4d633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71f6cc96ed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5" name="Google Shape;345;g271f6cc96ed_1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1dff4d633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8" name="Google Shape;358;g271dff4d633_1_3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71e56f65d8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271e56f65d8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271e56f65d8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71dff4d633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3" name="Google Shape;393;g271dff4d633_1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72085793f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272085793f8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e74b7960e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2" name="Google Shape;422;g2ce74b7960e_1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ce74b7960e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7" name="Google Shape;437;g2ce74b7960e_1_2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ce74b7960e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2" name="Google Shape;452;g2ce74b7960e_1_2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e74b7960e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6" name="Google Shape;466;g2ce74b7960e_1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e74b7960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7" name="Google Shape;107;g2ce74b7960e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719376b179_1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2" name="Google Shape;482;g2719376b179_1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de1c42a5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4" name="Google Shape;494;g2de1c42a5dc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719376b179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4" name="Google Shape;504;g2719376b179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2085793f8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6" name="Google Shape;516;g272085793f8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719376b179_1_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2719376b179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de1c42a5dc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g2de1c42a5d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695c5eea8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3" name="Google Shape;563;g2695c5eea8f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e74b7960e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0" name="Google Shape;140;g2ce74b7960e_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1dff4d633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6" name="Google Shape;166;g271dff4d633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1f6cc96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6" name="Google Shape;266;g271f6cc96ed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e1c42a5d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3" name="Google Shape;283;g2de1c42a5dc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1f6cc96e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3" name="Google Shape;293;g271f6cc96ed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1f6cc96ed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2" name="Google Shape;312;g271f6cc96ed_3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 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9pPr>
          </a:lstStyle>
          <a:p/>
        </p:txBody>
      </p:sp>
      <p:sp>
        <p:nvSpPr>
          <p:cNvPr id="30" name="Google Shape;30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9pPr>
          </a:lstStyle>
          <a:p/>
        </p:txBody>
      </p:sp>
      <p:sp>
        <p:nvSpPr>
          <p:cNvPr id="31" name="Google Shape;31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24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hyperlink" Target="https://timesofindia.indiatimes.com/india/why-india-is-diabetes-capital-of-the-world/articleshow/95509990.cms" TargetMode="External"/><Relationship Id="rId5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Relationship Id="rId4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jpg"/><Relationship Id="rId4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Relationship Id="rId4" Type="http://schemas.openxmlformats.org/officeDocument/2006/relationships/image" Target="../media/image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jpg"/><Relationship Id="rId4" Type="http://schemas.openxmlformats.org/officeDocument/2006/relationships/image" Target="../media/image47.jpg"/><Relationship Id="rId5" Type="http://schemas.openxmlformats.org/officeDocument/2006/relationships/image" Target="../media/image51.jpg"/><Relationship Id="rId6" Type="http://schemas.openxmlformats.org/officeDocument/2006/relationships/image" Target="../media/image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api.whatsapp.com/message/VMLNDCT4EWMQL1?autoload=1&amp;app_absent=0" TargetMode="External"/><Relationship Id="rId10" Type="http://schemas.openxmlformats.org/officeDocument/2006/relationships/hyperlink" Target="https://api.whatsapp.com/message/VMLNDCT4EWMQL1?autoload=1&amp;app_absent=0" TargetMode="External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info@patientsforpatientsafety.in" TargetMode="External"/><Relationship Id="rId4" Type="http://schemas.openxmlformats.org/officeDocument/2006/relationships/hyperlink" Target="http://www.patientsforpatientsafety.in" TargetMode="External"/><Relationship Id="rId9" Type="http://schemas.openxmlformats.org/officeDocument/2006/relationships/image" Target="../media/image55.png"/><Relationship Id="rId5" Type="http://schemas.openxmlformats.org/officeDocument/2006/relationships/image" Target="../media/image46.png"/><Relationship Id="rId6" Type="http://schemas.openxmlformats.org/officeDocument/2006/relationships/image" Target="../media/image53.png"/><Relationship Id="rId7" Type="http://schemas.openxmlformats.org/officeDocument/2006/relationships/image" Target="../media/image48.png"/><Relationship Id="rId8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0.jp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13.gif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4.png"/><Relationship Id="rId7" Type="http://schemas.openxmlformats.org/officeDocument/2006/relationships/image" Target="../media/image22.jp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8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81275" y="109638"/>
            <a:ext cx="1041866" cy="1115476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"/>
          <p:cNvSpPr txBox="1"/>
          <p:nvPr/>
        </p:nvSpPr>
        <p:spPr>
          <a:xfrm>
            <a:off x="3892413" y="5837650"/>
            <a:ext cx="41397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Arial"/>
              <a:buNone/>
            </a:pPr>
            <a:r>
              <a:rPr b="1" i="0" lang="en-US" sz="2433" u="none" cap="none" strike="noStrik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2433" u="none" cap="none" strike="noStrike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211175" y="490525"/>
            <a:ext cx="77739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5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 Avoiding Harm - Your Role</a:t>
            </a:r>
            <a:r>
              <a:rPr b="1" i="0" lang="en-US" sz="4566" u="none" cap="none" strike="noStrike">
                <a:solidFill>
                  <a:srgbClr val="FF5B66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b="1" i="0" sz="4566" u="none" cap="none" strike="noStrike">
              <a:solidFill>
                <a:srgbClr val="FF5B6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99" name="Google Shape;99;p1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1"/>
          <p:cNvSpPr txBox="1"/>
          <p:nvPr/>
        </p:nvSpPr>
        <p:spPr>
          <a:xfrm>
            <a:off x="3986625" y="6443725"/>
            <a:ext cx="3435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Arial"/>
              <a:buNone/>
            </a:pPr>
            <a:r>
              <a:rPr b="1" i="0" lang="en-US" sz="1533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1" i="0" sz="1533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72725" y="176300"/>
            <a:ext cx="829750" cy="8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6597" y="1290974"/>
            <a:ext cx="5791374" cy="43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1dff4d633_2_1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71dff4d633_2_1"/>
          <p:cNvSpPr txBox="1"/>
          <p:nvPr/>
        </p:nvSpPr>
        <p:spPr>
          <a:xfrm>
            <a:off x="1997075" y="142725"/>
            <a:ext cx="88830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Is this how you are at Work/WFH?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5" name="Google Shape;335;g271dff4d633_2_1"/>
          <p:cNvSpPr txBox="1"/>
          <p:nvPr>
            <p:ph idx="12" type="sldNum"/>
          </p:nvPr>
        </p:nvSpPr>
        <p:spPr>
          <a:xfrm>
            <a:off x="11488850" y="651992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36" name="Google Shape;336;g271dff4d633_2_1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g271dff4d633_2_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g271dff4d633_2_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271dff4d633_2_1"/>
          <p:cNvSpPr txBox="1"/>
          <p:nvPr/>
        </p:nvSpPr>
        <p:spPr>
          <a:xfrm>
            <a:off x="2927675" y="4592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71dff4d633_2_1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1" name="Google Shape;341;g271dff4d633_2_1"/>
          <p:cNvPicPr preferRelativeResize="0"/>
          <p:nvPr/>
        </p:nvPicPr>
        <p:blipFill rotWithShape="1">
          <a:blip r:embed="rId4">
            <a:alphaModFix/>
          </a:blip>
          <a:srcRect b="9254" l="0" r="0" t="0"/>
          <a:stretch/>
        </p:blipFill>
        <p:spPr>
          <a:xfrm>
            <a:off x="2612996" y="1012425"/>
            <a:ext cx="6335779" cy="48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71dff4d633_2_1"/>
          <p:cNvSpPr txBox="1"/>
          <p:nvPr/>
        </p:nvSpPr>
        <p:spPr>
          <a:xfrm>
            <a:off x="4767208" y="6046634"/>
            <a:ext cx="2205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3"/>
              <a:buFont typeface="Arial"/>
              <a:buNone/>
            </a:pPr>
            <a:r>
              <a:rPr b="0" i="0" lang="en-US" sz="1933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Source:www</a:t>
            </a:r>
            <a:endParaRPr b="0" i="0" sz="2533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1f6cc96ed_1_173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71f6cc96ed_1_173"/>
          <p:cNvSpPr txBox="1"/>
          <p:nvPr/>
        </p:nvSpPr>
        <p:spPr>
          <a:xfrm>
            <a:off x="2350050" y="170275"/>
            <a:ext cx="89841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Your Posture Can Help Avoid Pain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9" name="Google Shape;349;g271f6cc96ed_1_173"/>
          <p:cNvSpPr txBox="1"/>
          <p:nvPr>
            <p:ph idx="12" type="sldNum"/>
          </p:nvPr>
        </p:nvSpPr>
        <p:spPr>
          <a:xfrm>
            <a:off x="11488850" y="651992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0" name="Google Shape;350;g271f6cc96ed_1_173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1" name="Google Shape;351;g271f6cc96ed_1_173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g271f6cc96ed_1_173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71f6cc96ed_1_173"/>
          <p:cNvSpPr txBox="1"/>
          <p:nvPr/>
        </p:nvSpPr>
        <p:spPr>
          <a:xfrm>
            <a:off x="2927675" y="4592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71f6cc96ed_1_173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5" name="Google Shape;355;g271f6cc96ed_1_173"/>
          <p:cNvPicPr preferRelativeResize="0"/>
          <p:nvPr/>
        </p:nvPicPr>
        <p:blipFill rotWithShape="1">
          <a:blip r:embed="rId4">
            <a:alphaModFix/>
          </a:blip>
          <a:srcRect b="4213" l="0" r="0" t="8350"/>
          <a:stretch/>
        </p:blipFill>
        <p:spPr>
          <a:xfrm>
            <a:off x="702900" y="1077225"/>
            <a:ext cx="11124398" cy="486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71dff4d633_1_316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71dff4d633_1_316"/>
          <p:cNvSpPr txBox="1"/>
          <p:nvPr/>
        </p:nvSpPr>
        <p:spPr>
          <a:xfrm>
            <a:off x="2415100" y="227375"/>
            <a:ext cx="7801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Be Mindful of Your Posture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2" name="Google Shape;362;g271dff4d633_1_316"/>
          <p:cNvSpPr txBox="1"/>
          <p:nvPr>
            <p:ph idx="12" type="sldNum"/>
          </p:nvPr>
        </p:nvSpPr>
        <p:spPr>
          <a:xfrm>
            <a:off x="11260250" y="651992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3" name="Google Shape;363;g271dff4d633_1_316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4" name="Google Shape;364;g271dff4d633_1_316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g271dff4d633_1_316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271dff4d633_1_316"/>
          <p:cNvSpPr txBox="1"/>
          <p:nvPr/>
        </p:nvSpPr>
        <p:spPr>
          <a:xfrm>
            <a:off x="2927675" y="4592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71dff4d633_1_316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g271dff4d633_1_316"/>
          <p:cNvPicPr preferRelativeResize="0"/>
          <p:nvPr/>
        </p:nvPicPr>
        <p:blipFill rotWithShape="1">
          <a:blip r:embed="rId4">
            <a:alphaModFix/>
          </a:blip>
          <a:srcRect b="19017" l="0" r="0" t="10124"/>
          <a:stretch/>
        </p:blipFill>
        <p:spPr>
          <a:xfrm>
            <a:off x="2681575" y="1030200"/>
            <a:ext cx="7236081" cy="5127287"/>
          </a:xfrm>
          <a:prstGeom prst="rect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1e56f65d8_0_11"/>
          <p:cNvSpPr txBox="1"/>
          <p:nvPr/>
        </p:nvSpPr>
        <p:spPr>
          <a:xfrm>
            <a:off x="935500" y="1540125"/>
            <a:ext cx="6219300" cy="29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3*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pre diabetes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4*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diabetes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10*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uncontrolled diabetes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Diabetes is silent, symptoms show later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Serious complications, controllable if detected early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g271e56f65d8_0_1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271e56f65d8_0_1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g271e56f65d8_0_11"/>
          <p:cNvSpPr txBox="1"/>
          <p:nvPr/>
        </p:nvSpPr>
        <p:spPr>
          <a:xfrm>
            <a:off x="3937725" y="6446950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g271e56f65d8_0_11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g271e56f65d8_0_11"/>
          <p:cNvSpPr txBox="1"/>
          <p:nvPr/>
        </p:nvSpPr>
        <p:spPr>
          <a:xfrm>
            <a:off x="766800" y="142725"/>
            <a:ext cx="106584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Diabetes Trends in India;             Symptoms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80" name="Google Shape;380;g271e56f65d8_0_11"/>
          <p:cNvGrpSpPr/>
          <p:nvPr/>
        </p:nvGrpSpPr>
        <p:grpSpPr>
          <a:xfrm>
            <a:off x="7370100" y="783813"/>
            <a:ext cx="4548599" cy="5939886"/>
            <a:chOff x="7353250" y="866663"/>
            <a:chExt cx="4548599" cy="5939886"/>
          </a:xfrm>
        </p:grpSpPr>
        <p:pic>
          <p:nvPicPr>
            <p:cNvPr id="381" name="Google Shape;381;g271e56f65d8_0_11"/>
            <p:cNvPicPr preferRelativeResize="0"/>
            <p:nvPr/>
          </p:nvPicPr>
          <p:blipFill rotWithShape="1">
            <a:blip r:embed="rId4">
              <a:alphaModFix/>
            </a:blip>
            <a:srcRect b="52994" l="6117" r="62509" t="18524"/>
            <a:stretch/>
          </p:blipFill>
          <p:spPr>
            <a:xfrm>
              <a:off x="7353250" y="909700"/>
              <a:ext cx="1499650" cy="203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g271e56f65d8_0_11"/>
            <p:cNvPicPr preferRelativeResize="0"/>
            <p:nvPr/>
          </p:nvPicPr>
          <p:blipFill rotWithShape="1">
            <a:blip r:embed="rId4">
              <a:alphaModFix/>
            </a:blip>
            <a:srcRect b="53225" l="37029" r="34770" t="18293"/>
            <a:stretch/>
          </p:blipFill>
          <p:spPr>
            <a:xfrm>
              <a:off x="8934425" y="866663"/>
              <a:ext cx="1404856" cy="212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g271e56f65d8_0_11"/>
            <p:cNvPicPr preferRelativeResize="0"/>
            <p:nvPr/>
          </p:nvPicPr>
          <p:blipFill rotWithShape="1">
            <a:blip r:embed="rId4">
              <a:alphaModFix/>
            </a:blip>
            <a:srcRect b="55870" l="69857" r="3766" t="20752"/>
            <a:stretch/>
          </p:blipFill>
          <p:spPr>
            <a:xfrm>
              <a:off x="10497000" y="996875"/>
              <a:ext cx="1404849" cy="1865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g271e56f65d8_0_11"/>
            <p:cNvPicPr preferRelativeResize="0"/>
            <p:nvPr/>
          </p:nvPicPr>
          <p:blipFill rotWithShape="1">
            <a:blip r:embed="rId4">
              <a:alphaModFix/>
            </a:blip>
            <a:srcRect b="29838" l="7290" r="69795" t="45957"/>
            <a:stretch/>
          </p:blipFill>
          <p:spPr>
            <a:xfrm>
              <a:off x="7499625" y="2992388"/>
              <a:ext cx="1120550" cy="1773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g271e56f65d8_0_11"/>
            <p:cNvPicPr preferRelativeResize="0"/>
            <p:nvPr/>
          </p:nvPicPr>
          <p:blipFill rotWithShape="1">
            <a:blip r:embed="rId4">
              <a:alphaModFix/>
            </a:blip>
            <a:srcRect b="28356" l="38926" r="34696" t="48266"/>
            <a:stretch/>
          </p:blipFill>
          <p:spPr>
            <a:xfrm>
              <a:off x="9015950" y="3098825"/>
              <a:ext cx="1335597" cy="1773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g271e56f65d8_0_11"/>
            <p:cNvPicPr preferRelativeResize="0"/>
            <p:nvPr/>
          </p:nvPicPr>
          <p:blipFill rotWithShape="1">
            <a:blip r:embed="rId4">
              <a:alphaModFix/>
            </a:blip>
            <a:srcRect b="26722" l="68628" r="4995" t="45924"/>
            <a:stretch/>
          </p:blipFill>
          <p:spPr>
            <a:xfrm>
              <a:off x="10569000" y="2960438"/>
              <a:ext cx="1260825" cy="1958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g271e56f65d8_0_11"/>
            <p:cNvPicPr preferRelativeResize="0"/>
            <p:nvPr/>
          </p:nvPicPr>
          <p:blipFill rotWithShape="1">
            <a:blip r:embed="rId4">
              <a:alphaModFix/>
            </a:blip>
            <a:srcRect b="3711" l="8071" r="69015" t="72084"/>
            <a:stretch/>
          </p:blipFill>
          <p:spPr>
            <a:xfrm>
              <a:off x="7542800" y="4808750"/>
              <a:ext cx="1120550" cy="1773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g271e56f65d8_0_11"/>
            <p:cNvPicPr preferRelativeResize="0"/>
            <p:nvPr/>
          </p:nvPicPr>
          <p:blipFill rotWithShape="1">
            <a:blip r:embed="rId4">
              <a:alphaModFix/>
            </a:blip>
            <a:srcRect b="522" l="36909" r="34889" t="72125"/>
            <a:stretch/>
          </p:blipFill>
          <p:spPr>
            <a:xfrm>
              <a:off x="9009750" y="4948350"/>
              <a:ext cx="1260825" cy="1832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g271e56f65d8_0_11"/>
            <p:cNvPicPr preferRelativeResize="0"/>
            <p:nvPr/>
          </p:nvPicPr>
          <p:blipFill rotWithShape="1">
            <a:blip r:embed="rId4">
              <a:alphaModFix/>
            </a:blip>
            <a:srcRect b="467" l="71578" r="5507" t="72181"/>
            <a:stretch/>
          </p:blipFill>
          <p:spPr>
            <a:xfrm>
              <a:off x="10728000" y="4941251"/>
              <a:ext cx="1042997" cy="18652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0" name="Google Shape;390;g271e56f65d8_0_11"/>
          <p:cNvSpPr txBox="1"/>
          <p:nvPr/>
        </p:nvSpPr>
        <p:spPr>
          <a:xfrm>
            <a:off x="3963775" y="5952775"/>
            <a:ext cx="32535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*Source: Apollo Hospitals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71dff4d633_1_195"/>
          <p:cNvSpPr txBox="1"/>
          <p:nvPr/>
        </p:nvSpPr>
        <p:spPr>
          <a:xfrm>
            <a:off x="3179575" y="227375"/>
            <a:ext cx="69603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Who is at risk for Diabetes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FF5B66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b="1" i="0" sz="4166" u="none" cap="none" strike="noStrike">
              <a:solidFill>
                <a:srgbClr val="FF5B6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396" name="Google Shape;396;g271dff4d633_1_195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g271dff4d633_1_195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g271dff4d633_1_195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g271dff4d633_1_195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71dff4d633_1_195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271dff4d633_1_195"/>
          <p:cNvSpPr txBox="1"/>
          <p:nvPr/>
        </p:nvSpPr>
        <p:spPr>
          <a:xfrm>
            <a:off x="682050" y="1111625"/>
            <a:ext cx="8058300" cy="3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g271dff4d633_1_195"/>
          <p:cNvSpPr txBox="1"/>
          <p:nvPr/>
        </p:nvSpPr>
        <p:spPr>
          <a:xfrm>
            <a:off x="453450" y="1111625"/>
            <a:ext cx="7663200" cy="28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Having a family history of a parent or sibling with diabetes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blood pressure, high cholesterol, 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Being physically inactive or obese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men &amp; women can get diabetes,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45 years age are more prone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Incidence in people between </a:t>
            </a:r>
            <a:r>
              <a:rPr b="1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20-45 years</a:t>
            </a: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age increasing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g271dff4d633_1_195"/>
          <p:cNvSpPr txBox="1"/>
          <p:nvPr/>
        </p:nvSpPr>
        <p:spPr>
          <a:xfrm>
            <a:off x="2020325" y="5694775"/>
            <a:ext cx="8528700" cy="538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than </a:t>
            </a:r>
            <a:r>
              <a:rPr b="1" i="0" lang="en-US" sz="2300" u="sng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50%</a:t>
            </a:r>
            <a:r>
              <a:rPr b="1" i="0" lang="en-US" sz="23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people are unaware of their diabetic status</a:t>
            </a:r>
            <a:endParaRPr b="1" i="0" sz="23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g271dff4d633_1_195"/>
          <p:cNvSpPr txBox="1"/>
          <p:nvPr/>
        </p:nvSpPr>
        <p:spPr>
          <a:xfrm>
            <a:off x="9117400" y="4945825"/>
            <a:ext cx="4044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g271dff4d633_1_195"/>
          <p:cNvPicPr preferRelativeResize="0"/>
          <p:nvPr/>
        </p:nvPicPr>
        <p:blipFill rotWithShape="1">
          <a:blip r:embed="rId5">
            <a:alphaModFix/>
          </a:blip>
          <a:srcRect b="0" l="6100" r="9525" t="0"/>
          <a:stretch/>
        </p:blipFill>
        <p:spPr>
          <a:xfrm>
            <a:off x="8269050" y="1313515"/>
            <a:ext cx="3752400" cy="296850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71dff4d633_1_195"/>
          <p:cNvSpPr txBox="1"/>
          <p:nvPr/>
        </p:nvSpPr>
        <p:spPr>
          <a:xfrm>
            <a:off x="8198325" y="4344525"/>
            <a:ext cx="4128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Simple home test can detect</a:t>
            </a:r>
            <a:endParaRPr b="1" i="0" sz="23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2085793f8_0_31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72085793f8_0_31"/>
          <p:cNvSpPr txBox="1"/>
          <p:nvPr/>
        </p:nvSpPr>
        <p:spPr>
          <a:xfrm>
            <a:off x="2341375" y="227375"/>
            <a:ext cx="81282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How to detect &amp; Manage Diabetes</a:t>
            </a:r>
            <a:endParaRPr b="1" i="0" sz="4166" u="none" cap="none" strike="noStrike">
              <a:solidFill>
                <a:srgbClr val="FF5B6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413" name="Google Shape;413;g272085793f8_0_31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4" name="Google Shape;414;g272085793f8_0_31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g272085793f8_0_3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g272085793f8_0_3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272085793f8_0_31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g272085793f8_0_31"/>
          <p:cNvSpPr txBox="1"/>
          <p:nvPr/>
        </p:nvSpPr>
        <p:spPr>
          <a:xfrm>
            <a:off x="1245350" y="1163875"/>
            <a:ext cx="9080700" cy="45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272085793f8_0_31"/>
          <p:cNvSpPr txBox="1"/>
          <p:nvPr/>
        </p:nvSpPr>
        <p:spPr>
          <a:xfrm>
            <a:off x="711175" y="1112200"/>
            <a:ext cx="9758400" cy="50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vigilant for common diabetes symptoms such as increased thirst, frequent urination, unexplained weight loss, and fatigue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a simple blood test - Sugar fasting/ HbA1c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high slight changes in lifestyle required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severe: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○"/>
            </a:pPr>
            <a:r>
              <a:rPr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&amp; Lifestyle changes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○"/>
            </a:pPr>
            <a:r>
              <a:rPr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 high-fiber foods and reduce intake of refined sugars and carbohydrates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○"/>
            </a:pPr>
            <a:r>
              <a:rPr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continuous glucose monitoring (CGM) systems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○"/>
            </a:pPr>
            <a:r>
              <a:rPr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Regularly Consult with Healthcare Providers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○"/>
            </a:pPr>
            <a:r>
              <a:rPr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Avoid walking barefoot to avoid injuries</a:t>
            </a:r>
            <a:endParaRPr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rgbClr val="ECECEC"/>
              </a:solidFill>
              <a:highlight>
                <a:srgbClr val="21212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ce74b7960e_1_237"/>
          <p:cNvSpPr txBox="1"/>
          <p:nvPr/>
        </p:nvSpPr>
        <p:spPr>
          <a:xfrm>
            <a:off x="1938975" y="1294225"/>
            <a:ext cx="75306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61"/>
              <a:buFont typeface="Arial"/>
              <a:buNone/>
            </a:pPr>
            <a:r>
              <a:t/>
            </a:r>
            <a:endParaRPr b="1" i="0" sz="3561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5" name="Google Shape;425;g2ce74b7960e_1_237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g2ce74b7960e_1_237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7" name="Google Shape;427;g2ce74b7960e_1_237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g2ce74b7960e_1_237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g2ce74b7960e_1_237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2ce74b7960e_1_237"/>
          <p:cNvSpPr txBox="1"/>
          <p:nvPr/>
        </p:nvSpPr>
        <p:spPr>
          <a:xfrm>
            <a:off x="1853773" y="4438846"/>
            <a:ext cx="663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2ce74b7960e_1_237"/>
          <p:cNvSpPr txBox="1"/>
          <p:nvPr>
            <p:ph idx="4294967295" type="title"/>
          </p:nvPr>
        </p:nvSpPr>
        <p:spPr>
          <a:xfrm>
            <a:off x="942175" y="364450"/>
            <a:ext cx="106335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900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Heart Attack : </a:t>
            </a:r>
            <a:r>
              <a:rPr b="1" lang="en-US" sz="3866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 and Response</a:t>
            </a:r>
            <a:endParaRPr b="1" sz="3866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4200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2" name="Google Shape;432;g2ce74b7960e_1_237"/>
          <p:cNvSpPr txBox="1"/>
          <p:nvPr/>
        </p:nvSpPr>
        <p:spPr>
          <a:xfrm>
            <a:off x="1260925" y="1055325"/>
            <a:ext cx="98436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Heart Attack: </a:t>
            </a: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Happens due to obstruction of blood flow to a portion of the heart muscles, caused by a clot in the blood vessels. Lack of blood flow causes heart tissues to die &amp; impact other organs.</a:t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3" name="Google Shape;433;g2ce74b7960e_1_237"/>
          <p:cNvPicPr preferRelativeResize="0"/>
          <p:nvPr/>
        </p:nvPicPr>
        <p:blipFill rotWithShape="1">
          <a:blip r:embed="rId4">
            <a:alphaModFix/>
          </a:blip>
          <a:srcRect b="30427" l="34730" r="9516" t="29963"/>
          <a:stretch/>
        </p:blipFill>
        <p:spPr>
          <a:xfrm>
            <a:off x="1355525" y="2390800"/>
            <a:ext cx="9547848" cy="38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ce74b7960e_1_237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g2ce74b7960e_1_259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0" name="Google Shape;440;g2ce74b7960e_1_259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g2ce74b7960e_1_259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g2ce74b7960e_1_259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2ce74b7960e_1_259"/>
          <p:cNvSpPr txBox="1"/>
          <p:nvPr>
            <p:ph idx="4294967295" type="title"/>
          </p:nvPr>
        </p:nvSpPr>
        <p:spPr>
          <a:xfrm>
            <a:off x="942175" y="364450"/>
            <a:ext cx="106335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866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 of a Heart Attack (any one or several)</a:t>
            </a:r>
            <a:endParaRPr b="1" sz="4200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g2ce74b7960e_1_259"/>
          <p:cNvPicPr preferRelativeResize="0"/>
          <p:nvPr/>
        </p:nvPicPr>
        <p:blipFill rotWithShape="1">
          <a:blip r:embed="rId4">
            <a:alphaModFix/>
          </a:blip>
          <a:srcRect b="8195" l="12999" r="51501" t="27829"/>
          <a:stretch/>
        </p:blipFill>
        <p:spPr>
          <a:xfrm>
            <a:off x="3302725" y="1017825"/>
            <a:ext cx="5128800" cy="51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2ce74b7960e_1_259"/>
          <p:cNvSpPr/>
          <p:nvPr/>
        </p:nvSpPr>
        <p:spPr>
          <a:xfrm>
            <a:off x="889600" y="2377650"/>
            <a:ext cx="2413200" cy="21513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ce74b7960e_1_259"/>
          <p:cNvSpPr txBox="1"/>
          <p:nvPr/>
        </p:nvSpPr>
        <p:spPr>
          <a:xfrm>
            <a:off x="1052950" y="2624125"/>
            <a:ext cx="20865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may have early symptoms like breathlessness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g2ce74b7960e_1_259"/>
          <p:cNvSpPr/>
          <p:nvPr/>
        </p:nvSpPr>
        <p:spPr>
          <a:xfrm>
            <a:off x="9311275" y="2353338"/>
            <a:ext cx="2413200" cy="2151300"/>
          </a:xfrm>
          <a:prstGeom prst="roundRect">
            <a:avLst>
              <a:gd fmla="val 16667" name="adj"/>
            </a:avLst>
          </a:prstGeom>
          <a:solidFill>
            <a:srgbClr val="FFCC00"/>
          </a:solidFill>
          <a:ln cap="flat" cmpd="sng" w="9525">
            <a:solidFill>
              <a:srgbClr val="F266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g2ce74b7960e_1_259"/>
          <p:cNvSpPr txBox="1"/>
          <p:nvPr/>
        </p:nvSpPr>
        <p:spPr>
          <a:xfrm>
            <a:off x="9365425" y="2579850"/>
            <a:ext cx="2304900" cy="17469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not confuse these with other illnesses like gastric issues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g2ce74b7960e_1_259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ce74b7960e_1_281"/>
          <p:cNvSpPr txBox="1"/>
          <p:nvPr/>
        </p:nvSpPr>
        <p:spPr>
          <a:xfrm>
            <a:off x="1938975" y="1294225"/>
            <a:ext cx="75306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61"/>
              <a:buFont typeface="Arial"/>
              <a:buNone/>
            </a:pPr>
            <a:r>
              <a:t/>
            </a:r>
            <a:endParaRPr b="1" i="0" sz="3561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5" name="Google Shape;455;g2ce74b7960e_1_281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g2ce74b7960e_1_281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ce74b7960e_1_281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g2ce74b7960e_1_28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g2ce74b7960e_1_28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2ce74b7960e_1_281"/>
          <p:cNvSpPr txBox="1"/>
          <p:nvPr>
            <p:ph idx="4294967295" type="title"/>
          </p:nvPr>
        </p:nvSpPr>
        <p:spPr>
          <a:xfrm>
            <a:off x="972500" y="194425"/>
            <a:ext cx="106335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900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First </a:t>
            </a:r>
            <a:r>
              <a:rPr b="1" lang="en-US" sz="3866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Response is Critical</a:t>
            </a:r>
            <a:endParaRPr b="1" sz="4200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g2ce74b7960e_1_281"/>
          <p:cNvSpPr txBox="1"/>
          <p:nvPr/>
        </p:nvSpPr>
        <p:spPr>
          <a:xfrm>
            <a:off x="484150" y="1132675"/>
            <a:ext cx="5675700" cy="501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30481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</a:t>
            </a:r>
            <a:r>
              <a:rPr b="1" i="0" lang="en-US" sz="2400" u="sng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</a:t>
            </a:r>
            <a:r>
              <a:rPr b="1" i="0" lang="en-US" sz="2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having </a:t>
            </a: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heart attack: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 someone nearby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front door if alone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 and stay calm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 your physician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Chew Aspirin: If not allergic to Aspirin 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 for Cardiac Ambulance, dial 102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ambulance is delayed have someone drive you to the hospital (Do not drive yourself)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g2ce74b7960e_1_281"/>
          <p:cNvSpPr txBox="1"/>
          <p:nvPr/>
        </p:nvSpPr>
        <p:spPr>
          <a:xfrm>
            <a:off x="6342052" y="1132675"/>
            <a:ext cx="5632800" cy="501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If </a:t>
            </a:r>
            <a:r>
              <a:rPr b="1" i="0" lang="en-US" sz="2400" u="sng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someone else</a:t>
            </a:r>
            <a:r>
              <a:rPr b="1" i="0" lang="en-US" sz="2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having</a:t>
            </a: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heart attack: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the person</a:t>
            </a: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lie down and be calm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conscious,</a:t>
            </a: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understand symptoms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the person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 a physician for advice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 person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not allergic to Aspirin, have them chew one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 for Cardiac Ambulance, dial 102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 CPR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if unresponsive and stops breathing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Char char="●"/>
            </a:pPr>
            <a:r>
              <a:rPr b="0" i="0" lang="en-US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ambulance is delayed drive patient to hospital</a:t>
            </a:r>
            <a:endParaRPr b="0" i="0" sz="2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Google Shape;463;g2ce74b7960e_1_281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ce74b7960e_1_215"/>
          <p:cNvSpPr txBox="1"/>
          <p:nvPr/>
        </p:nvSpPr>
        <p:spPr>
          <a:xfrm>
            <a:off x="5791200" y="3843052"/>
            <a:ext cx="640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g2ce74b7960e_1_215"/>
          <p:cNvSpPr txBox="1"/>
          <p:nvPr/>
        </p:nvSpPr>
        <p:spPr>
          <a:xfrm>
            <a:off x="2195650" y="360075"/>
            <a:ext cx="90957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34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Emergencies Cannot be Treated At Home</a:t>
            </a:r>
            <a:r>
              <a:rPr b="1" i="0" lang="en-US" sz="4966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b="1" i="0" sz="4966" u="none" cap="none" strike="noStrike">
              <a:solidFill>
                <a:srgbClr val="0070C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470" name="Google Shape;470;g2ce74b7960e_1_215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1" name="Google Shape;471;g2ce74b7960e_1_215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g2ce74b7960e_1_215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g2ce74b7960e_1_215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2ce74b7960e_1_215"/>
          <p:cNvSpPr txBox="1"/>
          <p:nvPr/>
        </p:nvSpPr>
        <p:spPr>
          <a:xfrm>
            <a:off x="2642075" y="1190063"/>
            <a:ext cx="845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time to lose - Do not Miss the Golden Hour</a:t>
            </a:r>
            <a:r>
              <a:rPr b="1" baseline="30000" i="0" lang="en-US" sz="2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i="0" lang="en-US" sz="2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26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g2ce74b7960e_1_215"/>
          <p:cNvSpPr txBox="1"/>
          <p:nvPr/>
        </p:nvSpPr>
        <p:spPr>
          <a:xfrm>
            <a:off x="1323350" y="2548850"/>
            <a:ext cx="99420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aware of symptoms &amp; potential issues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Seek immediate help - family, neighbour, domestic staff &amp; physician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which Medical facility to go to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Decide to drive or wait for Ambulance- Condition &amp; Time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Calm; avoid medications unless advised; 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First Aid like CPR </a:t>
            </a:r>
            <a:endParaRPr b="0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6" name="Google Shape;476;g2ce74b7960e_1_215"/>
          <p:cNvSpPr/>
          <p:nvPr/>
        </p:nvSpPr>
        <p:spPr>
          <a:xfrm>
            <a:off x="3630650" y="2028863"/>
            <a:ext cx="53274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1" lang="en-US" sz="2600" u="none" cap="none" strike="noStrike">
                <a:solidFill>
                  <a:srgbClr val="FF5B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 NOW!</a:t>
            </a:r>
            <a:endParaRPr b="1" i="1" sz="2600" u="none" cap="none" strike="noStrike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7" name="Google Shape;477;g2ce74b7960e_1_215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g2ce74b7960e_1_215"/>
          <p:cNvSpPr/>
          <p:nvPr/>
        </p:nvSpPr>
        <p:spPr>
          <a:xfrm>
            <a:off x="1817900" y="6364175"/>
            <a:ext cx="8103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1" sz="3000" u="none" cap="none" strike="noStrike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g2ce74b7960e_1_215"/>
          <p:cNvSpPr txBox="1"/>
          <p:nvPr/>
        </p:nvSpPr>
        <p:spPr>
          <a:xfrm>
            <a:off x="972500" y="5594700"/>
            <a:ext cx="10643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1" baseline="30000" i="1" lang="en-US" sz="1750" u="none" cap="none" strike="noStrike">
                <a:solidFill>
                  <a:srgbClr val="3C424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i="1" lang="en-US" sz="1750" u="none" cap="none" strike="noStrike">
                <a:solidFill>
                  <a:srgbClr val="3C424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750" u="none" cap="none" strike="noStrike">
                <a:solidFill>
                  <a:srgbClr val="3C424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Golden hour is the first 60 minutes for rapid diagnosis and treatment given for a good outcome and to prevent further damage</a:t>
            </a:r>
            <a:endParaRPr b="0" i="1" sz="3000" u="none" cap="none" strike="noStrike">
              <a:solidFill>
                <a:srgbClr val="FF5B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74b7960e_1_5"/>
          <p:cNvSpPr txBox="1"/>
          <p:nvPr/>
        </p:nvSpPr>
        <p:spPr>
          <a:xfrm>
            <a:off x="1938975" y="1751425"/>
            <a:ext cx="75306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61"/>
              <a:buFont typeface="Arial"/>
              <a:buNone/>
            </a:pPr>
            <a:r>
              <a:t/>
            </a:r>
            <a:endParaRPr b="1" i="0" sz="3561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0" name="Google Shape;110;g2ce74b7960e_1_5"/>
          <p:cNvSpPr txBox="1"/>
          <p:nvPr/>
        </p:nvSpPr>
        <p:spPr>
          <a:xfrm>
            <a:off x="5791200" y="41478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2ce74b7960e_1_5"/>
          <p:cNvSpPr txBox="1"/>
          <p:nvPr/>
        </p:nvSpPr>
        <p:spPr>
          <a:xfrm>
            <a:off x="2861925" y="547525"/>
            <a:ext cx="58371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t/>
            </a:r>
            <a:endParaRPr b="1" i="0" sz="4166" u="none" cap="none" strike="noStrike">
              <a:solidFill>
                <a:srgbClr val="FF5B6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112" name="Google Shape;112;g2ce74b7960e_1_5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g2ce74b7960e_1_5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g2ce74b7960e_1_5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g2ce74b7960e_1_5"/>
          <p:cNvSpPr/>
          <p:nvPr/>
        </p:nvSpPr>
        <p:spPr>
          <a:xfrm>
            <a:off x="582111" y="2301081"/>
            <a:ext cx="633148" cy="798696"/>
          </a:xfrm>
          <a:custGeom>
            <a:rect b="b" l="l" r="r" t="t"/>
            <a:pathLst>
              <a:path extrusionOk="0" h="1196549" w="948537">
                <a:moveTo>
                  <a:pt x="0" y="0"/>
                </a:moveTo>
                <a:lnTo>
                  <a:pt x="948537" y="0"/>
                </a:lnTo>
                <a:lnTo>
                  <a:pt x="948537" y="1196550"/>
                </a:lnTo>
                <a:lnTo>
                  <a:pt x="0" y="1196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6" name="Google Shape;116;g2ce74b7960e_1_5"/>
          <p:cNvGrpSpPr/>
          <p:nvPr/>
        </p:nvGrpSpPr>
        <p:grpSpPr>
          <a:xfrm>
            <a:off x="5718091" y="1223859"/>
            <a:ext cx="47840" cy="4244238"/>
            <a:chOff x="0" y="-19050"/>
            <a:chExt cx="18900" cy="1676703"/>
          </a:xfrm>
        </p:grpSpPr>
        <p:sp>
          <p:nvSpPr>
            <p:cNvPr id="117" name="Google Shape;117;g2ce74b7960e_1_5"/>
            <p:cNvSpPr/>
            <p:nvPr/>
          </p:nvSpPr>
          <p:spPr>
            <a:xfrm>
              <a:off x="0" y="0"/>
              <a:ext cx="18750" cy="1657653"/>
            </a:xfrm>
            <a:custGeom>
              <a:rect b="b" l="l" r="r" t="t"/>
              <a:pathLst>
                <a:path extrusionOk="0" h="1657653" w="18750">
                  <a:moveTo>
                    <a:pt x="0" y="0"/>
                  </a:moveTo>
                  <a:lnTo>
                    <a:pt x="18750" y="0"/>
                  </a:lnTo>
                  <a:lnTo>
                    <a:pt x="18750" y="1657653"/>
                  </a:lnTo>
                  <a:lnTo>
                    <a:pt x="0" y="1657653"/>
                  </a:ln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</p:sp>
        <p:sp>
          <p:nvSpPr>
            <p:cNvPr id="118" name="Google Shape;118;g2ce74b7960e_1_5"/>
            <p:cNvSpPr txBox="1"/>
            <p:nvPr/>
          </p:nvSpPr>
          <p:spPr>
            <a:xfrm>
              <a:off x="0" y="-19050"/>
              <a:ext cx="18900" cy="16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g2ce74b7960e_1_5"/>
          <p:cNvSpPr/>
          <p:nvPr/>
        </p:nvSpPr>
        <p:spPr>
          <a:xfrm rot="832799">
            <a:off x="483642" y="3579889"/>
            <a:ext cx="839657" cy="549975"/>
          </a:xfrm>
          <a:custGeom>
            <a:rect b="b" l="l" r="r" t="t"/>
            <a:pathLst>
              <a:path extrusionOk="0" h="824581" w="1258903">
                <a:moveTo>
                  <a:pt x="0" y="0"/>
                </a:moveTo>
                <a:lnTo>
                  <a:pt x="1258903" y="0"/>
                </a:lnTo>
                <a:lnTo>
                  <a:pt x="1258903" y="824581"/>
                </a:lnTo>
                <a:lnTo>
                  <a:pt x="0" y="824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20" name="Google Shape;120;g2ce74b7960e_1_5"/>
          <p:cNvCxnSpPr/>
          <p:nvPr/>
        </p:nvCxnSpPr>
        <p:spPr>
          <a:xfrm flipH="1" rot="10800000">
            <a:off x="655537" y="3587565"/>
            <a:ext cx="486300" cy="543300"/>
          </a:xfrm>
          <a:prstGeom prst="straightConnector1">
            <a:avLst/>
          </a:prstGeom>
          <a:noFill/>
          <a:ln cap="flat" cmpd="sng" w="104775">
            <a:solidFill>
              <a:srgbClr val="8B141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" name="Google Shape;121;g2ce74b7960e_1_5"/>
          <p:cNvSpPr/>
          <p:nvPr/>
        </p:nvSpPr>
        <p:spPr>
          <a:xfrm>
            <a:off x="535207" y="4565535"/>
            <a:ext cx="755474" cy="619488"/>
          </a:xfrm>
          <a:custGeom>
            <a:rect b="b" l="l" r="r" t="t"/>
            <a:pathLst>
              <a:path extrusionOk="0" h="928072" w="1131796">
                <a:moveTo>
                  <a:pt x="0" y="0"/>
                </a:moveTo>
                <a:lnTo>
                  <a:pt x="1131796" y="0"/>
                </a:lnTo>
                <a:lnTo>
                  <a:pt x="1131796" y="928073"/>
                </a:lnTo>
                <a:lnTo>
                  <a:pt x="0" y="928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g2ce74b7960e_1_5"/>
          <p:cNvSpPr/>
          <p:nvPr/>
        </p:nvSpPr>
        <p:spPr>
          <a:xfrm>
            <a:off x="6019911" y="1539742"/>
            <a:ext cx="713933" cy="946562"/>
          </a:xfrm>
          <a:custGeom>
            <a:rect b="b" l="l" r="r" t="t"/>
            <a:pathLst>
              <a:path extrusionOk="0" h="1418070" w="1069562">
                <a:moveTo>
                  <a:pt x="0" y="0"/>
                </a:moveTo>
                <a:lnTo>
                  <a:pt x="1069562" y="0"/>
                </a:lnTo>
                <a:lnTo>
                  <a:pt x="1069562" y="1418071"/>
                </a:lnTo>
                <a:lnTo>
                  <a:pt x="0" y="1418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4368" l="-56152" r="-10943" t="-655"/>
            </a:stretch>
          </a:blipFill>
          <a:ln>
            <a:noFill/>
          </a:ln>
        </p:spPr>
      </p:sp>
      <p:sp>
        <p:nvSpPr>
          <p:cNvPr id="123" name="Google Shape;123;g2ce74b7960e_1_5"/>
          <p:cNvSpPr/>
          <p:nvPr/>
        </p:nvSpPr>
        <p:spPr>
          <a:xfrm>
            <a:off x="6022056" y="2954014"/>
            <a:ext cx="670805" cy="782281"/>
          </a:xfrm>
          <a:custGeom>
            <a:rect b="b" l="l" r="r" t="t"/>
            <a:pathLst>
              <a:path extrusionOk="0" h="1171956" w="1004952">
                <a:moveTo>
                  <a:pt x="0" y="0"/>
                </a:moveTo>
                <a:lnTo>
                  <a:pt x="1004952" y="0"/>
                </a:lnTo>
                <a:lnTo>
                  <a:pt x="1004952" y="1171956"/>
                </a:lnTo>
                <a:lnTo>
                  <a:pt x="0" y="117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g2ce74b7960e_1_5"/>
          <p:cNvSpPr txBox="1"/>
          <p:nvPr/>
        </p:nvSpPr>
        <p:spPr>
          <a:xfrm>
            <a:off x="4636133" y="6017559"/>
            <a:ext cx="2205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3"/>
              <a:buFont typeface="Arial"/>
              <a:buNone/>
            </a:pPr>
            <a:r>
              <a:rPr b="0" i="0" lang="en-US" sz="1933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*</a:t>
            </a:r>
            <a:r>
              <a:rPr b="0" i="0" lang="en-US" sz="1633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Source:WHO</a:t>
            </a:r>
            <a:endParaRPr b="0" i="0" sz="2233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5" name="Google Shape;125;g2ce74b7960e_1_5"/>
          <p:cNvSpPr txBox="1"/>
          <p:nvPr/>
        </p:nvSpPr>
        <p:spPr>
          <a:xfrm>
            <a:off x="1089625" y="229075"/>
            <a:ext cx="1075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4000" u="none" cap="none" strike="noStrike">
                <a:solidFill>
                  <a:srgbClr val="F266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Medical Harm Happens - in spite of best efforts</a:t>
            </a:r>
            <a:endParaRPr b="0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g2ce74b7960e_1_5"/>
          <p:cNvSpPr txBox="1"/>
          <p:nvPr/>
        </p:nvSpPr>
        <p:spPr>
          <a:xfrm>
            <a:off x="1257686" y="2404376"/>
            <a:ext cx="408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Errors</a:t>
            </a:r>
            <a:r>
              <a:rPr b="1" i="0" lang="en-US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constitute 50% of avoidable harm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g2ce74b7960e_1_5"/>
          <p:cNvSpPr txBox="1"/>
          <p:nvPr/>
        </p:nvSpPr>
        <p:spPr>
          <a:xfrm>
            <a:off x="1435486" y="1434990"/>
            <a:ext cx="3996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10 patients</a:t>
            </a:r>
            <a:r>
              <a:rPr b="1" i="0" lang="en-US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suffer harm during hospitalization  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g2ce74b7960e_1_5"/>
          <p:cNvSpPr txBox="1"/>
          <p:nvPr/>
        </p:nvSpPr>
        <p:spPr>
          <a:xfrm>
            <a:off x="1483401" y="3521175"/>
            <a:ext cx="408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Unsafe Surgical Practices</a:t>
            </a:r>
            <a:r>
              <a:rPr b="1" i="0" lang="en-US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0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complications in 25% of patients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g2ce74b7960e_1_5"/>
          <p:cNvSpPr txBox="1"/>
          <p:nvPr/>
        </p:nvSpPr>
        <p:spPr>
          <a:xfrm>
            <a:off x="6758711" y="1507992"/>
            <a:ext cx="5206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 out of 10 OPD patients</a:t>
            </a:r>
            <a:r>
              <a:rPr b="1" i="0" lang="en-US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i="0" lang="en-US" sz="2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harmed due to </a:t>
            </a:r>
            <a:r>
              <a:rPr b="1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missed/incorrect diagnosis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medication and prescriptions errors</a:t>
            </a:r>
            <a:endParaRPr b="0" i="0" sz="2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g2ce74b7960e_1_5"/>
          <p:cNvSpPr txBox="1"/>
          <p:nvPr/>
        </p:nvSpPr>
        <p:spPr>
          <a:xfrm>
            <a:off x="1333875" y="4574838"/>
            <a:ext cx="40815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Miscalibrated </a:t>
            </a:r>
            <a:r>
              <a:rPr b="1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Medical Devices</a:t>
            </a: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lead to</a:t>
            </a:r>
            <a:r>
              <a:rPr b="1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medical errors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g2ce74b7960e_1_5"/>
          <p:cNvSpPr txBox="1"/>
          <p:nvPr/>
        </p:nvSpPr>
        <p:spPr>
          <a:xfrm>
            <a:off x="7208023" y="3150125"/>
            <a:ext cx="39402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Unsafe Transfusion/ Injections </a:t>
            </a:r>
            <a:r>
              <a:rPr b="0" i="0" lang="en-US" sz="2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to infections</a:t>
            </a:r>
            <a:endParaRPr b="0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2ce74b7960e_1_5"/>
          <p:cNvSpPr txBox="1"/>
          <p:nvPr/>
        </p:nvSpPr>
        <p:spPr>
          <a:xfrm>
            <a:off x="6831950" y="4328150"/>
            <a:ext cx="48498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1" lang="en-US" sz="22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Harm is also caused due to ignorance of patients and lack of active involvement in their treatmen</a:t>
            </a:r>
            <a:r>
              <a:rPr b="1" i="0" lang="en-US" sz="22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endParaRPr b="1" i="0" sz="22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g2ce74b7960e_1_5"/>
          <p:cNvSpPr txBox="1"/>
          <p:nvPr/>
        </p:nvSpPr>
        <p:spPr>
          <a:xfrm>
            <a:off x="708625" y="5541220"/>
            <a:ext cx="105444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</a:pPr>
            <a:r>
              <a:rPr b="1" i="0" lang="en-US" sz="27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 to 50% of this </a:t>
            </a:r>
            <a:r>
              <a:rPr b="1" i="0" lang="en-US" sz="27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avoidable</a:t>
            </a:r>
            <a:r>
              <a:rPr b="1" i="0" lang="en-US" sz="27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harm can be prevented</a:t>
            </a:r>
            <a:endParaRPr b="1" i="0" sz="30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" name="Google Shape;134;g2ce74b7960e_1_5"/>
          <p:cNvPicPr preferRelativeResize="0"/>
          <p:nvPr/>
        </p:nvPicPr>
        <p:blipFill rotWithShape="1">
          <a:blip r:embed="rId8">
            <a:alphaModFix/>
          </a:blip>
          <a:srcRect b="18439" l="10943" r="10991" t="14138"/>
          <a:stretch/>
        </p:blipFill>
        <p:spPr>
          <a:xfrm>
            <a:off x="545513" y="1302438"/>
            <a:ext cx="755899" cy="78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ce74b7960e_1_5"/>
          <p:cNvPicPr preferRelativeResize="0"/>
          <p:nvPr/>
        </p:nvPicPr>
        <p:blipFill rotWithShape="1">
          <a:blip r:embed="rId9">
            <a:alphaModFix/>
          </a:blip>
          <a:srcRect b="9442" l="21012" r="22769" t="8022"/>
          <a:stretch/>
        </p:blipFill>
        <p:spPr>
          <a:xfrm>
            <a:off x="5904100" y="4169425"/>
            <a:ext cx="1085000" cy="10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ce74b7960e_1_5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g2ce74b7960e_1_5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g2719376b179_1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7700" y="846000"/>
            <a:ext cx="3935251" cy="556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2719376b179_1_184"/>
          <p:cNvSpPr txBox="1"/>
          <p:nvPr>
            <p:ph idx="1" type="body"/>
          </p:nvPr>
        </p:nvSpPr>
        <p:spPr>
          <a:xfrm>
            <a:off x="632000" y="890750"/>
            <a:ext cx="6714000" cy="54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According to WHO, ~ </a:t>
            </a:r>
            <a:r>
              <a:rPr b="1"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 lakh</a:t>
            </a:r>
            <a:r>
              <a:rPr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individuals die each year globally from falls. </a:t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It is the second leading cause of unintentional injury/death. </a:t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Why do falls happen?</a:t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Imbalance due to old age</a:t>
            </a:r>
            <a:endParaRPr sz="2400">
              <a:solidFill>
                <a:srgbClr val="0D0D0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Significant weakness after an illness</a:t>
            </a:r>
            <a:endParaRPr sz="2400">
              <a:solidFill>
                <a:srgbClr val="0D0D0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Side effects of certain medicines</a:t>
            </a:r>
            <a:endParaRPr sz="2400">
              <a:solidFill>
                <a:srgbClr val="0D0D0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Wearing shoes with inadequate grip</a:t>
            </a:r>
            <a:endParaRPr sz="2400">
              <a:solidFill>
                <a:srgbClr val="0D0D0D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Wet or slippery surfaces</a:t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Cluttered living spaces</a:t>
            </a:r>
            <a:endParaRPr sz="2400">
              <a:solidFill>
                <a:srgbClr val="0D0D0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g2719376b179_1_184"/>
          <p:cNvSpPr txBox="1"/>
          <p:nvPr/>
        </p:nvSpPr>
        <p:spPr>
          <a:xfrm>
            <a:off x="76200" y="141074"/>
            <a:ext cx="112968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Fall Prevention At Home</a:t>
            </a:r>
            <a:endParaRPr b="1" i="0" sz="39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7" name="Google Shape;487;g2719376b179_1_184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8" name="Google Shape;488;g2719376b179_1_184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g2719376b179_1_184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2719376b179_1_184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g2719376b179_1_184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de1c42a5dc_0_10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7" name="Google Shape;497;g2de1c42a5dc_0_10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8" name="Google Shape;498;g2de1c42a5dc_0_10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g2de1c42a5dc_0_10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2de1c42a5dc_0_10"/>
          <p:cNvSpPr txBox="1"/>
          <p:nvPr/>
        </p:nvSpPr>
        <p:spPr>
          <a:xfrm>
            <a:off x="3687975" y="2517075"/>
            <a:ext cx="5837100" cy="20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Ensure Correct Diagnosis</a:t>
            </a:r>
            <a:endParaRPr b="1" i="0" sz="4166" u="none" cap="none" strike="noStrike">
              <a:solidFill>
                <a:srgbClr val="0070C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-457200" lvl="0" marL="45720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66"/>
              <a:buFont typeface="Times"/>
              <a:buChar char="-"/>
            </a:pPr>
            <a:r>
              <a:rPr b="1" i="0" lang="en-US" sz="4166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You will get the Right Treatment</a:t>
            </a:r>
            <a:endParaRPr b="1" i="0" sz="4166" u="none" cap="none" strike="noStrike">
              <a:solidFill>
                <a:srgbClr val="0070C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1" name="Google Shape;501;g2de1c42a5dc_0_10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2719376b179_1_0"/>
          <p:cNvPicPr preferRelativeResize="0"/>
          <p:nvPr/>
        </p:nvPicPr>
        <p:blipFill rotWithShape="1">
          <a:blip r:embed="rId3">
            <a:alphaModFix/>
          </a:blip>
          <a:srcRect b="0" l="0" r="0" t="1263"/>
          <a:stretch/>
        </p:blipFill>
        <p:spPr>
          <a:xfrm>
            <a:off x="7135650" y="803250"/>
            <a:ext cx="4698277" cy="55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719376b179_1_0"/>
          <p:cNvSpPr txBox="1"/>
          <p:nvPr>
            <p:ph idx="1" type="body"/>
          </p:nvPr>
        </p:nvSpPr>
        <p:spPr>
          <a:xfrm>
            <a:off x="32100" y="1215150"/>
            <a:ext cx="6263700" cy="4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•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Doctors are rushed and have limited time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•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They take decisions based on the information you provide - symptoms, medical history/allergies, previous reports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•"/>
            </a:pPr>
            <a:r>
              <a:rPr b="1" lang="en-US" sz="2500">
                <a:latin typeface="Times New Roman"/>
                <a:ea typeface="Times New Roman"/>
                <a:cs typeface="Times New Roman"/>
                <a:sym typeface="Times New Roman"/>
              </a:rPr>
              <a:t>You have limited time to provide info</a:t>
            </a:r>
            <a:endParaRPr b="1"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g2719376b179_1_0"/>
          <p:cNvSpPr txBox="1"/>
          <p:nvPr/>
        </p:nvSpPr>
        <p:spPr>
          <a:xfrm>
            <a:off x="1181100" y="95250"/>
            <a:ext cx="1005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Your Doctor in Diagnosing </a:t>
            </a:r>
            <a:endParaRPr b="1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09" name="Google Shape;509;g2719376b179_1_0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0" name="Google Shape;510;g2719376b179_1_0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1" name="Google Shape;511;g2719376b179_1_0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2719376b179_1_0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g2719376b179_1_0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g272085793f8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3463" y="307450"/>
            <a:ext cx="8625075" cy="59545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g272085793f8_0_19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72085793f8_0_19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g272085793f8_0_19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272085793f8_0_19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g272085793f8_0_19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g2719376b179_1_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8400" y="910950"/>
            <a:ext cx="3628167" cy="5131786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29" name="Google Shape;529;g2719376b179_1_2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767" y="958786"/>
            <a:ext cx="3560534" cy="5036099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30" name="Google Shape;530;g2719376b179_1_2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2609" y="1109034"/>
            <a:ext cx="3628170" cy="5131766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31" name="Google Shape;531;g2719376b179_1_288"/>
          <p:cNvSpPr txBox="1"/>
          <p:nvPr/>
        </p:nvSpPr>
        <p:spPr>
          <a:xfrm>
            <a:off x="1213901" y="126523"/>
            <a:ext cx="9925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provide simple, Important Tips </a:t>
            </a:r>
            <a:endParaRPr b="1" i="0" sz="4100" u="none" cap="none" strike="noStrike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g2719376b179_1_28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3" name="Google Shape;533;g2719376b179_1_288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4" name="Google Shape;534;g2719376b179_1_288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g2719376b179_1_288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2719376b179_1_288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g2719376b179_1_288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/>
          <p:nvPr/>
        </p:nvSpPr>
        <p:spPr>
          <a:xfrm>
            <a:off x="1417001" y="1240975"/>
            <a:ext cx="9357900" cy="3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 role both as Patient &amp; Caregiver is critical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basic knowledge to deal with health issues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about the hospitals around you and facilities they have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about avoidable harm &amp; prevention 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alert and aware about symptoms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Preventive health check-ups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wellness advice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4"/>
          <p:cNvSpPr txBox="1"/>
          <p:nvPr/>
        </p:nvSpPr>
        <p:spPr>
          <a:xfrm>
            <a:off x="1133201" y="321590"/>
            <a:ext cx="992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can prevent Avoidable Harm</a:t>
            </a:r>
            <a:endParaRPr b="0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4" name="Google Shape;544;p14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5" name="Google Shape;545;p14"/>
          <p:cNvSpPr txBox="1"/>
          <p:nvPr/>
        </p:nvSpPr>
        <p:spPr>
          <a:xfrm>
            <a:off x="45460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p14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4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14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de1c42a5dc_0_48"/>
          <p:cNvSpPr txBox="1"/>
          <p:nvPr/>
        </p:nvSpPr>
        <p:spPr>
          <a:xfrm>
            <a:off x="1133201" y="169190"/>
            <a:ext cx="992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 can prevent Avoidable Harm</a:t>
            </a:r>
            <a:endParaRPr b="0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4" name="Google Shape;554;g2de1c42a5dc_0_48"/>
          <p:cNvSpPr txBox="1"/>
          <p:nvPr/>
        </p:nvSpPr>
        <p:spPr>
          <a:xfrm>
            <a:off x="1444900" y="1400850"/>
            <a:ext cx="9460200" cy="13062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exactly what we do - equip you with correct, precise and well-researched information in a simple way - that you should absorb today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the time of emergency you only have time to respond. There is no time to Google!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5" name="Google Shape;555;g2de1c42a5dc_0_48"/>
          <p:cNvSpPr txBox="1"/>
          <p:nvPr/>
        </p:nvSpPr>
        <p:spPr>
          <a:xfrm>
            <a:off x="1291225" y="4362100"/>
            <a:ext cx="96138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t/>
            </a:r>
            <a:endParaRPr b="1" i="0" sz="2133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en-US" sz="2633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well informed patient will be conscious about possible risks, watchful of symptoms, communicate clearly with health care provider and act/respond quickly </a:t>
            </a:r>
            <a:endParaRPr b="1" i="0" sz="2633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t/>
            </a:r>
            <a:endParaRPr b="1" i="0" sz="2633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6" name="Google Shape;556;g2de1c42a5dc_0_48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7" name="Google Shape;557;g2de1c42a5dc_0_48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8" name="Google Shape;558;g2de1c42a5dc_0_48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2de1c42a5dc_0_48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g2de1c42a5dc_0_48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695c5eea8f_0_18"/>
          <p:cNvSpPr txBox="1"/>
          <p:nvPr/>
        </p:nvSpPr>
        <p:spPr>
          <a:xfrm>
            <a:off x="1044750" y="2450063"/>
            <a:ext cx="10102500" cy="26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-298450" lvl="0" marL="30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Questions, </a:t>
            </a: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Clear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your doubts</a:t>
            </a: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Send 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your feedback@ 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09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info@patientsforpatientsafety.in </a:t>
            </a:r>
            <a:endParaRPr b="1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Explore our website: </a:t>
            </a:r>
            <a:r>
              <a:rPr b="0" i="0" lang="en-US" sz="25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www.patientsforpatientsafety.in</a:t>
            </a:r>
            <a:endParaRPr b="1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more info @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096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0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0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g2695c5eea8f_0_18"/>
          <p:cNvSpPr txBox="1"/>
          <p:nvPr/>
        </p:nvSpPr>
        <p:spPr>
          <a:xfrm>
            <a:off x="1853773" y="5124646"/>
            <a:ext cx="663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2695c5eea8f_0_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977" y="5102166"/>
            <a:ext cx="309284" cy="30928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2695c5eea8f_0_18"/>
          <p:cNvSpPr txBox="1"/>
          <p:nvPr/>
        </p:nvSpPr>
        <p:spPr>
          <a:xfrm>
            <a:off x="1014434" y="5048000"/>
            <a:ext cx="15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PFPSF-india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g2695c5eea8f_0_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9290" y="5094170"/>
            <a:ext cx="325276" cy="32527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2695c5eea8f_0_18"/>
          <p:cNvSpPr txBox="1"/>
          <p:nvPr/>
        </p:nvSpPr>
        <p:spPr>
          <a:xfrm>
            <a:off x="2935867" y="5063783"/>
            <a:ext cx="26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patientsforpatientsafety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g2695c5eea8f_0_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71558" y="5069972"/>
            <a:ext cx="356951" cy="3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2695c5eea8f_0_18"/>
          <p:cNvSpPr txBox="1"/>
          <p:nvPr/>
        </p:nvSpPr>
        <p:spPr>
          <a:xfrm>
            <a:off x="5928517" y="5048000"/>
            <a:ext cx="12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pfpsfindia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g2695c5eea8f_0_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29241" y="5092730"/>
            <a:ext cx="342309" cy="34230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695c5eea8f_0_18"/>
          <p:cNvSpPr txBox="1"/>
          <p:nvPr/>
        </p:nvSpPr>
        <p:spPr>
          <a:xfrm>
            <a:off x="7520758" y="5044917"/>
            <a:ext cx="182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patientsafety22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g2695c5eea8f_0_18"/>
          <p:cNvSpPr txBox="1"/>
          <p:nvPr/>
        </p:nvSpPr>
        <p:spPr>
          <a:xfrm>
            <a:off x="2061675" y="5656300"/>
            <a:ext cx="83409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# </a:t>
            </a:r>
            <a:r>
              <a:rPr b="0" i="0" lang="en-US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92896 96709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1900" u="none" cap="none" strike="noStrike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D10 Ground Floor, Nizamuddin East, New Delhi, India, 110013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6" name="Google Shape;576;g2695c5eea8f_0_18"/>
          <p:cNvPicPr preferRelativeResize="0"/>
          <p:nvPr/>
        </p:nvPicPr>
        <p:blipFill rotWithShape="1">
          <a:blip r:embed="rId9">
            <a:alphaModFix/>
          </a:blip>
          <a:srcRect b="0" l="16823" r="16751" t="0"/>
          <a:stretch/>
        </p:blipFill>
        <p:spPr>
          <a:xfrm>
            <a:off x="9438867" y="5025467"/>
            <a:ext cx="342318" cy="36439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2695c5eea8f_0_18">
            <a:hlinkClick r:id="rId10"/>
          </p:cNvPr>
          <p:cNvSpPr txBox="1"/>
          <p:nvPr/>
        </p:nvSpPr>
        <p:spPr>
          <a:xfrm>
            <a:off x="9781183" y="5034617"/>
            <a:ext cx="224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+919289696709</a:t>
            </a:r>
            <a:endParaRPr b="0" i="0" sz="19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g2695c5eea8f_0_18"/>
          <p:cNvSpPr txBox="1"/>
          <p:nvPr/>
        </p:nvSpPr>
        <p:spPr>
          <a:xfrm>
            <a:off x="1269150" y="1061633"/>
            <a:ext cx="102729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can save yourself &amp; your family from medical harm Your Health is Your Responsibility</a:t>
            </a:r>
            <a:endParaRPr b="1" i="0" sz="31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g2695c5eea8f_0_18"/>
          <p:cNvSpPr txBox="1"/>
          <p:nvPr/>
        </p:nvSpPr>
        <p:spPr>
          <a:xfrm>
            <a:off x="746817" y="211850"/>
            <a:ext cx="1123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Join the Patient Safety Movement</a:t>
            </a:r>
            <a:endParaRPr b="0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0" name="Google Shape;580;g2695c5eea8f_0_18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2695c5eea8f_0_18"/>
          <p:cNvSpPr/>
          <p:nvPr/>
        </p:nvSpPr>
        <p:spPr>
          <a:xfrm>
            <a:off x="259050" y="72325"/>
            <a:ext cx="908802" cy="894646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g2695c5eea8f_0_18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Google Shape;142;g2ce74b7960e_1_29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3" name="Google Shape;143;g2ce74b7960e_1_29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g2ce74b7960e_1_29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g2ce74b7960e_1_29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2ce74b7960e_1_29"/>
          <p:cNvSpPr txBox="1"/>
          <p:nvPr/>
        </p:nvSpPr>
        <p:spPr>
          <a:xfrm>
            <a:off x="965750" y="76075"/>
            <a:ext cx="108717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and How Does Medical Harm Happen</a:t>
            </a:r>
            <a:endParaRPr b="1" i="0" sz="40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g2ce74b7960e_1_29"/>
          <p:cNvSpPr txBox="1"/>
          <p:nvPr/>
        </p:nvSpPr>
        <p:spPr>
          <a:xfrm>
            <a:off x="1715925" y="1904750"/>
            <a:ext cx="4385100" cy="5337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rgbClr val="F266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Hospital </a:t>
            </a:r>
            <a:endParaRPr b="1" i="0" sz="2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g2ce74b7960e_1_29"/>
          <p:cNvSpPr txBox="1"/>
          <p:nvPr/>
        </p:nvSpPr>
        <p:spPr>
          <a:xfrm>
            <a:off x="3704025" y="2448375"/>
            <a:ext cx="2426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ce74b7960e_1_29"/>
          <p:cNvSpPr/>
          <p:nvPr/>
        </p:nvSpPr>
        <p:spPr>
          <a:xfrm>
            <a:off x="727700" y="2812000"/>
            <a:ext cx="3140100" cy="5337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rgbClr val="0092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Errors/Misses by HCP</a:t>
            </a:r>
            <a:endParaRPr b="1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g2ce74b7960e_1_29"/>
          <p:cNvSpPr/>
          <p:nvPr/>
        </p:nvSpPr>
        <p:spPr>
          <a:xfrm>
            <a:off x="8182200" y="2779375"/>
            <a:ext cx="3140100" cy="5337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Patient &amp; Caregivers</a:t>
            </a:r>
            <a:endParaRPr b="1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g2ce74b7960e_1_29"/>
          <p:cNvSpPr/>
          <p:nvPr/>
        </p:nvSpPr>
        <p:spPr>
          <a:xfrm>
            <a:off x="4336450" y="2797150"/>
            <a:ext cx="3071100" cy="5337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Omissions by Patients</a:t>
            </a:r>
            <a:endParaRPr b="1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g2ce74b7960e_1_29"/>
          <p:cNvSpPr/>
          <p:nvPr/>
        </p:nvSpPr>
        <p:spPr>
          <a:xfrm>
            <a:off x="965750" y="3423425"/>
            <a:ext cx="2662200" cy="2193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Medications Errors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Surgical Mistakes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Infections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Errors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2ce74b7960e_1_29"/>
          <p:cNvSpPr/>
          <p:nvPr/>
        </p:nvSpPr>
        <p:spPr>
          <a:xfrm>
            <a:off x="8346425" y="3402050"/>
            <a:ext cx="2858100" cy="21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awareness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preparedness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following prescriptions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 treatment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Missing clinical signs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2ce74b7960e_1_29"/>
          <p:cNvSpPr txBox="1"/>
          <p:nvPr/>
        </p:nvSpPr>
        <p:spPr>
          <a:xfrm>
            <a:off x="2695725" y="5835175"/>
            <a:ext cx="6638100" cy="40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Aware Patients/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Caregivers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can help 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Prevent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Medical 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g2ce74b7960e_1_29"/>
          <p:cNvSpPr/>
          <p:nvPr/>
        </p:nvSpPr>
        <p:spPr>
          <a:xfrm>
            <a:off x="4618400" y="3423300"/>
            <a:ext cx="2483700" cy="21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Ignore Symptoms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 Presentation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Info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being alert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asking right questions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" name="Google Shape;156;g2ce74b7960e_1_29"/>
          <p:cNvCxnSpPr/>
          <p:nvPr/>
        </p:nvCxnSpPr>
        <p:spPr>
          <a:xfrm>
            <a:off x="9783575" y="1503375"/>
            <a:ext cx="13800" cy="412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g2ce74b7960e_1_29"/>
          <p:cNvSpPr txBox="1"/>
          <p:nvPr/>
        </p:nvSpPr>
        <p:spPr>
          <a:xfrm>
            <a:off x="8360275" y="1915950"/>
            <a:ext cx="2721900" cy="5337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rgbClr val="F266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Home </a:t>
            </a:r>
            <a:endParaRPr b="1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8" name="Google Shape;158;g2ce74b7960e_1_29"/>
          <p:cNvCxnSpPr/>
          <p:nvPr/>
        </p:nvCxnSpPr>
        <p:spPr>
          <a:xfrm flipH="1">
            <a:off x="9803700" y="2430650"/>
            <a:ext cx="3900" cy="332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g2ce74b7960e_1_29"/>
          <p:cNvSpPr txBox="1"/>
          <p:nvPr/>
        </p:nvSpPr>
        <p:spPr>
          <a:xfrm>
            <a:off x="3339225" y="967300"/>
            <a:ext cx="7011000" cy="5337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: Patient : Caregiver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g2ce74b7960e_1_29"/>
          <p:cNvCxnSpPr/>
          <p:nvPr/>
        </p:nvCxnSpPr>
        <p:spPr>
          <a:xfrm>
            <a:off x="3975050" y="1491000"/>
            <a:ext cx="11700" cy="425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1" name="Google Shape;161;g2ce74b7960e_1_29"/>
          <p:cNvCxnSpPr/>
          <p:nvPr/>
        </p:nvCxnSpPr>
        <p:spPr>
          <a:xfrm flipH="1">
            <a:off x="5780000" y="2431800"/>
            <a:ext cx="2400" cy="386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g2ce74b7960e_1_29"/>
          <p:cNvCxnSpPr/>
          <p:nvPr/>
        </p:nvCxnSpPr>
        <p:spPr>
          <a:xfrm>
            <a:off x="2093425" y="2444175"/>
            <a:ext cx="12000" cy="34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g2ce74b7960e_1_29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1dff4d633_1_1"/>
          <p:cNvSpPr txBox="1"/>
          <p:nvPr/>
        </p:nvSpPr>
        <p:spPr>
          <a:xfrm>
            <a:off x="150017" y="45300"/>
            <a:ext cx="1204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4"/>
              <a:buFont typeface="Arial"/>
              <a:buNone/>
            </a:pPr>
            <a:r>
              <a:rPr b="1" i="0" lang="en-US" sz="4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</a:t>
            </a:r>
            <a:r>
              <a:rPr b="1" i="0" lang="en-US" sz="4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happens at different stages </a:t>
            </a:r>
            <a:endParaRPr b="0" i="0" sz="4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9" name="Google Shape;169;g271dff4d633_1_1"/>
          <p:cNvCxnSpPr/>
          <p:nvPr/>
        </p:nvCxnSpPr>
        <p:spPr>
          <a:xfrm>
            <a:off x="5444789" y="3638477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0" name="Google Shape;170;g271dff4d633_1_1"/>
          <p:cNvCxnSpPr/>
          <p:nvPr/>
        </p:nvCxnSpPr>
        <p:spPr>
          <a:xfrm>
            <a:off x="9007111" y="3689858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1" name="Google Shape;171;g271dff4d633_1_1"/>
          <p:cNvCxnSpPr/>
          <p:nvPr/>
        </p:nvCxnSpPr>
        <p:spPr>
          <a:xfrm flipH="1">
            <a:off x="3507918" y="4373211"/>
            <a:ext cx="1800" cy="768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2" name="Google Shape;172;g271dff4d633_1_1"/>
          <p:cNvCxnSpPr/>
          <p:nvPr/>
        </p:nvCxnSpPr>
        <p:spPr>
          <a:xfrm rot="10800000">
            <a:off x="5436845" y="2034692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3" name="Google Shape;173;g271dff4d633_1_1"/>
          <p:cNvCxnSpPr/>
          <p:nvPr/>
        </p:nvCxnSpPr>
        <p:spPr>
          <a:xfrm rot="10800000">
            <a:off x="3544119" y="2762967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4" name="Google Shape;174;g271dff4d633_1_1"/>
          <p:cNvSpPr/>
          <p:nvPr/>
        </p:nvSpPr>
        <p:spPr>
          <a:xfrm>
            <a:off x="6368000" y="5296853"/>
            <a:ext cx="1786500" cy="726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71dff4d633_1_1"/>
          <p:cNvSpPr txBox="1"/>
          <p:nvPr/>
        </p:nvSpPr>
        <p:spPr>
          <a:xfrm>
            <a:off x="6605305" y="5401277"/>
            <a:ext cx="143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Incomplete Treatment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71dff4d633_1_1"/>
          <p:cNvSpPr/>
          <p:nvPr/>
        </p:nvSpPr>
        <p:spPr>
          <a:xfrm>
            <a:off x="10193248" y="5210093"/>
            <a:ext cx="1786500" cy="7413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71dff4d633_1_1"/>
          <p:cNvSpPr/>
          <p:nvPr/>
        </p:nvSpPr>
        <p:spPr>
          <a:xfrm>
            <a:off x="8208962" y="4541347"/>
            <a:ext cx="1786500" cy="7413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71dff4d633_1_1"/>
          <p:cNvSpPr/>
          <p:nvPr/>
        </p:nvSpPr>
        <p:spPr>
          <a:xfrm>
            <a:off x="4647033" y="4672552"/>
            <a:ext cx="1786500" cy="1125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71dff4d633_1_1"/>
          <p:cNvSpPr/>
          <p:nvPr/>
        </p:nvSpPr>
        <p:spPr>
          <a:xfrm>
            <a:off x="2592780" y="5263102"/>
            <a:ext cx="1786500" cy="7413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71dff4d633_1_1"/>
          <p:cNvSpPr/>
          <p:nvPr/>
        </p:nvSpPr>
        <p:spPr>
          <a:xfrm>
            <a:off x="584017" y="4521023"/>
            <a:ext cx="1786500" cy="7413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71dff4d633_1_1"/>
          <p:cNvSpPr txBox="1"/>
          <p:nvPr/>
        </p:nvSpPr>
        <p:spPr>
          <a:xfrm>
            <a:off x="761317" y="4622616"/>
            <a:ext cx="143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Delayed diagnosis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71dff4d633_1_1"/>
          <p:cNvSpPr txBox="1"/>
          <p:nvPr/>
        </p:nvSpPr>
        <p:spPr>
          <a:xfrm>
            <a:off x="2788809" y="5364703"/>
            <a:ext cx="143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Incomplete information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71dff4d633_1_1"/>
          <p:cNvSpPr txBox="1"/>
          <p:nvPr/>
        </p:nvSpPr>
        <p:spPr>
          <a:xfrm>
            <a:off x="4702621" y="4926156"/>
            <a:ext cx="1786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Unsatisfactory Treatment Outcomes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71dff4d633_1_1"/>
          <p:cNvSpPr txBox="1"/>
          <p:nvPr/>
        </p:nvSpPr>
        <p:spPr>
          <a:xfrm>
            <a:off x="8139669" y="4684277"/>
            <a:ext cx="19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Recurrence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71dff4d633_1_1"/>
          <p:cNvSpPr txBox="1"/>
          <p:nvPr/>
        </p:nvSpPr>
        <p:spPr>
          <a:xfrm>
            <a:off x="10421306" y="5359139"/>
            <a:ext cx="143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Severe illness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g271dff4d633_1_1"/>
          <p:cNvGrpSpPr/>
          <p:nvPr/>
        </p:nvGrpSpPr>
        <p:grpSpPr>
          <a:xfrm>
            <a:off x="330365" y="194251"/>
            <a:ext cx="2175151" cy="1583564"/>
            <a:chOff x="-90055" y="50800"/>
            <a:chExt cx="1451649" cy="903448"/>
          </a:xfrm>
        </p:grpSpPr>
        <p:sp>
          <p:nvSpPr>
            <p:cNvPr id="187" name="Google Shape;187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9" name="Google Shape;189;g271dff4d633_1_1"/>
          <p:cNvGrpSpPr/>
          <p:nvPr/>
        </p:nvGrpSpPr>
        <p:grpSpPr>
          <a:xfrm>
            <a:off x="2107833" y="863200"/>
            <a:ext cx="2466352" cy="1740222"/>
            <a:chOff x="-90055" y="50800"/>
            <a:chExt cx="1451649" cy="903448"/>
          </a:xfrm>
        </p:grpSpPr>
        <p:sp>
          <p:nvSpPr>
            <p:cNvPr id="190" name="Google Shape;190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2" name="Google Shape;192;g271dff4d633_1_1"/>
          <p:cNvGrpSpPr/>
          <p:nvPr/>
        </p:nvGrpSpPr>
        <p:grpSpPr>
          <a:xfrm>
            <a:off x="3998866" y="-1"/>
            <a:ext cx="3158643" cy="1921092"/>
            <a:chOff x="-90055" y="50800"/>
            <a:chExt cx="1451649" cy="903448"/>
          </a:xfrm>
        </p:grpSpPr>
        <p:sp>
          <p:nvSpPr>
            <p:cNvPr id="193" name="Google Shape;193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5" name="Google Shape;195;g271dff4d633_1_1"/>
          <p:cNvGrpSpPr/>
          <p:nvPr/>
        </p:nvGrpSpPr>
        <p:grpSpPr>
          <a:xfrm>
            <a:off x="5976293" y="1128135"/>
            <a:ext cx="2369527" cy="1495658"/>
            <a:chOff x="-90055" y="50800"/>
            <a:chExt cx="1451649" cy="903448"/>
          </a:xfrm>
        </p:grpSpPr>
        <p:sp>
          <p:nvSpPr>
            <p:cNvPr id="196" name="Google Shape;196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8" name="Google Shape;198;g271dff4d633_1_1"/>
          <p:cNvGrpSpPr/>
          <p:nvPr/>
        </p:nvGrpSpPr>
        <p:grpSpPr>
          <a:xfrm>
            <a:off x="7820687" y="83198"/>
            <a:ext cx="2146553" cy="1648522"/>
            <a:chOff x="-90055" y="50800"/>
            <a:chExt cx="1451649" cy="903448"/>
          </a:xfrm>
        </p:grpSpPr>
        <p:sp>
          <p:nvSpPr>
            <p:cNvPr id="199" name="Google Shape;199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01" name="Google Shape;201;g271dff4d633_1_1"/>
          <p:cNvGrpSpPr/>
          <p:nvPr/>
        </p:nvGrpSpPr>
        <p:grpSpPr>
          <a:xfrm>
            <a:off x="9525001" y="696102"/>
            <a:ext cx="2466352" cy="1740222"/>
            <a:chOff x="-90055" y="50800"/>
            <a:chExt cx="1451649" cy="903448"/>
          </a:xfrm>
        </p:grpSpPr>
        <p:sp>
          <p:nvSpPr>
            <p:cNvPr id="202" name="Google Shape;202;g271dff4d633_1_1"/>
            <p:cNvSpPr/>
            <p:nvPr/>
          </p:nvSpPr>
          <p:spPr>
            <a:xfrm>
              <a:off x="-90055" y="463610"/>
              <a:ext cx="1451649" cy="490638"/>
            </a:xfrm>
            <a:custGeom>
              <a:rect b="b" l="l" r="r" t="t"/>
              <a:pathLst>
                <a:path extrusionOk="0" h="490638" w="1451649">
                  <a:moveTo>
                    <a:pt x="815591" y="0"/>
                  </a:moveTo>
                  <a:cubicBezTo>
                    <a:pt x="831347" y="0"/>
                    <a:pt x="847197" y="0"/>
                    <a:pt x="862922" y="0"/>
                  </a:cubicBezTo>
                  <a:cubicBezTo>
                    <a:pt x="988291" y="8124"/>
                    <a:pt x="1066641" y="35166"/>
                    <a:pt x="1102328" y="79416"/>
                  </a:cubicBezTo>
                  <a:cubicBezTo>
                    <a:pt x="1311340" y="73515"/>
                    <a:pt x="1451649" y="157185"/>
                    <a:pt x="1370693" y="239303"/>
                  </a:cubicBezTo>
                  <a:cubicBezTo>
                    <a:pt x="1401489" y="256559"/>
                    <a:pt x="1427181" y="275861"/>
                    <a:pt x="1436460" y="301767"/>
                  </a:cubicBezTo>
                  <a:cubicBezTo>
                    <a:pt x="1436460" y="309188"/>
                    <a:pt x="1436460" y="316592"/>
                    <a:pt x="1436460" y="324012"/>
                  </a:cubicBezTo>
                  <a:cubicBezTo>
                    <a:pt x="1408808" y="389947"/>
                    <a:pt x="1289822" y="434501"/>
                    <a:pt x="1094479" y="422507"/>
                  </a:cubicBezTo>
                  <a:cubicBezTo>
                    <a:pt x="1044219" y="456361"/>
                    <a:pt x="954786" y="490638"/>
                    <a:pt x="815620" y="486042"/>
                  </a:cubicBezTo>
                  <a:cubicBezTo>
                    <a:pt x="743687" y="483820"/>
                    <a:pt x="693644" y="470946"/>
                    <a:pt x="649830" y="455306"/>
                  </a:cubicBezTo>
                  <a:cubicBezTo>
                    <a:pt x="603681" y="468307"/>
                    <a:pt x="553701" y="478510"/>
                    <a:pt x="481488" y="478622"/>
                  </a:cubicBezTo>
                  <a:cubicBezTo>
                    <a:pt x="314421" y="478815"/>
                    <a:pt x="202660" y="428728"/>
                    <a:pt x="199950" y="360026"/>
                  </a:cubicBezTo>
                  <a:cubicBezTo>
                    <a:pt x="92548" y="343954"/>
                    <a:pt x="19805" y="313954"/>
                    <a:pt x="0" y="262619"/>
                  </a:cubicBezTo>
                  <a:cubicBezTo>
                    <a:pt x="0" y="255199"/>
                    <a:pt x="0" y="247763"/>
                    <a:pt x="0" y="240374"/>
                  </a:cubicBezTo>
                  <a:cubicBezTo>
                    <a:pt x="21860" y="189505"/>
                    <a:pt x="90649" y="157552"/>
                    <a:pt x="205182" y="144007"/>
                  </a:cubicBezTo>
                  <a:cubicBezTo>
                    <a:pt x="198300" y="58195"/>
                    <a:pt x="427398" y="4574"/>
                    <a:pt x="615608" y="42379"/>
                  </a:cubicBezTo>
                  <a:cubicBezTo>
                    <a:pt x="660419" y="23684"/>
                    <a:pt x="723819" y="3294"/>
                    <a:pt x="815591" y="0"/>
                  </a:cubicBezTo>
                  <a:close/>
                </a:path>
              </a:pathLst>
            </a:custGeom>
            <a:solidFill>
              <a:schemeClr val="lt1"/>
            </a:solidFill>
            <a:ln cap="sq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g271dff4d633_1_1"/>
            <p:cNvSpPr txBox="1"/>
            <p:nvPr/>
          </p:nvSpPr>
          <p:spPr>
            <a:xfrm>
              <a:off x="38100" y="50800"/>
              <a:ext cx="7365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4" name="Google Shape;204;g271dff4d633_1_1"/>
          <p:cNvSpPr txBox="1"/>
          <p:nvPr/>
        </p:nvSpPr>
        <p:spPr>
          <a:xfrm>
            <a:off x="404017" y="1129103"/>
            <a:ext cx="214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my symptoms serious enough?</a:t>
            </a:r>
            <a:endParaRPr b="0" i="0" sz="18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g271dff4d633_1_1"/>
          <p:cNvSpPr txBox="1"/>
          <p:nvPr/>
        </p:nvSpPr>
        <p:spPr>
          <a:xfrm>
            <a:off x="2252492" y="1810943"/>
            <a:ext cx="2146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should I prepare for my Doctor’s visit?</a:t>
            </a:r>
            <a:endParaRPr b="0" i="0" sz="18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g271dff4d633_1_1"/>
          <p:cNvSpPr txBox="1"/>
          <p:nvPr/>
        </p:nvSpPr>
        <p:spPr>
          <a:xfrm>
            <a:off x="4214709" y="1202826"/>
            <a:ext cx="2881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Surgery vs tests, should I take a Second Opinion?</a:t>
            </a:r>
            <a:endParaRPr b="0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71dff4d633_1_1"/>
          <p:cNvSpPr txBox="1"/>
          <p:nvPr/>
        </p:nvSpPr>
        <p:spPr>
          <a:xfrm>
            <a:off x="6208198" y="2005274"/>
            <a:ext cx="2076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Shall I discontinue  Medicines?</a:t>
            </a:r>
            <a:endParaRPr b="0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71dff4d633_1_1"/>
          <p:cNvSpPr txBox="1"/>
          <p:nvPr/>
        </p:nvSpPr>
        <p:spPr>
          <a:xfrm>
            <a:off x="7843568" y="1052801"/>
            <a:ext cx="221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 I need a </a:t>
            </a:r>
            <a:endParaRPr b="1" i="0" sz="18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follow-up visit?</a:t>
            </a:r>
            <a:endParaRPr b="1" i="0" sz="1333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71dff4d633_1_1"/>
          <p:cNvSpPr txBox="1"/>
          <p:nvPr/>
        </p:nvSpPr>
        <p:spPr>
          <a:xfrm>
            <a:off x="9853236" y="1605317"/>
            <a:ext cx="1951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preventive health checkups really helpful?</a:t>
            </a:r>
            <a:endParaRPr b="1" i="0" sz="18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0" name="Google Shape;210;g271dff4d633_1_1"/>
          <p:cNvCxnSpPr/>
          <p:nvPr/>
        </p:nvCxnSpPr>
        <p:spPr>
          <a:xfrm>
            <a:off x="7285583" y="4426667"/>
            <a:ext cx="0" cy="715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1" name="Google Shape;211;g271dff4d633_1_1"/>
          <p:cNvCxnSpPr/>
          <p:nvPr/>
        </p:nvCxnSpPr>
        <p:spPr>
          <a:xfrm>
            <a:off x="1417938" y="3629750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2" name="Google Shape;212;g271dff4d633_1_1"/>
          <p:cNvCxnSpPr/>
          <p:nvPr/>
        </p:nvCxnSpPr>
        <p:spPr>
          <a:xfrm rot="10800000">
            <a:off x="7256196" y="2743147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3" name="Google Shape;213;g271dff4d633_1_1"/>
          <p:cNvCxnSpPr/>
          <p:nvPr/>
        </p:nvCxnSpPr>
        <p:spPr>
          <a:xfrm rot="10800000">
            <a:off x="10938109" y="2641831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4" name="Google Shape;214;g271dff4d633_1_1"/>
          <p:cNvCxnSpPr/>
          <p:nvPr/>
        </p:nvCxnSpPr>
        <p:spPr>
          <a:xfrm rot="10800000">
            <a:off x="9055957" y="1920992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5" name="Google Shape;215;g271dff4d633_1_1"/>
          <p:cNvCxnSpPr/>
          <p:nvPr/>
        </p:nvCxnSpPr>
        <p:spPr>
          <a:xfrm rot="10800000">
            <a:off x="1417929" y="2092592"/>
            <a:ext cx="0" cy="6993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6" name="Google Shape;216;g271dff4d633_1_1"/>
          <p:cNvCxnSpPr/>
          <p:nvPr/>
        </p:nvCxnSpPr>
        <p:spPr>
          <a:xfrm flipH="1">
            <a:off x="11090433" y="4414433"/>
            <a:ext cx="4200" cy="664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7" name="Google Shape;217;g271dff4d633_1_1"/>
          <p:cNvSpPr txBox="1"/>
          <p:nvPr/>
        </p:nvSpPr>
        <p:spPr>
          <a:xfrm>
            <a:off x="8171017" y="2885200"/>
            <a:ext cx="16722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Post Care Importance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8" name="Google Shape;218;g271dff4d633_1_1"/>
          <p:cNvSpPr txBox="1"/>
          <p:nvPr/>
        </p:nvSpPr>
        <p:spPr>
          <a:xfrm>
            <a:off x="692009" y="2885209"/>
            <a:ext cx="16722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Tracking Symptoms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9" name="Google Shape;219;g271dff4d633_1_1"/>
          <p:cNvSpPr txBox="1"/>
          <p:nvPr/>
        </p:nvSpPr>
        <p:spPr>
          <a:xfrm>
            <a:off x="4558917" y="2847717"/>
            <a:ext cx="16722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Treatment Options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g271dff4d633_1_1"/>
          <p:cNvSpPr txBox="1"/>
          <p:nvPr/>
        </p:nvSpPr>
        <p:spPr>
          <a:xfrm>
            <a:off x="6410292" y="3689850"/>
            <a:ext cx="16722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Medication Management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1" name="Google Shape;221;g271dff4d633_1_1"/>
          <p:cNvSpPr txBox="1"/>
          <p:nvPr/>
        </p:nvSpPr>
        <p:spPr>
          <a:xfrm>
            <a:off x="2751942" y="3621909"/>
            <a:ext cx="15336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Better Diagnosis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2" name="Google Shape;222;g271dff4d633_1_1"/>
          <p:cNvSpPr txBox="1"/>
          <p:nvPr/>
        </p:nvSpPr>
        <p:spPr>
          <a:xfrm>
            <a:off x="10207250" y="3681783"/>
            <a:ext cx="1672200" cy="5793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Preventive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Font typeface="Arial"/>
              <a:buNone/>
            </a:pPr>
            <a:r>
              <a:rPr b="1" i="0" lang="en-US" sz="1533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Choices</a:t>
            </a:r>
            <a:endParaRPr b="1" i="0" sz="1533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3" name="Google Shape;223;g271dff4d633_1_1"/>
          <p:cNvSpPr txBox="1"/>
          <p:nvPr/>
        </p:nvSpPr>
        <p:spPr>
          <a:xfrm>
            <a:off x="1123200" y="6082367"/>
            <a:ext cx="99456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Arial"/>
              <a:buNone/>
            </a:pPr>
            <a:r>
              <a:rPr b="1" i="0" lang="en-US" sz="2267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Ignorance, ‘Doctor is God’ syndrome and lack of involvement by patients can lead to errors </a:t>
            </a:r>
            <a:endParaRPr b="0" i="0" sz="313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71dff4d633_1_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71dff4d633_1_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g271dff4d633_1_1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7"/>
          <p:cNvGrpSpPr/>
          <p:nvPr/>
        </p:nvGrpSpPr>
        <p:grpSpPr>
          <a:xfrm>
            <a:off x="3021613" y="1074917"/>
            <a:ext cx="6402151" cy="1125416"/>
            <a:chOff x="0" y="-38100"/>
            <a:chExt cx="2529195" cy="444600"/>
          </a:xfrm>
        </p:grpSpPr>
        <p:sp>
          <p:nvSpPr>
            <p:cNvPr id="232" name="Google Shape;232;p7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5B6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60975" lIns="60975" spcFirstLastPara="1" rIns="60975" wrap="square" tIns="6097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3" name="Google Shape;233;p7"/>
            <p:cNvSpPr txBox="1"/>
            <p:nvPr/>
          </p:nvSpPr>
          <p:spPr>
            <a:xfrm>
              <a:off x="0" y="-38100"/>
              <a:ext cx="8127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3021613" y="2125348"/>
            <a:ext cx="6402151" cy="1125416"/>
            <a:chOff x="0" y="-38100"/>
            <a:chExt cx="2529195" cy="444600"/>
          </a:xfrm>
        </p:grpSpPr>
        <p:sp>
          <p:nvSpPr>
            <p:cNvPr id="235" name="Google Shape;235;p7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38B6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60975" lIns="60975" spcFirstLastPara="1" rIns="60975" wrap="square" tIns="6097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6" name="Google Shape;236;p7"/>
            <p:cNvSpPr txBox="1"/>
            <p:nvPr/>
          </p:nvSpPr>
          <p:spPr>
            <a:xfrm>
              <a:off x="0" y="-38100"/>
              <a:ext cx="8127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3021613" y="3175255"/>
            <a:ext cx="6402151" cy="1125416"/>
            <a:chOff x="0" y="-38100"/>
            <a:chExt cx="2529195" cy="444600"/>
          </a:xfrm>
        </p:grpSpPr>
        <p:sp>
          <p:nvSpPr>
            <p:cNvPr id="238" name="Google Shape;238;p7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CC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60975" lIns="60975" spcFirstLastPara="1" rIns="60975" wrap="square" tIns="6097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>
              <a:off x="0" y="-38100"/>
              <a:ext cx="8127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0" name="Google Shape;240;p7"/>
          <p:cNvGrpSpPr/>
          <p:nvPr/>
        </p:nvGrpSpPr>
        <p:grpSpPr>
          <a:xfrm>
            <a:off x="3021613" y="4225161"/>
            <a:ext cx="6402151" cy="1125416"/>
            <a:chOff x="0" y="-38100"/>
            <a:chExt cx="2529195" cy="444600"/>
          </a:xfrm>
        </p:grpSpPr>
        <p:sp>
          <p:nvSpPr>
            <p:cNvPr id="241" name="Google Shape;241;p7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2663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60975" lIns="60975" spcFirstLastPara="1" rIns="60975" wrap="square" tIns="6097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42;p7"/>
            <p:cNvSpPr txBox="1"/>
            <p:nvPr/>
          </p:nvSpPr>
          <p:spPr>
            <a:xfrm>
              <a:off x="0" y="-38100"/>
              <a:ext cx="8127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3" name="Google Shape;243;p7"/>
          <p:cNvGrpSpPr/>
          <p:nvPr/>
        </p:nvGrpSpPr>
        <p:grpSpPr>
          <a:xfrm>
            <a:off x="3024300" y="5210769"/>
            <a:ext cx="6402151" cy="1125416"/>
            <a:chOff x="0" y="-38100"/>
            <a:chExt cx="2529195" cy="444600"/>
          </a:xfrm>
        </p:grpSpPr>
        <p:sp>
          <p:nvSpPr>
            <p:cNvPr id="244" name="Google Shape;244;p7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2F900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60975" lIns="60975" spcFirstLastPara="1" rIns="60975" wrap="square" tIns="6097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45;p7"/>
            <p:cNvSpPr txBox="1"/>
            <p:nvPr/>
          </p:nvSpPr>
          <p:spPr>
            <a:xfrm>
              <a:off x="0" y="-38100"/>
              <a:ext cx="8127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6" name="Google Shape;246;p7"/>
          <p:cNvSpPr/>
          <p:nvPr/>
        </p:nvSpPr>
        <p:spPr>
          <a:xfrm>
            <a:off x="10040504" y="2169024"/>
            <a:ext cx="997101" cy="1094197"/>
          </a:xfrm>
          <a:custGeom>
            <a:rect b="b" l="l" r="r" t="t"/>
            <a:pathLst>
              <a:path extrusionOk="0" h="1493784" w="1493784">
                <a:moveTo>
                  <a:pt x="0" y="0"/>
                </a:moveTo>
                <a:lnTo>
                  <a:pt x="1493785" y="0"/>
                </a:lnTo>
                <a:lnTo>
                  <a:pt x="1493785" y="1493785"/>
                </a:lnTo>
                <a:lnTo>
                  <a:pt x="0" y="1493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7"/>
          <p:cNvSpPr/>
          <p:nvPr/>
        </p:nvSpPr>
        <p:spPr>
          <a:xfrm>
            <a:off x="1483362" y="3132755"/>
            <a:ext cx="921540" cy="1094703"/>
          </a:xfrm>
          <a:custGeom>
            <a:rect b="b" l="l" r="r" t="t"/>
            <a:pathLst>
              <a:path extrusionOk="0" h="1640004" w="1380585">
                <a:moveTo>
                  <a:pt x="0" y="0"/>
                </a:moveTo>
                <a:lnTo>
                  <a:pt x="1380586" y="0"/>
                </a:lnTo>
                <a:lnTo>
                  <a:pt x="1380586" y="1640005"/>
                </a:lnTo>
                <a:lnTo>
                  <a:pt x="0" y="1640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8" name="Google Shape;248;p7"/>
          <p:cNvGrpSpPr/>
          <p:nvPr/>
        </p:nvGrpSpPr>
        <p:grpSpPr>
          <a:xfrm>
            <a:off x="1483378" y="1030980"/>
            <a:ext cx="1109893" cy="1181700"/>
            <a:chOff x="1468379" y="877478"/>
            <a:chExt cx="1305756" cy="1392694"/>
          </a:xfrm>
        </p:grpSpPr>
        <p:sp>
          <p:nvSpPr>
            <p:cNvPr id="249" name="Google Shape;249;p7"/>
            <p:cNvSpPr/>
            <p:nvPr/>
          </p:nvSpPr>
          <p:spPr>
            <a:xfrm>
              <a:off x="1468379" y="1088786"/>
              <a:ext cx="936517" cy="1181386"/>
            </a:xfrm>
            <a:custGeom>
              <a:rect b="b" l="l" r="r" t="t"/>
              <a:pathLst>
                <a:path extrusionOk="0" h="1769867" w="1403022">
                  <a:moveTo>
                    <a:pt x="0" y="0"/>
                  </a:moveTo>
                  <a:lnTo>
                    <a:pt x="1403022" y="0"/>
                  </a:lnTo>
                  <a:lnTo>
                    <a:pt x="1403022" y="1769867"/>
                  </a:lnTo>
                  <a:lnTo>
                    <a:pt x="0" y="17698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7"/>
            <p:cNvSpPr/>
            <p:nvPr/>
          </p:nvSpPr>
          <p:spPr>
            <a:xfrm rot="-9847581">
              <a:off x="2163402" y="917599"/>
              <a:ext cx="457986" cy="1180765"/>
            </a:xfrm>
            <a:custGeom>
              <a:rect b="b" l="l" r="r" t="t"/>
              <a:pathLst>
                <a:path extrusionOk="0" h="2226966" w="835112">
                  <a:moveTo>
                    <a:pt x="0" y="0"/>
                  </a:moveTo>
                  <a:lnTo>
                    <a:pt x="835112" y="0"/>
                  </a:lnTo>
                  <a:lnTo>
                    <a:pt x="835112" y="2226966"/>
                  </a:lnTo>
                  <a:lnTo>
                    <a:pt x="0" y="2226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51" name="Google Shape;25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78257" y="4022167"/>
            <a:ext cx="1225374" cy="11886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/>
          <p:nvPr/>
        </p:nvSpPr>
        <p:spPr>
          <a:xfrm>
            <a:off x="1227712" y="5210773"/>
            <a:ext cx="1421942" cy="868098"/>
          </a:xfrm>
          <a:custGeom>
            <a:rect b="b" l="l" r="r" t="t"/>
            <a:pathLst>
              <a:path extrusionOk="0" h="1918448" w="2721420">
                <a:moveTo>
                  <a:pt x="0" y="0"/>
                </a:moveTo>
                <a:lnTo>
                  <a:pt x="2721420" y="0"/>
                </a:lnTo>
                <a:lnTo>
                  <a:pt x="2721420" y="1918448"/>
                </a:lnTo>
                <a:lnTo>
                  <a:pt x="0" y="191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0997" r="-20163" t="0"/>
            </a:stretch>
          </a:blipFill>
          <a:ln>
            <a:noFill/>
          </a:ln>
        </p:spPr>
      </p:sp>
      <p:sp>
        <p:nvSpPr>
          <p:cNvPr id="253" name="Google Shape;253;p7"/>
          <p:cNvSpPr txBox="1"/>
          <p:nvPr/>
        </p:nvSpPr>
        <p:spPr>
          <a:xfrm>
            <a:off x="514075" y="296650"/>
            <a:ext cx="111342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4700"/>
              <a:buFont typeface="Times New Roman"/>
              <a:buNone/>
            </a:pPr>
            <a:r>
              <a:rPr b="1" i="0" lang="en-US" sz="37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help by engaging Patients &amp; Caregivers</a:t>
            </a:r>
            <a:endParaRPr b="0" i="0" sz="3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7"/>
          <p:cNvSpPr txBox="1"/>
          <p:nvPr/>
        </p:nvSpPr>
        <p:spPr>
          <a:xfrm>
            <a:off x="3199675" y="1266665"/>
            <a:ext cx="60459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</a:t>
            </a: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Risk &amp; Causes of Medical harm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G</a:t>
            </a: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uidelines to help prevent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7"/>
          <p:cNvSpPr txBox="1"/>
          <p:nvPr/>
        </p:nvSpPr>
        <p:spPr>
          <a:xfrm>
            <a:off x="3119330" y="3475595"/>
            <a:ext cx="60429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Guidance on the Role that Patients can play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7"/>
          <p:cNvSpPr txBox="1"/>
          <p:nvPr/>
        </p:nvSpPr>
        <p:spPr>
          <a:xfrm>
            <a:off x="3289055" y="2305738"/>
            <a:ext cx="52089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nderstand their Rights 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Responsibilities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7"/>
          <p:cNvSpPr txBox="1"/>
          <p:nvPr/>
        </p:nvSpPr>
        <p:spPr>
          <a:xfrm>
            <a:off x="3618331" y="5593934"/>
            <a:ext cx="52089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Knowledge of healthy lifestyle choices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3258697" y="4428567"/>
            <a:ext cx="59280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alerts, tips, and advice for a Safe Patient Journey</a:t>
            </a:r>
            <a:endParaRPr b="0" i="0" sz="2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9" name="Google Shape;259;p7"/>
          <p:cNvCxnSpPr/>
          <p:nvPr/>
        </p:nvCxnSpPr>
        <p:spPr>
          <a:xfrm>
            <a:off x="469650" y="6377250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7"/>
          <p:cNvSpPr txBox="1"/>
          <p:nvPr/>
        </p:nvSpPr>
        <p:spPr>
          <a:xfrm>
            <a:off x="4471125" y="6370750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7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1f6cc96ed_1_0"/>
          <p:cNvSpPr txBox="1"/>
          <p:nvPr/>
        </p:nvSpPr>
        <p:spPr>
          <a:xfrm>
            <a:off x="1938975" y="1294225"/>
            <a:ext cx="75306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61"/>
              <a:buFont typeface="Arial"/>
              <a:buNone/>
            </a:pPr>
            <a:r>
              <a:t/>
            </a:r>
            <a:endParaRPr b="1" i="0" sz="3561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9" name="Google Shape;269;g271f6cc96ed_1_0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71f6cc96ed_1_0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g271f6cc96ed_1_0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271f6cc96ed_1_0"/>
          <p:cNvSpPr txBox="1"/>
          <p:nvPr/>
        </p:nvSpPr>
        <p:spPr>
          <a:xfrm>
            <a:off x="1853773" y="4438846"/>
            <a:ext cx="663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271f6cc96ed_1_0"/>
          <p:cNvPicPr preferRelativeResize="0"/>
          <p:nvPr/>
        </p:nvPicPr>
        <p:blipFill rotWithShape="1">
          <a:blip r:embed="rId4">
            <a:alphaModFix/>
          </a:blip>
          <a:srcRect b="27462" l="26912" r="50893" t="41968"/>
          <a:stretch/>
        </p:blipFill>
        <p:spPr>
          <a:xfrm>
            <a:off x="397200" y="1688550"/>
            <a:ext cx="5615126" cy="4670482"/>
          </a:xfrm>
          <a:prstGeom prst="rect">
            <a:avLst/>
          </a:prstGeom>
          <a:noFill/>
          <a:ln cap="flat" cmpd="sng" w="2857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g271f6cc96ed_1_0"/>
          <p:cNvPicPr preferRelativeResize="0"/>
          <p:nvPr/>
        </p:nvPicPr>
        <p:blipFill rotWithShape="1">
          <a:blip r:embed="rId4">
            <a:alphaModFix/>
          </a:blip>
          <a:srcRect b="27462" l="50885" r="28267" t="41968"/>
          <a:stretch/>
        </p:blipFill>
        <p:spPr>
          <a:xfrm>
            <a:off x="6375100" y="1688550"/>
            <a:ext cx="5274350" cy="4670476"/>
          </a:xfrm>
          <a:prstGeom prst="rect">
            <a:avLst/>
          </a:prstGeom>
          <a:noFill/>
          <a:ln cap="flat" cmpd="sng" w="2857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5" name="Google Shape;275;g271f6cc96ed_1_0"/>
          <p:cNvSpPr txBox="1"/>
          <p:nvPr>
            <p:ph idx="4294967295" type="title"/>
          </p:nvPr>
        </p:nvSpPr>
        <p:spPr>
          <a:xfrm>
            <a:off x="1170775" y="135850"/>
            <a:ext cx="1063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9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Corporate Health - A Source of Concern</a:t>
            </a:r>
            <a:endParaRPr b="1" sz="42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g271f6cc96ed_1_0"/>
          <p:cNvSpPr txBox="1"/>
          <p:nvPr/>
        </p:nvSpPr>
        <p:spPr>
          <a:xfrm>
            <a:off x="2097450" y="783813"/>
            <a:ext cx="8454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Times New Roman"/>
              <a:buChar char="●"/>
            </a:pPr>
            <a:r>
              <a:rPr b="1" i="0" lang="en-US" sz="2400" u="none" cap="none" strike="noStrike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prevalence of NCDs among employees</a:t>
            </a:r>
            <a:endParaRPr b="1" i="0" sz="2400" u="none" cap="none" strike="noStrike">
              <a:solidFill>
                <a:srgbClr val="3C78D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Times New Roman"/>
              <a:buChar char="●"/>
            </a:pPr>
            <a:r>
              <a:rPr b="1" i="0" lang="en-US" sz="2400" u="none" cap="none" strike="noStrike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Onset at an Early age is mostly ignored </a:t>
            </a:r>
            <a:endParaRPr b="1" i="0" sz="2400" u="none" cap="none" strike="noStrike">
              <a:solidFill>
                <a:srgbClr val="3C78D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271f6cc96ed_1_0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271f6cc96ed_1_0"/>
          <p:cNvSpPr txBox="1"/>
          <p:nvPr/>
        </p:nvSpPr>
        <p:spPr>
          <a:xfrm>
            <a:off x="4547325" y="6523150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271f6cc96ed_1_0"/>
          <p:cNvSpPr/>
          <p:nvPr/>
        </p:nvSpPr>
        <p:spPr>
          <a:xfrm flipH="1">
            <a:off x="11073300" y="3014700"/>
            <a:ext cx="181500" cy="6039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190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71f6cc96ed_1_0"/>
          <p:cNvSpPr/>
          <p:nvPr/>
        </p:nvSpPr>
        <p:spPr>
          <a:xfrm>
            <a:off x="10126950" y="2435500"/>
            <a:ext cx="1947888" cy="603936"/>
          </a:xfrm>
          <a:prstGeom prst="cloud">
            <a:avLst/>
          </a:prstGeom>
          <a:solidFill>
            <a:schemeClr val="accent5"/>
          </a:solidFill>
          <a:ln cap="flat" cmpd="sng" w="190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Younger age bracket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e1c42a5dc_0_32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g2de1c42a5dc_0_32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g2de1c42a5dc_0_32"/>
          <p:cNvSpPr txBox="1"/>
          <p:nvPr>
            <p:ph idx="12" type="sldNum"/>
          </p:nvPr>
        </p:nvSpPr>
        <p:spPr>
          <a:xfrm>
            <a:off x="11616175" y="651837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g2de1c42a5dc_0_32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2de1c42a5dc_0_32"/>
          <p:cNvSpPr txBox="1"/>
          <p:nvPr/>
        </p:nvSpPr>
        <p:spPr>
          <a:xfrm>
            <a:off x="3693175" y="2678450"/>
            <a:ext cx="6409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Examples on Preventing Harm</a:t>
            </a:r>
            <a:endParaRPr b="1" i="0" sz="35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g2de1c42a5dc_0_32"/>
          <p:cNvSpPr txBox="1"/>
          <p:nvPr/>
        </p:nvSpPr>
        <p:spPr>
          <a:xfrm>
            <a:off x="4471125" y="6446950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1f6cc96ed_3_0"/>
          <p:cNvSpPr txBox="1"/>
          <p:nvPr/>
        </p:nvSpPr>
        <p:spPr>
          <a:xfrm>
            <a:off x="2350050" y="170275"/>
            <a:ext cx="80808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4166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Are you experiencing any of these?</a:t>
            </a:r>
            <a:endParaRPr b="1" i="0" sz="4166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6" name="Google Shape;296;g271f6cc96ed_3_0"/>
          <p:cNvSpPr txBox="1"/>
          <p:nvPr>
            <p:ph idx="12" type="sldNum"/>
          </p:nvPr>
        </p:nvSpPr>
        <p:spPr>
          <a:xfrm>
            <a:off x="11488850" y="651992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7" name="Google Shape;297;g271f6cc96ed_3_0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" name="Google Shape;298;g271f6cc96ed_3_0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g271f6cc96ed_3_0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271f6cc96ed_3_0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271f6cc96ed_3_0"/>
          <p:cNvSpPr txBox="1"/>
          <p:nvPr/>
        </p:nvSpPr>
        <p:spPr>
          <a:xfrm>
            <a:off x="4767208" y="6046634"/>
            <a:ext cx="2205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3"/>
              <a:buFont typeface="Arial"/>
              <a:buNone/>
            </a:pPr>
            <a:r>
              <a:rPr b="0" i="0" lang="en-US" sz="1933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Source:www</a:t>
            </a:r>
            <a:endParaRPr b="0" i="0" sz="2533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02" name="Google Shape;302;g271f6cc96ed_3_0"/>
          <p:cNvGrpSpPr/>
          <p:nvPr/>
        </p:nvGrpSpPr>
        <p:grpSpPr>
          <a:xfrm>
            <a:off x="471787" y="937264"/>
            <a:ext cx="11729213" cy="5011547"/>
            <a:chOff x="471787" y="937264"/>
            <a:chExt cx="11729213" cy="5011547"/>
          </a:xfrm>
        </p:grpSpPr>
        <p:sp>
          <p:nvSpPr>
            <p:cNvPr id="303" name="Google Shape;303;g271f6cc96ed_3_0"/>
            <p:cNvSpPr txBox="1"/>
            <p:nvPr/>
          </p:nvSpPr>
          <p:spPr>
            <a:xfrm>
              <a:off x="5791200" y="3843052"/>
              <a:ext cx="6409800" cy="14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899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98"/>
                <a:buFont typeface="Arial"/>
                <a:buNone/>
              </a:pPr>
              <a:r>
                <a:t/>
              </a:r>
              <a:endParaRPr b="0" i="0" sz="9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271f6cc96ed_3_0"/>
            <p:cNvSpPr txBox="1"/>
            <p:nvPr/>
          </p:nvSpPr>
          <p:spPr>
            <a:xfrm>
              <a:off x="2927675" y="4592050"/>
              <a:ext cx="300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5" name="Google Shape;305;g271f6cc96ed_3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32701" y="943875"/>
              <a:ext cx="3744100" cy="2454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271f6cc96ed_3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1787" y="3624894"/>
              <a:ext cx="3457895" cy="2268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g271f6cc96ed_3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35745" y="3483026"/>
              <a:ext cx="3653451" cy="2395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271f6cc96ed_3_0"/>
            <p:cNvPicPr preferRelativeResize="0"/>
            <p:nvPr/>
          </p:nvPicPr>
          <p:blipFill rotWithShape="1">
            <a:blip r:embed="rId7">
              <a:alphaModFix/>
            </a:blip>
            <a:srcRect b="1018" l="0" r="0" t="1017"/>
            <a:stretch/>
          </p:blipFill>
          <p:spPr>
            <a:xfrm>
              <a:off x="6325068" y="937264"/>
              <a:ext cx="3758763" cy="2454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g271f6cc96ed_3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056000" y="3562714"/>
              <a:ext cx="3653439" cy="2386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71f6cc96ed_3_61"/>
          <p:cNvSpPr txBox="1"/>
          <p:nvPr/>
        </p:nvSpPr>
        <p:spPr>
          <a:xfrm>
            <a:off x="5791200" y="3843052"/>
            <a:ext cx="6409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8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71f6cc96ed_3_61"/>
          <p:cNvSpPr txBox="1"/>
          <p:nvPr/>
        </p:nvSpPr>
        <p:spPr>
          <a:xfrm>
            <a:off x="1416800" y="170275"/>
            <a:ext cx="103878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66"/>
              <a:buFont typeface="Arial"/>
              <a:buNone/>
            </a:pPr>
            <a:r>
              <a:rPr b="1" i="0" lang="en-US" sz="3266" u="none" cap="none" strike="noStrike">
                <a:solidFill>
                  <a:srgbClr val="0070C0"/>
                </a:solidFill>
                <a:latin typeface="Times"/>
                <a:ea typeface="Times"/>
                <a:cs typeface="Times"/>
                <a:sym typeface="Times"/>
              </a:rPr>
              <a:t>Or have worn any of these at some point in your lives?</a:t>
            </a:r>
            <a:endParaRPr b="1" i="0" sz="3266" u="none" cap="none" strike="noStrike">
              <a:solidFill>
                <a:srgbClr val="0070C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6" name="Google Shape;316;g271f6cc96ed_3_61"/>
          <p:cNvSpPr txBox="1"/>
          <p:nvPr>
            <p:ph idx="12" type="sldNum"/>
          </p:nvPr>
        </p:nvSpPr>
        <p:spPr>
          <a:xfrm>
            <a:off x="11488850" y="6519925"/>
            <a:ext cx="486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50" lIns="60950" spcFirstLastPara="1" rIns="60950" wrap="square" tIns="304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</a:pPr>
            <a:fld id="{00000000-1234-1234-1234-123412341234}" type="slidenum">
              <a:rPr b="1" lang="en-US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7" name="Google Shape;317;g271f6cc96ed_3_61"/>
          <p:cNvCxnSpPr/>
          <p:nvPr/>
        </p:nvCxnSpPr>
        <p:spPr>
          <a:xfrm>
            <a:off x="471775" y="6443725"/>
            <a:ext cx="11252700" cy="0"/>
          </a:xfrm>
          <a:prstGeom prst="straightConnector1">
            <a:avLst/>
          </a:prstGeom>
          <a:noFill/>
          <a:ln cap="flat" cmpd="sng" w="28575">
            <a:solidFill>
              <a:srgbClr val="0D0D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271f6cc96ed_3_61"/>
          <p:cNvSpPr/>
          <p:nvPr/>
        </p:nvSpPr>
        <p:spPr>
          <a:xfrm>
            <a:off x="259050" y="76025"/>
            <a:ext cx="713452" cy="707789"/>
          </a:xfrm>
          <a:custGeom>
            <a:rect b="b" l="l" r="r" t="t"/>
            <a:pathLst>
              <a:path extrusionOk="0" h="1132463" w="1132463">
                <a:moveTo>
                  <a:pt x="0" y="0"/>
                </a:moveTo>
                <a:lnTo>
                  <a:pt x="1132463" y="0"/>
                </a:lnTo>
                <a:lnTo>
                  <a:pt x="1132463" y="1132463"/>
                </a:lnTo>
                <a:lnTo>
                  <a:pt x="0" y="113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g271f6cc96ed_3_61"/>
          <p:cNvSpPr/>
          <p:nvPr/>
        </p:nvSpPr>
        <p:spPr>
          <a:xfrm>
            <a:off x="2850" y="-8533"/>
            <a:ext cx="256200" cy="68667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71f6cc96ed_3_61"/>
          <p:cNvSpPr txBox="1"/>
          <p:nvPr/>
        </p:nvSpPr>
        <p:spPr>
          <a:xfrm>
            <a:off x="2927675" y="4592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71f6cc96ed_3_61"/>
          <p:cNvSpPr txBox="1"/>
          <p:nvPr/>
        </p:nvSpPr>
        <p:spPr>
          <a:xfrm>
            <a:off x="4393688" y="6443725"/>
            <a:ext cx="29523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3"/>
              <a:buFont typeface="Arial"/>
              <a:buNone/>
            </a:pPr>
            <a:r>
              <a:rPr b="1" i="0" lang="en-US" sz="1600" u="none" cap="none" strike="noStrike">
                <a:solidFill>
                  <a:srgbClr val="0092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1600" u="none" cap="none" strike="noStrike">
              <a:solidFill>
                <a:srgbClr val="00924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g271f6cc96ed_3_61"/>
          <p:cNvSpPr txBox="1"/>
          <p:nvPr/>
        </p:nvSpPr>
        <p:spPr>
          <a:xfrm>
            <a:off x="4767208" y="6046634"/>
            <a:ext cx="2205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33"/>
              <a:buFont typeface="Arial"/>
              <a:buNone/>
            </a:pPr>
            <a:r>
              <a:rPr b="0" i="0" lang="en-US" sz="1933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Source:www</a:t>
            </a:r>
            <a:endParaRPr b="0" i="0" sz="2533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23" name="Google Shape;323;g271f6cc96ed_3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801" y="955414"/>
            <a:ext cx="2976372" cy="228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71f6cc96ed_3_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3350" y="3380845"/>
            <a:ext cx="2671135" cy="205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71f6cc96ed_3_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70611" y="3269207"/>
            <a:ext cx="2126979" cy="213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71f6cc96ed_3_61"/>
          <p:cNvPicPr preferRelativeResize="0"/>
          <p:nvPr/>
        </p:nvPicPr>
        <p:blipFill rotWithShape="1">
          <a:blip r:embed="rId7">
            <a:alphaModFix/>
          </a:blip>
          <a:srcRect b="0" l="8441" r="8722" t="0"/>
          <a:stretch/>
        </p:blipFill>
        <p:spPr>
          <a:xfrm>
            <a:off x="409825" y="2897675"/>
            <a:ext cx="2671125" cy="247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71f6cc96ed_3_61"/>
          <p:cNvSpPr txBox="1"/>
          <p:nvPr/>
        </p:nvSpPr>
        <p:spPr>
          <a:xfrm>
            <a:off x="2869550" y="5435950"/>
            <a:ext cx="504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US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Then it’s time for a reality check!</a:t>
            </a:r>
            <a:endParaRPr b="1" i="1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g271f6cc96ed_3_61"/>
          <p:cNvPicPr preferRelativeResize="0"/>
          <p:nvPr/>
        </p:nvPicPr>
        <p:blipFill rotWithShape="1">
          <a:blip r:embed="rId8">
            <a:alphaModFix/>
          </a:blip>
          <a:srcRect b="0" l="15397" r="0" t="0"/>
          <a:stretch/>
        </p:blipFill>
        <p:spPr>
          <a:xfrm>
            <a:off x="7025106" y="765225"/>
            <a:ext cx="2091794" cy="247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170F5"/>
      </a:accent1>
      <a:accent2>
        <a:srgbClr val="ED7D31"/>
      </a:accent2>
      <a:accent3>
        <a:srgbClr val="A5A5A5"/>
      </a:accent3>
      <a:accent4>
        <a:srgbClr val="FFC000"/>
      </a:accent4>
      <a:accent5>
        <a:srgbClr val="B9F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2024-02-16T06:10:35Z</dcterms:created>
  <dc:creator>Nadira Chaturvedi</dc:creator>
</cp:coreProperties>
</file>