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oboto Black"/>
      <p:bold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3" roundtripDataSignature="AMtx7mijUCsg86Hp6zYXFH68qMolcY0x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Black-bold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RobotoBlack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002da1d094_0_2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3002da1d094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f83a2f8da4_0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2f83a2f8da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002da1d094_0_1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3002da1d094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1" name="Google Shape;231;p9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002da1d094_0_3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3002da1d094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f883a7e031_0_4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2f883a7e031_0_4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g2f883a7e031_0_4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6" name="Google Shape;29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002da1d094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3002da1d09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002da1d094_0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3002da1d094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002da1d094_0_3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g3002da1d094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f883a7e0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3" name="Google Shape;73;g2f883a7e03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002da1d094_0_3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g3002da1d094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002da1d094_0_3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3002da1d094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025b79d84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3025b79d8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0057d79666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30057d796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7" name="Google Shape;40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4" name="Google Shape;434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4" name="Google Shape;10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02da1d094_0_3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3002da1d094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f883a7e031_0_2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2f883a7e031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02da1d09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3002da1d0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83a2f8da4_0_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2f83a2f8da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6" name="Google Shape;46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3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" name="Google Shape;51;p3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5" name="Google Shape;55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3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3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" name="Google Shape;22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" name="Google Shape;26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8" name="Google Shape;28;p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4509" y="4843463"/>
            <a:ext cx="1076628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1" name="Google Shape;3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3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3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Relationship Id="rId6" Type="http://schemas.openxmlformats.org/officeDocument/2006/relationships/image" Target="../media/image14.gif"/><Relationship Id="rId7" Type="http://schemas.openxmlformats.org/officeDocument/2006/relationships/image" Target="../media/image11.png"/><Relationship Id="rId8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4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hyperlink" Target="https://www.semmes-murphey.com/news/stroke-detection-prevention-dr-elijovich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0.jpg"/><Relationship Id="rId6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25.jpg"/><Relationship Id="rId6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46.png"/><Relationship Id="rId5" Type="http://schemas.openxmlformats.org/officeDocument/2006/relationships/image" Target="../media/image26.png"/><Relationship Id="rId6" Type="http://schemas.openxmlformats.org/officeDocument/2006/relationships/image" Target="../media/image35.png"/><Relationship Id="rId7" Type="http://schemas.openxmlformats.org/officeDocument/2006/relationships/image" Target="../media/image45.png"/><Relationship Id="rId8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g"/><Relationship Id="rId4" Type="http://schemas.openxmlformats.org/officeDocument/2006/relationships/image" Target="../media/image37.jpg"/><Relationship Id="rId5" Type="http://schemas.openxmlformats.org/officeDocument/2006/relationships/image" Target="../media/image39.jpg"/><Relationship Id="rId6" Type="http://schemas.openxmlformats.org/officeDocument/2006/relationships/image" Target="../media/image43.jpg"/><Relationship Id="rId7" Type="http://schemas.openxmlformats.org/officeDocument/2006/relationships/image" Target="../media/image1.png"/><Relationship Id="rId8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hyperlink" Target="https://api.whatsapp.com/message/VMLNDCT4EWMQL1?autoload=1&amp;app_absent=0" TargetMode="External"/><Relationship Id="rId10" Type="http://schemas.openxmlformats.org/officeDocument/2006/relationships/image" Target="../media/image42.png"/><Relationship Id="rId13" Type="http://schemas.openxmlformats.org/officeDocument/2006/relationships/image" Target="../media/image1.png"/><Relationship Id="rId12" Type="http://schemas.openxmlformats.org/officeDocument/2006/relationships/hyperlink" Target="https://api.whatsapp.com/message/VMLNDCT4EWMQL1?autoload=1&amp;app_absent=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info@patientsforpatientsafety.in" TargetMode="External"/><Relationship Id="rId4" Type="http://schemas.openxmlformats.org/officeDocument/2006/relationships/hyperlink" Target="http://www.patientsforpatientsafety.in" TargetMode="External"/><Relationship Id="rId9" Type="http://schemas.openxmlformats.org/officeDocument/2006/relationships/image" Target="../media/image36.jpg"/><Relationship Id="rId14" Type="http://schemas.openxmlformats.org/officeDocument/2006/relationships/image" Target="../media/image11.png"/><Relationship Id="rId5" Type="http://schemas.openxmlformats.org/officeDocument/2006/relationships/hyperlink" Target="https://www.patientsforpatientsafety.in/subscribe-us.php" TargetMode="External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"/>
          <p:cNvPicPr preferRelativeResize="0"/>
          <p:nvPr/>
        </p:nvPicPr>
        <p:blipFill rotWithShape="1">
          <a:blip r:embed="rId3">
            <a:alphaModFix/>
          </a:blip>
          <a:srcRect b="29359" l="24448" r="25317" t="34040"/>
          <a:stretch/>
        </p:blipFill>
        <p:spPr>
          <a:xfrm>
            <a:off x="7683716" y="45675"/>
            <a:ext cx="1362335" cy="55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625" y="125200"/>
            <a:ext cx="898350" cy="3992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"/>
          <p:cNvSpPr txBox="1"/>
          <p:nvPr/>
        </p:nvSpPr>
        <p:spPr>
          <a:xfrm>
            <a:off x="998400" y="413675"/>
            <a:ext cx="71472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Wrong Diagnosis, Wrong Treatment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"/>
          <p:cNvSpPr txBox="1"/>
          <p:nvPr/>
        </p:nvSpPr>
        <p:spPr>
          <a:xfrm>
            <a:off x="2815800" y="4232125"/>
            <a:ext cx="35124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E961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 it Right, Make it Safe</a:t>
            </a:r>
            <a:endParaRPr b="1" i="0" sz="2200" u="none" cap="none" strike="noStrike">
              <a:solidFill>
                <a:srgbClr val="E961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Google Shape;68;p1"/>
          <p:cNvSpPr txBox="1"/>
          <p:nvPr/>
        </p:nvSpPr>
        <p:spPr>
          <a:xfrm>
            <a:off x="1818175" y="4517375"/>
            <a:ext cx="53718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 for Patient Safety Foundation</a:t>
            </a:r>
            <a:endParaRPr b="1" i="0" sz="2400" u="none" cap="none" strike="noStrik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9" name="Google Shape;69;p1"/>
          <p:cNvPicPr preferRelativeResize="0"/>
          <p:nvPr/>
        </p:nvPicPr>
        <p:blipFill rotWithShape="1">
          <a:blip r:embed="rId5">
            <a:alphaModFix/>
          </a:blip>
          <a:srcRect b="0" l="0" r="0" t="2085"/>
          <a:stretch/>
        </p:blipFill>
        <p:spPr>
          <a:xfrm>
            <a:off x="2143650" y="982950"/>
            <a:ext cx="4634307" cy="320828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"/>
          <p:cNvSpPr txBox="1"/>
          <p:nvPr/>
        </p:nvSpPr>
        <p:spPr>
          <a:xfrm>
            <a:off x="3023575" y="4808275"/>
            <a:ext cx="3177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1" lang="en-GB" sz="1300">
                <a:latin typeface="Times New Roman"/>
                <a:ea typeface="Times New Roman"/>
                <a:cs typeface="Times New Roman"/>
                <a:sym typeface="Times New Roman"/>
              </a:rPr>
              <a:t>yient</a:t>
            </a:r>
            <a:r>
              <a:rPr b="1" lang="en-GB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Webinar - </a:t>
            </a:r>
            <a:r>
              <a:rPr b="1" lang="en-GB" sz="1300">
                <a:latin typeface="Times New Roman"/>
                <a:ea typeface="Times New Roman"/>
                <a:cs typeface="Times New Roman"/>
                <a:sym typeface="Times New Roman"/>
              </a:rPr>
              <a:t>27</a:t>
            </a:r>
            <a:r>
              <a:rPr b="1" lang="en-GB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 </a:t>
            </a:r>
            <a:r>
              <a:rPr b="1" lang="en-GB" sz="1300">
                <a:latin typeface="Times New Roman"/>
                <a:ea typeface="Times New Roman"/>
                <a:cs typeface="Times New Roman"/>
                <a:sym typeface="Times New Roman"/>
              </a:rPr>
              <a:t>September</a:t>
            </a:r>
            <a:r>
              <a:rPr b="1" lang="en-GB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2024</a:t>
            </a:r>
            <a:endParaRPr b="1"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3002da1d094_0_2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002da1d094_0_2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3002da1d094_0_292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3002da1d094_0_292"/>
          <p:cNvSpPr txBox="1"/>
          <p:nvPr/>
        </p:nvSpPr>
        <p:spPr>
          <a:xfrm>
            <a:off x="698100" y="1177000"/>
            <a:ext cx="8101200" cy="3051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complete medical history and describe your symptoms clearly.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Ask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your healthcare provider about the purpose of the test—whether it's investigative, confirmatory, or to monitor a condition.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Follow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pre-test and post-test instructions carefully, such as dietary restrictions or scheduling.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Keep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record and </a:t>
            </a: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Track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of your test results and ensure timely follow-up with your doctor to discuss them.</a:t>
            </a: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Stay informed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about your diagnostic options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Ask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questions, </a:t>
            </a: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Seek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second opinion if you're uncertain about the diagnosis or treatment.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Google Shape;207;g3002da1d094_0_292"/>
          <p:cNvSpPr txBox="1"/>
          <p:nvPr/>
        </p:nvSpPr>
        <p:spPr>
          <a:xfrm>
            <a:off x="943250" y="119550"/>
            <a:ext cx="7334100" cy="10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1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Steps to Improve Diagnostic Safety</a:t>
            </a:r>
            <a:endParaRPr b="1" i="0" sz="31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6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Patients can do:</a:t>
            </a:r>
            <a:endParaRPr b="0" i="0" sz="31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g3002da1d094_0_292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f83a2f8da4_0_29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g2f83a2f8da4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f83a2f8da4_0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2f83a2f8da4_0_29"/>
          <p:cNvSpPr txBox="1"/>
          <p:nvPr/>
        </p:nvSpPr>
        <p:spPr>
          <a:xfrm>
            <a:off x="2872700" y="205250"/>
            <a:ext cx="34395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26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Diagnostic Tests</a:t>
            </a:r>
            <a:endParaRPr b="1" i="0" sz="26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g2f83a2f8da4_0_29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18" name="Google Shape;218;g2f83a2f8da4_0_29"/>
          <p:cNvSpPr txBox="1"/>
          <p:nvPr/>
        </p:nvSpPr>
        <p:spPr>
          <a:xfrm>
            <a:off x="556750" y="825725"/>
            <a:ext cx="8210100" cy="24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To Determine focused treatment plan based on symptoms </a:t>
            </a:r>
            <a:r>
              <a:rPr b="1" i="0" lang="en-GB" sz="16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Open Investigation:</a:t>
            </a:r>
            <a:endParaRPr b="1" i="0" sz="1600" u="sng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explore unclear symptoms and gather detailed information.</a:t>
            </a:r>
            <a:endParaRPr b="0" i="1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rule out multiple conditions, narrowing down real  causes of the patient's symptoms.</a:t>
            </a:r>
            <a:endParaRPr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Process of elimination of diseases , resulting in  accurate treatment </a:t>
            </a:r>
            <a:endParaRPr b="0" i="1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To </a:t>
            </a:r>
            <a:r>
              <a:rPr b="1" i="0" lang="en-GB" sz="16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Confirm </a:t>
            </a:r>
            <a:r>
              <a:rPr b="1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Hypothesis or Diagnosis:</a:t>
            </a:r>
            <a:endParaRPr/>
          </a:p>
          <a:p>
            <a:pPr indent="-330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confirm a suspected diagnosis after initial evaluations.</a:t>
            </a:r>
            <a:endParaRPr b="0" i="1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</a:t>
            </a:r>
            <a:r>
              <a:rPr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</a:t>
            </a: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definitive evidence that  supports  the healthcare provider's diagnosis /hypothesis.</a:t>
            </a:r>
            <a:endParaRPr b="0" i="1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To </a:t>
            </a:r>
            <a:r>
              <a:rPr b="1" i="0" lang="en-GB" sz="16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Monitor Progress </a:t>
            </a:r>
            <a:r>
              <a:rPr b="1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a Condition or Treatment:</a:t>
            </a:r>
            <a:endParaRPr b="1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track how a patient is responding to treatment or managing a chronic condition.</a:t>
            </a:r>
            <a:endParaRPr b="0" i="1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 healthcare providers adjust treatments based on progress and detect complications early.</a:t>
            </a:r>
            <a:endParaRPr b="0" i="1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g3002da1d094_0_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002da1d094_0_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002da1d094_0_164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g3002da1d094_0_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33788" y="648924"/>
            <a:ext cx="5981225" cy="42287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7" name="Google Shape;227;g3002da1d094_0_164"/>
          <p:cNvSpPr txBox="1"/>
          <p:nvPr/>
        </p:nvSpPr>
        <p:spPr>
          <a:xfrm>
            <a:off x="1687675" y="154500"/>
            <a:ext cx="63723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Power of Imaging Tests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" name="Google Shape;228;g3002da1d094_0_164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"/>
          <p:cNvSpPr/>
          <p:nvPr/>
        </p:nvSpPr>
        <p:spPr>
          <a:xfrm>
            <a:off x="1024702" y="2659785"/>
            <a:ext cx="690293" cy="820002"/>
          </a:xfrm>
          <a:custGeom>
            <a:rect b="b" l="l" r="r" t="t"/>
            <a:pathLst>
              <a:path extrusionOk="0" h="1640004" w="1380585">
                <a:moveTo>
                  <a:pt x="0" y="0"/>
                </a:moveTo>
                <a:lnTo>
                  <a:pt x="1380586" y="0"/>
                </a:lnTo>
                <a:lnTo>
                  <a:pt x="1380586" y="1640005"/>
                </a:lnTo>
                <a:lnTo>
                  <a:pt x="0" y="1640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9"/>
          <p:cNvSpPr/>
          <p:nvPr/>
        </p:nvSpPr>
        <p:spPr>
          <a:xfrm>
            <a:off x="1062716" y="1126747"/>
            <a:ext cx="564716" cy="738919"/>
          </a:xfrm>
          <a:custGeom>
            <a:rect b="b" l="l" r="r" t="t"/>
            <a:pathLst>
              <a:path extrusionOk="0" h="1769867" w="1403022">
                <a:moveTo>
                  <a:pt x="0" y="0"/>
                </a:moveTo>
                <a:lnTo>
                  <a:pt x="1403022" y="0"/>
                </a:lnTo>
                <a:lnTo>
                  <a:pt x="1403022" y="1769867"/>
                </a:lnTo>
                <a:lnTo>
                  <a:pt x="0" y="1769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9"/>
          <p:cNvSpPr/>
          <p:nvPr/>
        </p:nvSpPr>
        <p:spPr>
          <a:xfrm rot="-9853546">
            <a:off x="1535608" y="936400"/>
            <a:ext cx="383998" cy="1117290"/>
          </a:xfrm>
          <a:custGeom>
            <a:rect b="b" l="l" r="r" t="t"/>
            <a:pathLst>
              <a:path extrusionOk="0" h="2226966" w="835112">
                <a:moveTo>
                  <a:pt x="0" y="0"/>
                </a:moveTo>
                <a:lnTo>
                  <a:pt x="835112" y="0"/>
                </a:lnTo>
                <a:lnTo>
                  <a:pt x="835112" y="2226966"/>
                </a:lnTo>
                <a:lnTo>
                  <a:pt x="0" y="2226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6" name="Google Shape;23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44026" y="1983459"/>
            <a:ext cx="902036" cy="873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9"/>
          <p:cNvGrpSpPr/>
          <p:nvPr/>
        </p:nvGrpSpPr>
        <p:grpSpPr>
          <a:xfrm>
            <a:off x="2076389" y="1667984"/>
            <a:ext cx="5188580" cy="827390"/>
            <a:chOff x="2768818" y="2130852"/>
            <a:chExt cx="6918107" cy="1103186"/>
          </a:xfrm>
        </p:grpSpPr>
        <p:grpSp>
          <p:nvGrpSpPr>
            <p:cNvPr id="238" name="Google Shape;238;p9"/>
            <p:cNvGrpSpPr/>
            <p:nvPr/>
          </p:nvGrpSpPr>
          <p:grpSpPr>
            <a:xfrm>
              <a:off x="2768818" y="2130852"/>
              <a:ext cx="6918107" cy="1103186"/>
              <a:chOff x="0" y="-38100"/>
              <a:chExt cx="2529195" cy="444600"/>
            </a:xfrm>
          </p:grpSpPr>
          <p:sp>
            <p:nvSpPr>
              <p:cNvPr id="239" name="Google Shape;239;p9"/>
              <p:cNvSpPr/>
              <p:nvPr/>
            </p:nvSpPr>
            <p:spPr>
              <a:xfrm>
                <a:off x="0" y="0"/>
                <a:ext cx="2529195" cy="316941"/>
              </a:xfrm>
              <a:custGeom>
                <a:rect b="b" l="l" r="r" t="t"/>
                <a:pathLst>
                  <a:path extrusionOk="0" h="316941" w="2529195">
                    <a:moveTo>
                      <a:pt x="2325995" y="0"/>
                    </a:moveTo>
                    <a:cubicBezTo>
                      <a:pt x="2438219" y="0"/>
                      <a:pt x="2529195" y="70950"/>
                      <a:pt x="2529195" y="158470"/>
                    </a:cubicBezTo>
                    <a:cubicBezTo>
                      <a:pt x="2529195" y="245991"/>
                      <a:pt x="2438219" y="316941"/>
                      <a:pt x="2325995" y="316941"/>
                    </a:cubicBezTo>
                    <a:lnTo>
                      <a:pt x="203200" y="316941"/>
                    </a:lnTo>
                    <a:cubicBezTo>
                      <a:pt x="90976" y="316941"/>
                      <a:pt x="0" y="245991"/>
                      <a:pt x="0" y="158470"/>
                    </a:cubicBezTo>
                    <a:cubicBezTo>
                      <a:pt x="0" y="7095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76200">
                <a:solidFill>
                  <a:srgbClr val="38B6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marR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40" name="Google Shape;240;p9"/>
              <p:cNvSpPr txBox="1"/>
              <p:nvPr/>
            </p:nvSpPr>
            <p:spPr>
              <a:xfrm>
                <a:off x="0" y="-38100"/>
                <a:ext cx="812700" cy="44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241" name="Google Shape;241;p9"/>
            <p:cNvSpPr txBox="1"/>
            <p:nvPr/>
          </p:nvSpPr>
          <p:spPr>
            <a:xfrm>
              <a:off x="3352276" y="2278197"/>
              <a:ext cx="5934000" cy="62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imes New Roman"/>
                <a:buNone/>
              </a:pPr>
              <a:r>
                <a:rPr b="0" i="0" lang="en-GB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Shares knowledge about </a:t>
              </a:r>
              <a:r>
                <a:rPr b="1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Risks, Causes &amp; Consequences </a:t>
              </a:r>
              <a:r>
                <a:rPr b="0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of Medical harm</a:t>
              </a:r>
              <a:r>
                <a:rPr b="0" i="0" lang="en-GB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42" name="Google Shape;242;p9"/>
          <p:cNvGrpSpPr/>
          <p:nvPr/>
        </p:nvGrpSpPr>
        <p:grpSpPr>
          <a:xfrm>
            <a:off x="2084062" y="3270532"/>
            <a:ext cx="5188011" cy="590104"/>
            <a:chOff x="2770486" y="4345127"/>
            <a:chExt cx="6917348" cy="786806"/>
          </a:xfrm>
        </p:grpSpPr>
        <p:sp>
          <p:nvSpPr>
            <p:cNvPr id="243" name="Google Shape;243;p9"/>
            <p:cNvSpPr/>
            <p:nvPr/>
          </p:nvSpPr>
          <p:spPr>
            <a:xfrm>
              <a:off x="2770486" y="4345127"/>
              <a:ext cx="6917348" cy="786806"/>
            </a:xfrm>
            <a:custGeom>
              <a:rect b="b" l="l" r="r" t="t"/>
              <a:pathLst>
                <a:path extrusionOk="0" h="316941" w="2529195">
                  <a:moveTo>
                    <a:pt x="2325995" y="0"/>
                  </a:moveTo>
                  <a:cubicBezTo>
                    <a:pt x="2438219" y="0"/>
                    <a:pt x="2529195" y="70950"/>
                    <a:pt x="2529195" y="158470"/>
                  </a:cubicBezTo>
                  <a:cubicBezTo>
                    <a:pt x="2529195" y="245991"/>
                    <a:pt x="2438219" y="316941"/>
                    <a:pt x="2325995" y="316941"/>
                  </a:cubicBezTo>
                  <a:lnTo>
                    <a:pt x="203200" y="316941"/>
                  </a:lnTo>
                  <a:cubicBezTo>
                    <a:pt x="90976" y="316941"/>
                    <a:pt x="0" y="245991"/>
                    <a:pt x="0" y="158470"/>
                  </a:cubicBezTo>
                  <a:cubicBezTo>
                    <a:pt x="0" y="709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76200">
              <a:solidFill>
                <a:srgbClr val="2F900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4" name="Google Shape;244;p9"/>
            <p:cNvSpPr txBox="1"/>
            <p:nvPr/>
          </p:nvSpPr>
          <p:spPr>
            <a:xfrm>
              <a:off x="3077524" y="4394349"/>
              <a:ext cx="6331200" cy="62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0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Guides on the </a:t>
              </a:r>
              <a:r>
                <a:rPr b="1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Role that Patients/Caregivers  </a:t>
              </a:r>
              <a:r>
                <a:rPr b="0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can play throughout their  Patient Journey</a:t>
              </a:r>
              <a:endPara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2076669" y="999937"/>
            <a:ext cx="5188011" cy="590105"/>
            <a:chOff x="2768892" y="1180850"/>
            <a:chExt cx="6917348" cy="786806"/>
          </a:xfrm>
        </p:grpSpPr>
        <p:sp>
          <p:nvSpPr>
            <p:cNvPr id="246" name="Google Shape;246;p9"/>
            <p:cNvSpPr/>
            <p:nvPr/>
          </p:nvSpPr>
          <p:spPr>
            <a:xfrm>
              <a:off x="2768892" y="1180850"/>
              <a:ext cx="6917348" cy="786806"/>
            </a:xfrm>
            <a:custGeom>
              <a:rect b="b" l="l" r="r" t="t"/>
              <a:pathLst>
                <a:path extrusionOk="0" h="316941" w="2529195">
                  <a:moveTo>
                    <a:pt x="2325995" y="0"/>
                  </a:moveTo>
                  <a:cubicBezTo>
                    <a:pt x="2438219" y="0"/>
                    <a:pt x="2529195" y="70950"/>
                    <a:pt x="2529195" y="158470"/>
                  </a:cubicBezTo>
                  <a:cubicBezTo>
                    <a:pt x="2529195" y="245991"/>
                    <a:pt x="2438219" y="316941"/>
                    <a:pt x="2325995" y="316941"/>
                  </a:cubicBezTo>
                  <a:lnTo>
                    <a:pt x="203200" y="316941"/>
                  </a:lnTo>
                  <a:cubicBezTo>
                    <a:pt x="90976" y="316941"/>
                    <a:pt x="0" y="245991"/>
                    <a:pt x="0" y="158470"/>
                  </a:cubicBezTo>
                  <a:cubicBezTo>
                    <a:pt x="0" y="709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76200">
              <a:solidFill>
                <a:srgbClr val="FF99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7" name="Google Shape;247;p9"/>
            <p:cNvSpPr txBox="1"/>
            <p:nvPr/>
          </p:nvSpPr>
          <p:spPr>
            <a:xfrm>
              <a:off x="3301897" y="1202291"/>
              <a:ext cx="5818500" cy="62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0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Spreads awareness on Definition, </a:t>
              </a:r>
              <a:r>
                <a:rPr b="1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Symptoms</a:t>
              </a:r>
              <a:r>
                <a:rPr b="0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for </a:t>
              </a:r>
              <a:r>
                <a:rPr b="1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Early Detection </a:t>
              </a:r>
              <a:r>
                <a:rPr b="0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of possible Harm</a:t>
              </a:r>
              <a:endPara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>
            <a:off x="1977704" y="2455971"/>
            <a:ext cx="5310698" cy="827390"/>
            <a:chOff x="2770389" y="3178039"/>
            <a:chExt cx="7080931" cy="1103186"/>
          </a:xfrm>
        </p:grpSpPr>
        <p:grpSp>
          <p:nvGrpSpPr>
            <p:cNvPr id="249" name="Google Shape;249;p9"/>
            <p:cNvGrpSpPr/>
            <p:nvPr/>
          </p:nvGrpSpPr>
          <p:grpSpPr>
            <a:xfrm>
              <a:off x="2770389" y="3178039"/>
              <a:ext cx="7080931" cy="1103186"/>
              <a:chOff x="0" y="-38100"/>
              <a:chExt cx="2588722" cy="444600"/>
            </a:xfrm>
          </p:grpSpPr>
          <p:sp>
            <p:nvSpPr>
              <p:cNvPr id="250" name="Google Shape;250;p9"/>
              <p:cNvSpPr/>
              <p:nvPr/>
            </p:nvSpPr>
            <p:spPr>
              <a:xfrm>
                <a:off x="59527" y="-7108"/>
                <a:ext cx="2529195" cy="316941"/>
              </a:xfrm>
              <a:custGeom>
                <a:rect b="b" l="l" r="r" t="t"/>
                <a:pathLst>
                  <a:path extrusionOk="0" h="316941" w="2529195">
                    <a:moveTo>
                      <a:pt x="2325995" y="0"/>
                    </a:moveTo>
                    <a:cubicBezTo>
                      <a:pt x="2438219" y="0"/>
                      <a:pt x="2529195" y="70950"/>
                      <a:pt x="2529195" y="158470"/>
                    </a:cubicBezTo>
                    <a:cubicBezTo>
                      <a:pt x="2529195" y="245991"/>
                      <a:pt x="2438219" y="316941"/>
                      <a:pt x="2325995" y="316941"/>
                    </a:cubicBezTo>
                    <a:lnTo>
                      <a:pt x="203200" y="316941"/>
                    </a:lnTo>
                    <a:cubicBezTo>
                      <a:pt x="90976" y="316941"/>
                      <a:pt x="0" y="245991"/>
                      <a:pt x="0" y="158470"/>
                    </a:cubicBezTo>
                    <a:cubicBezTo>
                      <a:pt x="0" y="7095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 cmpd="sng" w="76200">
                <a:solidFill>
                  <a:srgbClr val="FFCC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marR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51" name="Google Shape;251;p9"/>
              <p:cNvSpPr txBox="1"/>
              <p:nvPr/>
            </p:nvSpPr>
            <p:spPr>
              <a:xfrm>
                <a:off x="0" y="-38100"/>
                <a:ext cx="812700" cy="44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252" name="Google Shape;252;p9"/>
            <p:cNvSpPr txBox="1"/>
            <p:nvPr/>
          </p:nvSpPr>
          <p:spPr>
            <a:xfrm>
              <a:off x="3278962" y="3321002"/>
              <a:ext cx="5931300" cy="62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0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Provides </a:t>
              </a:r>
              <a:r>
                <a:rPr b="1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Actionable tips </a:t>
              </a:r>
              <a:r>
                <a:rPr b="0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for </a:t>
              </a:r>
              <a:r>
                <a:rPr b="1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Self Protection</a:t>
              </a:r>
              <a:r>
                <a:rPr b="0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endParaRPr b="0" i="0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0" i="0" lang="en-GB" sz="1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and Prevention</a:t>
              </a:r>
              <a:endPara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53" name="Google Shape;253;p9"/>
          <p:cNvGrpSpPr/>
          <p:nvPr/>
        </p:nvGrpSpPr>
        <p:grpSpPr>
          <a:xfrm>
            <a:off x="458513" y="3978850"/>
            <a:ext cx="8226965" cy="1154760"/>
            <a:chOff x="0" y="-16531"/>
            <a:chExt cx="2529195" cy="444600"/>
          </a:xfrm>
        </p:grpSpPr>
        <p:sp>
          <p:nvSpPr>
            <p:cNvPr id="254" name="Google Shape;254;p9"/>
            <p:cNvSpPr/>
            <p:nvPr/>
          </p:nvSpPr>
          <p:spPr>
            <a:xfrm>
              <a:off x="0" y="0"/>
              <a:ext cx="2529195" cy="316941"/>
            </a:xfrm>
            <a:custGeom>
              <a:rect b="b" l="l" r="r" t="t"/>
              <a:pathLst>
                <a:path extrusionOk="0" h="316941" w="2529195">
                  <a:moveTo>
                    <a:pt x="2325995" y="0"/>
                  </a:moveTo>
                  <a:cubicBezTo>
                    <a:pt x="2438219" y="0"/>
                    <a:pt x="2529195" y="70950"/>
                    <a:pt x="2529195" y="158470"/>
                  </a:cubicBezTo>
                  <a:cubicBezTo>
                    <a:pt x="2529195" y="245991"/>
                    <a:pt x="2438219" y="316941"/>
                    <a:pt x="2325995" y="316941"/>
                  </a:cubicBezTo>
                  <a:lnTo>
                    <a:pt x="203200" y="316941"/>
                  </a:lnTo>
                  <a:cubicBezTo>
                    <a:pt x="90976" y="316941"/>
                    <a:pt x="0" y="245991"/>
                    <a:pt x="0" y="158470"/>
                  </a:cubicBezTo>
                  <a:cubicBezTo>
                    <a:pt x="0" y="7095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76200">
              <a:solidFill>
                <a:srgbClr val="FF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5" name="Google Shape;255;p9"/>
            <p:cNvSpPr txBox="1"/>
            <p:nvPr/>
          </p:nvSpPr>
          <p:spPr>
            <a:xfrm>
              <a:off x="66873" y="-16531"/>
              <a:ext cx="23961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imes New Roman"/>
                <a:buNone/>
              </a:pPr>
              <a:r>
                <a:rPr b="0" i="0" lang="en-GB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PFPSF is a non- profit Trust, promoted by CAHO.</a:t>
              </a:r>
              <a:endPara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imes New Roman"/>
                <a:buNone/>
              </a:pPr>
              <a:r>
                <a:rPr b="0" i="0" lang="en-GB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PFPSF content is aggregated from world renowned experts and vetted by domain specialists, </a:t>
              </a:r>
              <a:r>
                <a:rPr b="1" i="0" lang="en-GB" sz="1800" u="none" cap="none" strike="noStrike">
                  <a:solidFill>
                    <a:srgbClr val="0D0D0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makes us Trustworthy</a:t>
              </a:r>
              <a:r>
                <a:rPr b="0" i="0" lang="en-GB" sz="1800" u="none" cap="none" strike="noStrike">
                  <a:solidFill>
                    <a:srgbClr val="2F900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b="0" i="0" lang="en-GB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b="1" i="0" lang="en-GB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no commercials</a:t>
              </a:r>
              <a:r>
                <a:rPr b="0" i="0" lang="en-GB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associated</a:t>
              </a:r>
              <a:endPara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256" name="Google Shape;25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69969" y="-44250"/>
            <a:ext cx="2059520" cy="11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8969" y="103556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9"/>
          <p:cNvSpPr txBox="1"/>
          <p:nvPr/>
        </p:nvSpPr>
        <p:spPr>
          <a:xfrm>
            <a:off x="1475100" y="275650"/>
            <a:ext cx="6315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C53AC"/>
              </a:buClr>
              <a:buSzPts val="3500"/>
              <a:buFont typeface="Times New Roman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Role of PFPSF in Patient Safety</a:t>
            </a:r>
            <a:r>
              <a:rPr b="1" i="0" lang="en-GB" sz="32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i="0" sz="3200" u="none" cap="none" strike="noStrike">
              <a:solidFill>
                <a:srgbClr val="3C53AC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" name="Google Shape;259;p9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9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002da1d094_0_351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g3002da1d094_0_3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3002da1d094_0_3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3002da1d094_0_3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20626" y="726349"/>
            <a:ext cx="5847850" cy="413442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3002da1d094_0_351"/>
          <p:cNvSpPr txBox="1"/>
          <p:nvPr/>
        </p:nvSpPr>
        <p:spPr>
          <a:xfrm>
            <a:off x="1539175" y="90650"/>
            <a:ext cx="63150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Prevention is Better than Cure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Google Shape;270;g3002da1d094_0_351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f883a7e031_0_404"/>
          <p:cNvSpPr txBox="1"/>
          <p:nvPr/>
        </p:nvSpPr>
        <p:spPr>
          <a:xfrm>
            <a:off x="701625" y="1155094"/>
            <a:ext cx="4664400" cy="22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857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in 3*</a:t>
            </a:r>
            <a:r>
              <a:rPr b="0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have pre diabetes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in 4*</a:t>
            </a:r>
            <a:r>
              <a:rPr b="0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have diabetes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in 10*</a:t>
            </a:r>
            <a:r>
              <a:rPr b="0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have uncontrolled diabetes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b="0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Diabetes is silent, symptoms show later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b="0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Serious complications, controllable if detected early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g2f883a7e031_0_404"/>
          <p:cNvSpPr txBox="1"/>
          <p:nvPr/>
        </p:nvSpPr>
        <p:spPr>
          <a:xfrm>
            <a:off x="1444000" y="84500"/>
            <a:ext cx="50163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GB" sz="3100" u="none" cap="none" strike="noStrike">
                <a:solidFill>
                  <a:srgbClr val="3C53AC"/>
                </a:solidFill>
                <a:latin typeface="Times"/>
                <a:ea typeface="Times"/>
                <a:cs typeface="Times"/>
                <a:sym typeface="Times"/>
              </a:rPr>
              <a:t>Diabetes Trends in India             </a:t>
            </a:r>
            <a:endParaRPr b="1" i="0" sz="2500" u="none" cap="none" strike="noStrike">
              <a:solidFill>
                <a:srgbClr val="3C53AC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278" name="Google Shape;278;g2f883a7e031_0_404"/>
          <p:cNvGrpSpPr/>
          <p:nvPr/>
        </p:nvGrpSpPr>
        <p:grpSpPr>
          <a:xfrm>
            <a:off x="5666589" y="777695"/>
            <a:ext cx="3041193" cy="4125251"/>
            <a:chOff x="7353250" y="866663"/>
            <a:chExt cx="4548599" cy="5939886"/>
          </a:xfrm>
        </p:grpSpPr>
        <p:pic>
          <p:nvPicPr>
            <p:cNvPr id="279" name="Google Shape;279;g2f883a7e031_0_404"/>
            <p:cNvPicPr preferRelativeResize="0"/>
            <p:nvPr/>
          </p:nvPicPr>
          <p:blipFill rotWithShape="1">
            <a:blip r:embed="rId3">
              <a:alphaModFix/>
            </a:blip>
            <a:srcRect b="52993" l="6116" r="62508" t="18524"/>
            <a:stretch/>
          </p:blipFill>
          <p:spPr>
            <a:xfrm>
              <a:off x="7353250" y="909700"/>
              <a:ext cx="1499650" cy="203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g2f883a7e031_0_404"/>
            <p:cNvPicPr preferRelativeResize="0"/>
            <p:nvPr/>
          </p:nvPicPr>
          <p:blipFill rotWithShape="1">
            <a:blip r:embed="rId3">
              <a:alphaModFix/>
            </a:blip>
            <a:srcRect b="53224" l="37027" r="34771" t="18293"/>
            <a:stretch/>
          </p:blipFill>
          <p:spPr>
            <a:xfrm>
              <a:off x="8934425" y="866663"/>
              <a:ext cx="1404856" cy="2125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g2f883a7e031_0_404"/>
            <p:cNvPicPr preferRelativeResize="0"/>
            <p:nvPr/>
          </p:nvPicPr>
          <p:blipFill rotWithShape="1">
            <a:blip r:embed="rId3">
              <a:alphaModFix/>
            </a:blip>
            <a:srcRect b="55868" l="69856" r="3766" t="20754"/>
            <a:stretch/>
          </p:blipFill>
          <p:spPr>
            <a:xfrm>
              <a:off x="10497000" y="996875"/>
              <a:ext cx="1404849" cy="18653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g2f883a7e031_0_404"/>
            <p:cNvPicPr preferRelativeResize="0"/>
            <p:nvPr/>
          </p:nvPicPr>
          <p:blipFill rotWithShape="1">
            <a:blip r:embed="rId3">
              <a:alphaModFix/>
            </a:blip>
            <a:srcRect b="29837" l="7289" r="69796" t="45957"/>
            <a:stretch/>
          </p:blipFill>
          <p:spPr>
            <a:xfrm>
              <a:off x="7499625" y="2992388"/>
              <a:ext cx="1120550" cy="1773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g2f883a7e031_0_404"/>
            <p:cNvPicPr preferRelativeResize="0"/>
            <p:nvPr/>
          </p:nvPicPr>
          <p:blipFill rotWithShape="1">
            <a:blip r:embed="rId3">
              <a:alphaModFix/>
            </a:blip>
            <a:srcRect b="28356" l="38926" r="34695" t="48266"/>
            <a:stretch/>
          </p:blipFill>
          <p:spPr>
            <a:xfrm>
              <a:off x="9015950" y="3098825"/>
              <a:ext cx="1335597" cy="1773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g2f883a7e031_0_404"/>
            <p:cNvPicPr preferRelativeResize="0"/>
            <p:nvPr/>
          </p:nvPicPr>
          <p:blipFill rotWithShape="1">
            <a:blip r:embed="rId3">
              <a:alphaModFix/>
            </a:blip>
            <a:srcRect b="26721" l="68627" r="4993" t="45925"/>
            <a:stretch/>
          </p:blipFill>
          <p:spPr>
            <a:xfrm>
              <a:off x="10569000" y="2960438"/>
              <a:ext cx="1260825" cy="1958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g2f883a7e031_0_404"/>
            <p:cNvPicPr preferRelativeResize="0"/>
            <p:nvPr/>
          </p:nvPicPr>
          <p:blipFill rotWithShape="1">
            <a:blip r:embed="rId3">
              <a:alphaModFix/>
            </a:blip>
            <a:srcRect b="3710" l="8070" r="69013" t="72085"/>
            <a:stretch/>
          </p:blipFill>
          <p:spPr>
            <a:xfrm>
              <a:off x="7542800" y="4808750"/>
              <a:ext cx="1120550" cy="1773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g2f883a7e031_0_404"/>
            <p:cNvPicPr preferRelativeResize="0"/>
            <p:nvPr/>
          </p:nvPicPr>
          <p:blipFill rotWithShape="1">
            <a:blip r:embed="rId3">
              <a:alphaModFix/>
            </a:blip>
            <a:srcRect b="517" l="36909" r="34889" t="72128"/>
            <a:stretch/>
          </p:blipFill>
          <p:spPr>
            <a:xfrm>
              <a:off x="9009750" y="4948350"/>
              <a:ext cx="1260825" cy="1832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g2f883a7e031_0_404"/>
            <p:cNvPicPr preferRelativeResize="0"/>
            <p:nvPr/>
          </p:nvPicPr>
          <p:blipFill rotWithShape="1">
            <a:blip r:embed="rId3">
              <a:alphaModFix/>
            </a:blip>
            <a:srcRect b="463" l="71578" r="5506" t="72182"/>
            <a:stretch/>
          </p:blipFill>
          <p:spPr>
            <a:xfrm>
              <a:off x="10728000" y="4941251"/>
              <a:ext cx="1042997" cy="18652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8" name="Google Shape;288;g2f883a7e031_0_404"/>
          <p:cNvSpPr txBox="1"/>
          <p:nvPr/>
        </p:nvSpPr>
        <p:spPr>
          <a:xfrm>
            <a:off x="2972831" y="4464581"/>
            <a:ext cx="2440200" cy="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*Source: Apollo Hospitals</a:t>
            </a:r>
            <a:endParaRPr b="0" i="0" sz="1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9" name="Google Shape;289;g2f883a7e031_0_404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2f883a7e031_0_404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91" name="Google Shape;291;g2f883a7e031_0_404"/>
          <p:cNvSpPr txBox="1"/>
          <p:nvPr/>
        </p:nvSpPr>
        <p:spPr>
          <a:xfrm>
            <a:off x="6460300" y="513075"/>
            <a:ext cx="16917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i="0" lang="en-GB" sz="2400" u="none" cap="none" strike="noStrike">
                <a:solidFill>
                  <a:srgbClr val="2F900C"/>
                </a:solidFill>
                <a:latin typeface="Times"/>
                <a:ea typeface="Times"/>
                <a:cs typeface="Times"/>
                <a:sym typeface="Times"/>
              </a:rPr>
              <a:t>Symptoms</a:t>
            </a:r>
            <a:endParaRPr b="0" i="0" sz="1700" u="none" cap="none" strike="noStrike">
              <a:solidFill>
                <a:srgbClr val="2F90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g2f883a7e031_0_4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f883a7e031_0_4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"/>
          <p:cNvSpPr txBox="1"/>
          <p:nvPr/>
        </p:nvSpPr>
        <p:spPr>
          <a:xfrm>
            <a:off x="1454231" y="970669"/>
            <a:ext cx="56481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chemeClr val="accent6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99" name="Google Shape;299;p11"/>
          <p:cNvSpPr txBox="1"/>
          <p:nvPr/>
        </p:nvSpPr>
        <p:spPr>
          <a:xfrm>
            <a:off x="4343400" y="2882289"/>
            <a:ext cx="48075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1"/>
          <p:cNvSpPr txBox="1"/>
          <p:nvPr/>
        </p:nvSpPr>
        <p:spPr>
          <a:xfrm>
            <a:off x="1581300" y="120175"/>
            <a:ext cx="6256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"/>
                <a:ea typeface="Times"/>
                <a:cs typeface="Times"/>
                <a:sym typeface="Times"/>
              </a:rPr>
              <a:t>Stroke : Symptoms : Detection</a:t>
            </a:r>
            <a:endParaRPr b="1" i="0" sz="3500" u="none" cap="none" strike="noStrike">
              <a:solidFill>
                <a:srgbClr val="3C53AC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01" name="Google Shape;301;p11"/>
          <p:cNvPicPr preferRelativeResize="0"/>
          <p:nvPr/>
        </p:nvPicPr>
        <p:blipFill rotWithShape="1">
          <a:blip r:embed="rId3">
            <a:alphaModFix/>
          </a:blip>
          <a:srcRect b="35853" l="20025" r="42068" t="34399"/>
          <a:stretch/>
        </p:blipFill>
        <p:spPr>
          <a:xfrm>
            <a:off x="431438" y="735178"/>
            <a:ext cx="8153328" cy="359930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1"/>
          <p:cNvSpPr txBox="1"/>
          <p:nvPr/>
        </p:nvSpPr>
        <p:spPr>
          <a:xfrm>
            <a:off x="1391550" y="4517588"/>
            <a:ext cx="66357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 One or Many - Condition Deteriorates Rapidly</a:t>
            </a:r>
            <a:endParaRPr b="1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3" name="Google Shape;30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969" y="103556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1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1"/>
          <p:cNvSpPr txBox="1"/>
          <p:nvPr/>
        </p:nvSpPr>
        <p:spPr>
          <a:xfrm>
            <a:off x="3502350" y="4334475"/>
            <a:ext cx="20115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</a:t>
            </a:r>
            <a:r>
              <a:rPr b="0" i="0" lang="en-GB" sz="11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Semmes Murphy</a:t>
            </a:r>
            <a:endParaRPr b="0" i="0" sz="1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7" name="Google Shape;307;p11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g3002da1d094_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002da1d094_0_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3002da1d094_0_36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g3002da1d094_0_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8175" y="1116750"/>
            <a:ext cx="4338200" cy="306710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6" name="Google Shape;316;g3002da1d094_0_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8200" y="1116725"/>
            <a:ext cx="4338200" cy="30671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7" name="Google Shape;317;g3002da1d094_0_36"/>
          <p:cNvSpPr txBox="1"/>
          <p:nvPr/>
        </p:nvSpPr>
        <p:spPr>
          <a:xfrm>
            <a:off x="1546300" y="263075"/>
            <a:ext cx="63396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Heart Attack vs Heart Failure</a:t>
            </a:r>
            <a:endParaRPr b="1" i="0" sz="36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318;g3002da1d094_0_36"/>
          <p:cNvSpPr txBox="1"/>
          <p:nvPr/>
        </p:nvSpPr>
        <p:spPr>
          <a:xfrm>
            <a:off x="1959775" y="4482675"/>
            <a:ext cx="53175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5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Listen to your body</a:t>
            </a:r>
            <a:endParaRPr b="1" i="0" sz="2500" u="none" cap="none" strike="noStrike">
              <a:solidFill>
                <a:srgbClr val="FF690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9" name="Google Shape;319;g3002da1d094_0_36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3002da1d094_0_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3002da1d094_0_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3002da1d094_0_100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g3002da1d094_0_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4974" y="728088"/>
            <a:ext cx="2871659" cy="40615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8" name="Google Shape;328;g3002da1d094_0_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9275" y="728125"/>
            <a:ext cx="2871648" cy="406153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9" name="Google Shape;329;g3002da1d094_0_100"/>
          <p:cNvSpPr txBox="1"/>
          <p:nvPr/>
        </p:nvSpPr>
        <p:spPr>
          <a:xfrm>
            <a:off x="1296200" y="87000"/>
            <a:ext cx="65571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Prioritize Women’s Health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0" name="Google Shape;330;g3002da1d094_0_100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002da1d094_0_344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g3002da1d094_0_3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3002da1d094_0_3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3002da1d094_0_344"/>
          <p:cNvSpPr txBox="1"/>
          <p:nvPr/>
        </p:nvSpPr>
        <p:spPr>
          <a:xfrm>
            <a:off x="1466510" y="152275"/>
            <a:ext cx="6343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Measuring BP at home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9" name="Google Shape;339;g3002da1d094_0_344"/>
          <p:cNvPicPr preferRelativeResize="0"/>
          <p:nvPr/>
        </p:nvPicPr>
        <p:blipFill rotWithShape="1">
          <a:blip r:embed="rId5">
            <a:alphaModFix/>
          </a:blip>
          <a:srcRect b="4371" l="0" r="0" t="4735"/>
          <a:stretch/>
        </p:blipFill>
        <p:spPr>
          <a:xfrm>
            <a:off x="5824668" y="879473"/>
            <a:ext cx="2883110" cy="3611577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340" name="Google Shape;340;g3002da1d094_0_344"/>
          <p:cNvSpPr txBox="1"/>
          <p:nvPr/>
        </p:nvSpPr>
        <p:spPr>
          <a:xfrm>
            <a:off x="480625" y="955675"/>
            <a:ext cx="45999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Mistakes we make while measuring BP:</a:t>
            </a:r>
            <a:endParaRPr b="1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Char char="●"/>
            </a:pPr>
            <a:r>
              <a:rPr b="0" i="0" lang="en-GB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Incorrect Cuff Placement or Size</a:t>
            </a:r>
            <a:endParaRPr b="0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Char char="●"/>
            </a:pPr>
            <a:r>
              <a:rPr b="0" i="0" lang="en-GB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Improper Body Position</a:t>
            </a:r>
            <a:endParaRPr b="0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Char char="●"/>
            </a:pPr>
            <a:r>
              <a:rPr b="0" i="0" lang="en-GB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Resting Before Measurement</a:t>
            </a:r>
            <a:endParaRPr b="0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Char char="●"/>
            </a:pPr>
            <a:r>
              <a:rPr b="0" i="0" lang="en-GB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Talking or Moving During Measurement</a:t>
            </a:r>
            <a:endParaRPr b="0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Char char="●"/>
            </a:pPr>
            <a:r>
              <a:rPr b="0" i="0" lang="en-GB" sz="2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Errors in Instruments- calibration</a:t>
            </a:r>
            <a:endParaRPr b="0" i="0" sz="2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1" name="Google Shape;341;g3002da1d094_0_344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f883a7e031_0_0"/>
          <p:cNvSpPr txBox="1"/>
          <p:nvPr/>
        </p:nvSpPr>
        <p:spPr>
          <a:xfrm>
            <a:off x="4171950" y="3168039"/>
            <a:ext cx="48075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89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g2f883a7e031_0_0"/>
          <p:cNvSpPr txBox="1"/>
          <p:nvPr/>
        </p:nvSpPr>
        <p:spPr>
          <a:xfrm>
            <a:off x="2173875" y="839916"/>
            <a:ext cx="43779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1" i="0" sz="3100" u="none" cap="none" strike="noStrike">
              <a:solidFill>
                <a:srgbClr val="FF5B66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77" name="Google Shape;77;g2f883a7e031_0_0"/>
          <p:cNvSpPr/>
          <p:nvPr/>
        </p:nvSpPr>
        <p:spPr>
          <a:xfrm>
            <a:off x="400386" y="2153217"/>
            <a:ext cx="474269" cy="598274"/>
          </a:xfrm>
          <a:custGeom>
            <a:rect b="b" l="l" r="r" t="t"/>
            <a:pathLst>
              <a:path extrusionOk="0" h="1196549" w="948537">
                <a:moveTo>
                  <a:pt x="0" y="0"/>
                </a:moveTo>
                <a:lnTo>
                  <a:pt x="948537" y="0"/>
                </a:lnTo>
                <a:lnTo>
                  <a:pt x="948537" y="1196550"/>
                </a:lnTo>
                <a:lnTo>
                  <a:pt x="0" y="1196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8" name="Google Shape;78;g2f883a7e031_0_0"/>
          <p:cNvGrpSpPr/>
          <p:nvPr/>
        </p:nvGrpSpPr>
        <p:grpSpPr>
          <a:xfrm>
            <a:off x="4174268" y="803594"/>
            <a:ext cx="35880" cy="3183221"/>
            <a:chOff x="0" y="-19050"/>
            <a:chExt cx="18900" cy="1676703"/>
          </a:xfrm>
        </p:grpSpPr>
        <p:sp>
          <p:nvSpPr>
            <p:cNvPr id="79" name="Google Shape;79;g2f883a7e031_0_0"/>
            <p:cNvSpPr/>
            <p:nvPr/>
          </p:nvSpPr>
          <p:spPr>
            <a:xfrm>
              <a:off x="0" y="0"/>
              <a:ext cx="18750" cy="1657653"/>
            </a:xfrm>
            <a:custGeom>
              <a:rect b="b" l="l" r="r" t="t"/>
              <a:pathLst>
                <a:path extrusionOk="0" h="1657653" w="18750">
                  <a:moveTo>
                    <a:pt x="0" y="0"/>
                  </a:moveTo>
                  <a:lnTo>
                    <a:pt x="18750" y="0"/>
                  </a:lnTo>
                  <a:lnTo>
                    <a:pt x="18750" y="1657653"/>
                  </a:lnTo>
                  <a:lnTo>
                    <a:pt x="0" y="1657653"/>
                  </a:ln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</p:sp>
        <p:sp>
          <p:nvSpPr>
            <p:cNvPr id="80" name="Google Shape;80;g2f883a7e031_0_0"/>
            <p:cNvSpPr txBox="1"/>
            <p:nvPr/>
          </p:nvSpPr>
          <p:spPr>
            <a:xfrm>
              <a:off x="0" y="-19050"/>
              <a:ext cx="18900" cy="167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" name="Google Shape;81;g2f883a7e031_0_0"/>
          <p:cNvSpPr/>
          <p:nvPr/>
        </p:nvSpPr>
        <p:spPr>
          <a:xfrm>
            <a:off x="4411955" y="2138073"/>
            <a:ext cx="502476" cy="585978"/>
          </a:xfrm>
          <a:custGeom>
            <a:rect b="b" l="l" r="r" t="t"/>
            <a:pathLst>
              <a:path extrusionOk="0" h="1171956" w="1004952">
                <a:moveTo>
                  <a:pt x="0" y="0"/>
                </a:moveTo>
                <a:lnTo>
                  <a:pt x="1004952" y="0"/>
                </a:lnTo>
                <a:lnTo>
                  <a:pt x="1004952" y="1171956"/>
                </a:lnTo>
                <a:lnTo>
                  <a:pt x="0" y="1171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g2f883a7e031_0_0"/>
          <p:cNvSpPr txBox="1"/>
          <p:nvPr/>
        </p:nvSpPr>
        <p:spPr>
          <a:xfrm>
            <a:off x="715350" y="309806"/>
            <a:ext cx="8067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GB" sz="29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Medical Harm Happens - In Spite of Best Efforts</a:t>
            </a:r>
            <a:endParaRPr b="0" i="0" sz="29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g2f883a7e031_0_0"/>
          <p:cNvSpPr txBox="1"/>
          <p:nvPr/>
        </p:nvSpPr>
        <p:spPr>
          <a:xfrm>
            <a:off x="907068" y="2230688"/>
            <a:ext cx="3061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Medication Errors</a:t>
            </a:r>
            <a:r>
              <a:rPr b="1" i="0" lang="en-GB" sz="13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b="0" i="0" lang="en-GB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constitute 50% of avoidable harm</a:t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g2f883a7e031_0_0"/>
          <p:cNvSpPr txBox="1"/>
          <p:nvPr/>
        </p:nvSpPr>
        <p:spPr>
          <a:xfrm>
            <a:off x="1054189" y="1143593"/>
            <a:ext cx="299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in 10 patients</a:t>
            </a:r>
            <a:r>
              <a:rPr b="1" i="0" lang="en-GB" sz="13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b="1" i="0" lang="en-GB" sz="17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GB" sz="17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suffer harm during hospitalization  </a:t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5" name="Google Shape;85;g2f883a7e031_0_0"/>
          <p:cNvGrpSpPr/>
          <p:nvPr/>
        </p:nvGrpSpPr>
        <p:grpSpPr>
          <a:xfrm>
            <a:off x="257510" y="3131817"/>
            <a:ext cx="3851225" cy="551505"/>
            <a:chOff x="353734" y="3868206"/>
            <a:chExt cx="5134967" cy="735340"/>
          </a:xfrm>
        </p:grpSpPr>
        <p:sp>
          <p:nvSpPr>
            <p:cNvPr id="86" name="Google Shape;86;g2f883a7e031_0_0"/>
            <p:cNvSpPr/>
            <p:nvPr/>
          </p:nvSpPr>
          <p:spPr>
            <a:xfrm rot="832799">
              <a:off x="407442" y="3960889"/>
              <a:ext cx="839657" cy="549975"/>
            </a:xfrm>
            <a:custGeom>
              <a:rect b="b" l="l" r="r" t="t"/>
              <a:pathLst>
                <a:path extrusionOk="0" h="824581" w="1258903">
                  <a:moveTo>
                    <a:pt x="0" y="0"/>
                  </a:moveTo>
                  <a:lnTo>
                    <a:pt x="1258903" y="0"/>
                  </a:lnTo>
                  <a:lnTo>
                    <a:pt x="1258903" y="824581"/>
                  </a:lnTo>
                  <a:lnTo>
                    <a:pt x="0" y="82458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cxnSp>
          <p:nvCxnSpPr>
            <p:cNvPr id="87" name="Google Shape;87;g2f883a7e031_0_0"/>
            <p:cNvCxnSpPr/>
            <p:nvPr/>
          </p:nvCxnSpPr>
          <p:spPr>
            <a:xfrm flipH="1" rot="10800000">
              <a:off x="579337" y="3968565"/>
              <a:ext cx="486300" cy="543300"/>
            </a:xfrm>
            <a:prstGeom prst="straightConnector1">
              <a:avLst/>
            </a:prstGeom>
            <a:noFill/>
            <a:ln cap="flat" cmpd="sng" w="104775">
              <a:solidFill>
                <a:srgbClr val="8B1414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88" name="Google Shape;88;g2f883a7e031_0_0"/>
            <p:cNvSpPr txBox="1"/>
            <p:nvPr/>
          </p:nvSpPr>
          <p:spPr>
            <a:xfrm>
              <a:off x="1407201" y="3902175"/>
              <a:ext cx="40815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1" i="0" lang="en-GB" sz="1700" u="none" cap="none" strike="noStrike">
                  <a:solidFill>
                    <a:srgbClr val="231F2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Unsafe Surgical Practices</a:t>
              </a:r>
              <a:r>
                <a:rPr b="1" i="0" lang="en-GB" sz="1300" u="none" cap="none" strike="noStrike">
                  <a:solidFill>
                    <a:srgbClr val="231F2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*</a:t>
              </a:r>
              <a:r>
                <a:rPr b="0" i="0" lang="en-GB" sz="1700" u="none" cap="none" strike="noStrike">
                  <a:solidFill>
                    <a:srgbClr val="231F2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b="0" i="0" lang="en-GB" sz="17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cause</a:t>
              </a:r>
              <a:endParaRPr b="0" i="0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-GB" sz="17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complications in 25% of patients</a:t>
              </a:r>
              <a:endParaRPr b="0" i="0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9" name="Google Shape;89;g2f883a7e031_0_0"/>
          <p:cNvSpPr/>
          <p:nvPr/>
        </p:nvSpPr>
        <p:spPr>
          <a:xfrm>
            <a:off x="4395777" y="1013507"/>
            <a:ext cx="534781" cy="709035"/>
          </a:xfrm>
          <a:custGeom>
            <a:rect b="b" l="l" r="r" t="t"/>
            <a:pathLst>
              <a:path extrusionOk="0" h="1418070" w="1069562">
                <a:moveTo>
                  <a:pt x="0" y="0"/>
                </a:moveTo>
                <a:lnTo>
                  <a:pt x="1069562" y="0"/>
                </a:lnTo>
                <a:lnTo>
                  <a:pt x="1069562" y="1418071"/>
                </a:lnTo>
                <a:lnTo>
                  <a:pt x="0" y="14180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4363" l="-56139" r="-10942" t="-656"/>
            </a:stretch>
          </a:blipFill>
          <a:ln>
            <a:noFill/>
          </a:ln>
        </p:spPr>
      </p:sp>
      <p:sp>
        <p:nvSpPr>
          <p:cNvPr id="90" name="Google Shape;90;g2f883a7e031_0_0"/>
          <p:cNvSpPr txBox="1"/>
          <p:nvPr/>
        </p:nvSpPr>
        <p:spPr>
          <a:xfrm>
            <a:off x="5007383" y="970222"/>
            <a:ext cx="3904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OPD 4 out of 10 patients</a:t>
            </a:r>
            <a:r>
              <a:rPr b="1" i="0" lang="en-GB" sz="13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b="1" i="0" lang="en-GB" sz="1700" u="none" cap="none" strike="noStrike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GB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harmed due to missed/incorrect diagnoses, medication and prescriptions errors</a:t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g2f883a7e031_0_0"/>
          <p:cNvSpPr txBox="1"/>
          <p:nvPr/>
        </p:nvSpPr>
        <p:spPr>
          <a:xfrm>
            <a:off x="5234662" y="2231775"/>
            <a:ext cx="36228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Hospital Acquired Infections/ Transfusion/ Injection </a:t>
            </a: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practices 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Many More 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g2f883a7e031_0_0"/>
          <p:cNvSpPr txBox="1"/>
          <p:nvPr/>
        </p:nvSpPr>
        <p:spPr>
          <a:xfrm>
            <a:off x="4952513" y="3131813"/>
            <a:ext cx="39048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73050" lvl="0" marL="34290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Times New Roman"/>
              <a:buChar char="●"/>
            </a:pPr>
            <a:r>
              <a:rPr b="1" i="0" lang="en-GB" sz="1700" u="sng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Lack of AWARENESS by Patients</a:t>
            </a:r>
            <a:endParaRPr b="1" i="0" sz="1700" u="sng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Times New Roman"/>
              <a:buChar char="●"/>
            </a:pPr>
            <a:r>
              <a:rPr b="1" i="0" lang="en-GB" sz="1700" u="sng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Improper COMMUNICATION by Healthcare providers</a:t>
            </a:r>
            <a:endParaRPr b="1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g2f883a7e031_0_0"/>
          <p:cNvSpPr txBox="1"/>
          <p:nvPr/>
        </p:nvSpPr>
        <p:spPr>
          <a:xfrm>
            <a:off x="1054181" y="4194919"/>
            <a:ext cx="6562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b="1" i="0" lang="en-GB" sz="18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 to 50% of this avoidable harm  can be prevented by us</a:t>
            </a:r>
            <a:endParaRPr b="1" i="0" sz="2000" u="none" cap="none" strike="noStrike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4" name="Google Shape;94;g2f883a7e031_0_0"/>
          <p:cNvPicPr preferRelativeResize="0"/>
          <p:nvPr/>
        </p:nvPicPr>
        <p:blipFill rotWithShape="1">
          <a:blip r:embed="rId7">
            <a:alphaModFix/>
          </a:blip>
          <a:srcRect b="18439" l="10943" r="10991" t="14138"/>
          <a:stretch/>
        </p:blipFill>
        <p:spPr>
          <a:xfrm>
            <a:off x="434485" y="1110554"/>
            <a:ext cx="566925" cy="58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f883a7e031_0_0"/>
          <p:cNvPicPr preferRelativeResize="0"/>
          <p:nvPr/>
        </p:nvPicPr>
        <p:blipFill rotWithShape="1">
          <a:blip r:embed="rId8">
            <a:alphaModFix/>
          </a:blip>
          <a:srcRect b="9442" l="21014" r="22766" t="8022"/>
          <a:stretch/>
        </p:blipFill>
        <p:spPr>
          <a:xfrm>
            <a:off x="4314281" y="3013978"/>
            <a:ext cx="813750" cy="7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f883a7e031_0_0"/>
          <p:cNvPicPr preferRelativeResize="0"/>
          <p:nvPr/>
        </p:nvPicPr>
        <p:blipFill rotWithShape="1">
          <a:blip r:embed="rId9">
            <a:alphaModFix/>
          </a:blip>
          <a:srcRect b="16820" l="30653" r="34380" t="22165"/>
          <a:stretch/>
        </p:blipFill>
        <p:spPr>
          <a:xfrm>
            <a:off x="8545688" y="23850"/>
            <a:ext cx="566907" cy="556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2f883a7e031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7512" y="62175"/>
            <a:ext cx="623179" cy="2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2f883a7e031_0_0"/>
          <p:cNvSpPr txBox="1"/>
          <p:nvPr/>
        </p:nvSpPr>
        <p:spPr>
          <a:xfrm>
            <a:off x="3477100" y="4589369"/>
            <a:ext cx="1653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200" u="sng" cap="none" strike="noStrike">
                <a:solidFill>
                  <a:srgbClr val="F2663D"/>
                </a:solidFill>
                <a:latin typeface="Times"/>
                <a:ea typeface="Times"/>
                <a:cs typeface="Times"/>
                <a:sym typeface="Times"/>
              </a:rPr>
              <a:t>*Source: WHO</a:t>
            </a:r>
            <a:endParaRPr b="1" i="0" sz="1700" u="none" cap="none" strike="noStrike">
              <a:solidFill>
                <a:srgbClr val="0070C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9" name="Google Shape;99;g2f883a7e031_0_0"/>
          <p:cNvSpPr txBox="1"/>
          <p:nvPr>
            <p:ph idx="12" type="sldNum"/>
          </p:nvPr>
        </p:nvSpPr>
        <p:spPr>
          <a:xfrm>
            <a:off x="8413875" y="4791769"/>
            <a:ext cx="465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" name="Google Shape;100;g2f883a7e031_0_0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2f883a7e031_0_0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002da1d094_0_337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g3002da1d094_0_3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3002da1d094_0_3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3002da1d094_0_3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8575" y="1306625"/>
            <a:ext cx="4407398" cy="2904576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0" name="Google Shape;350;g3002da1d094_0_3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7475" y="1254325"/>
            <a:ext cx="4171900" cy="300917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3002da1d094_0_337"/>
          <p:cNvSpPr txBox="1"/>
          <p:nvPr/>
        </p:nvSpPr>
        <p:spPr>
          <a:xfrm>
            <a:off x="2264350" y="270600"/>
            <a:ext cx="49464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Communicable Diseases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g3002da1d094_0_337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002da1d094_0_365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g3002da1d094_0_3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3002da1d094_0_3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3002da1d094_0_365"/>
          <p:cNvSpPr txBox="1"/>
          <p:nvPr/>
        </p:nvSpPr>
        <p:spPr>
          <a:xfrm>
            <a:off x="920400" y="287900"/>
            <a:ext cx="72375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C53AC"/>
              </a:buClr>
              <a:buSzPts val="3600"/>
              <a:buFont typeface="Times New Roman"/>
              <a:buNone/>
            </a:pPr>
            <a:r>
              <a:rPr b="1" i="0" lang="en-GB" sz="32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 and Caregivers  can help get safer outcomes</a:t>
            </a:r>
            <a:endParaRPr b="0" i="0" sz="32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61" name="Google Shape;361;g3002da1d094_0_365"/>
          <p:cNvGrpSpPr/>
          <p:nvPr/>
        </p:nvGrpSpPr>
        <p:grpSpPr>
          <a:xfrm>
            <a:off x="6908150" y="1365188"/>
            <a:ext cx="1983300" cy="1478745"/>
            <a:chOff x="285750" y="1291613"/>
            <a:chExt cx="1983300" cy="1478745"/>
          </a:xfrm>
        </p:grpSpPr>
        <p:sp>
          <p:nvSpPr>
            <p:cNvPr id="362" name="Google Shape;362;g3002da1d094_0_365"/>
            <p:cNvSpPr/>
            <p:nvPr/>
          </p:nvSpPr>
          <p:spPr>
            <a:xfrm>
              <a:off x="845211" y="1291613"/>
              <a:ext cx="800157" cy="942289"/>
            </a:xfrm>
            <a:custGeom>
              <a:rect b="b" l="l" r="r" t="t"/>
              <a:pathLst>
                <a:path extrusionOk="0" h="1675180" w="1270091">
                  <a:moveTo>
                    <a:pt x="0" y="0"/>
                  </a:moveTo>
                  <a:lnTo>
                    <a:pt x="1270091" y="0"/>
                  </a:lnTo>
                  <a:lnTo>
                    <a:pt x="1270091" y="1675180"/>
                  </a:lnTo>
                  <a:lnTo>
                    <a:pt x="0" y="16751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3" name="Google Shape;363;g3002da1d094_0_365"/>
            <p:cNvSpPr txBox="1"/>
            <p:nvPr/>
          </p:nvSpPr>
          <p:spPr>
            <a:xfrm>
              <a:off x="285750" y="2273258"/>
              <a:ext cx="19833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Being Alert - Asking Questions</a:t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64" name="Google Shape;364;g3002da1d094_0_365"/>
          <p:cNvGrpSpPr/>
          <p:nvPr/>
        </p:nvGrpSpPr>
        <p:grpSpPr>
          <a:xfrm>
            <a:off x="205702" y="1438657"/>
            <a:ext cx="1736400" cy="1407314"/>
            <a:chOff x="7194077" y="1363594"/>
            <a:chExt cx="1736400" cy="1407314"/>
          </a:xfrm>
        </p:grpSpPr>
        <p:sp>
          <p:nvSpPr>
            <p:cNvPr id="365" name="Google Shape;365;g3002da1d094_0_365"/>
            <p:cNvSpPr/>
            <p:nvPr/>
          </p:nvSpPr>
          <p:spPr>
            <a:xfrm>
              <a:off x="7638206" y="1363594"/>
              <a:ext cx="896481" cy="857596"/>
            </a:xfrm>
            <a:custGeom>
              <a:rect b="b" l="l" r="r" t="t"/>
              <a:pathLst>
                <a:path extrusionOk="0" h="1618105" w="1373918">
                  <a:moveTo>
                    <a:pt x="0" y="0"/>
                  </a:moveTo>
                  <a:lnTo>
                    <a:pt x="1373919" y="0"/>
                  </a:lnTo>
                  <a:lnTo>
                    <a:pt x="1373919" y="1618105"/>
                  </a:lnTo>
                  <a:lnTo>
                    <a:pt x="0" y="16181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6" name="Google Shape;366;g3002da1d094_0_365"/>
            <p:cNvSpPr txBox="1"/>
            <p:nvPr/>
          </p:nvSpPr>
          <p:spPr>
            <a:xfrm>
              <a:off x="7194077" y="2273808"/>
              <a:ext cx="17364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Keeping Track </a:t>
              </a:r>
              <a:endParaRPr b="1" i="0" sz="1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of</a:t>
              </a:r>
              <a:r>
                <a:rPr b="1" i="0" lang="en-GB" sz="19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Symptoms</a:t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67" name="Google Shape;367;g3002da1d094_0_365"/>
          <p:cNvGrpSpPr/>
          <p:nvPr/>
        </p:nvGrpSpPr>
        <p:grpSpPr>
          <a:xfrm>
            <a:off x="943250" y="3266194"/>
            <a:ext cx="2277600" cy="1484006"/>
            <a:chOff x="943250" y="3038619"/>
            <a:chExt cx="2277600" cy="1484006"/>
          </a:xfrm>
        </p:grpSpPr>
        <p:sp>
          <p:nvSpPr>
            <p:cNvPr id="368" name="Google Shape;368;g3002da1d094_0_365"/>
            <p:cNvSpPr/>
            <p:nvPr/>
          </p:nvSpPr>
          <p:spPr>
            <a:xfrm>
              <a:off x="1668788" y="3038619"/>
              <a:ext cx="826522" cy="943304"/>
            </a:xfrm>
            <a:custGeom>
              <a:rect b="b" l="l" r="r" t="t"/>
              <a:pathLst>
                <a:path extrusionOk="0" h="1633427" w="1523542">
                  <a:moveTo>
                    <a:pt x="0" y="0"/>
                  </a:moveTo>
                  <a:lnTo>
                    <a:pt x="1523542" y="0"/>
                  </a:lnTo>
                  <a:lnTo>
                    <a:pt x="1523542" y="1633428"/>
                  </a:lnTo>
                  <a:lnTo>
                    <a:pt x="0" y="16334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" name="Google Shape;369;g3002da1d094_0_365"/>
            <p:cNvSpPr txBox="1"/>
            <p:nvPr/>
          </p:nvSpPr>
          <p:spPr>
            <a:xfrm>
              <a:off x="943250" y="4025525"/>
              <a:ext cx="22776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Following Prescriptions/ Advise</a:t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70" name="Google Shape;370;g3002da1d094_0_365"/>
          <p:cNvGrpSpPr/>
          <p:nvPr/>
        </p:nvGrpSpPr>
        <p:grpSpPr>
          <a:xfrm>
            <a:off x="2258650" y="1461045"/>
            <a:ext cx="2159100" cy="1384930"/>
            <a:chOff x="2747363" y="1243370"/>
            <a:chExt cx="2159100" cy="1384930"/>
          </a:xfrm>
        </p:grpSpPr>
        <p:sp>
          <p:nvSpPr>
            <p:cNvPr id="371" name="Google Shape;371;g3002da1d094_0_365"/>
            <p:cNvSpPr/>
            <p:nvPr/>
          </p:nvSpPr>
          <p:spPr>
            <a:xfrm>
              <a:off x="3166181" y="1243370"/>
              <a:ext cx="823969" cy="856743"/>
            </a:xfrm>
            <a:custGeom>
              <a:rect b="b" l="l" r="r" t="t"/>
              <a:pathLst>
                <a:path extrusionOk="0" h="1593940" w="1599940">
                  <a:moveTo>
                    <a:pt x="0" y="0"/>
                  </a:moveTo>
                  <a:lnTo>
                    <a:pt x="1599940" y="0"/>
                  </a:lnTo>
                  <a:lnTo>
                    <a:pt x="1599940" y="1593940"/>
                  </a:lnTo>
                  <a:lnTo>
                    <a:pt x="0" y="15939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2" name="Google Shape;372;g3002da1d094_0_365"/>
            <p:cNvSpPr txBox="1"/>
            <p:nvPr/>
          </p:nvSpPr>
          <p:spPr>
            <a:xfrm>
              <a:off x="2747363" y="2131200"/>
              <a:ext cx="21591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Providing Complete Information</a:t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73" name="Google Shape;373;g3002da1d094_0_365"/>
          <p:cNvGrpSpPr/>
          <p:nvPr/>
        </p:nvGrpSpPr>
        <p:grpSpPr>
          <a:xfrm>
            <a:off x="4581049" y="1461544"/>
            <a:ext cx="2098200" cy="1382381"/>
            <a:chOff x="3679799" y="3326869"/>
            <a:chExt cx="2098200" cy="1382381"/>
          </a:xfrm>
        </p:grpSpPr>
        <p:sp>
          <p:nvSpPr>
            <p:cNvPr id="374" name="Google Shape;374;g3002da1d094_0_365"/>
            <p:cNvSpPr/>
            <p:nvPr/>
          </p:nvSpPr>
          <p:spPr>
            <a:xfrm>
              <a:off x="4196756" y="3326869"/>
              <a:ext cx="897496" cy="854642"/>
            </a:xfrm>
            <a:custGeom>
              <a:rect b="b" l="l" r="r" t="t"/>
              <a:pathLst>
                <a:path extrusionOk="0" h="1709284" w="1646781">
                  <a:moveTo>
                    <a:pt x="0" y="0"/>
                  </a:moveTo>
                  <a:lnTo>
                    <a:pt x="1646781" y="0"/>
                  </a:lnTo>
                  <a:lnTo>
                    <a:pt x="1646781" y="1709284"/>
                  </a:lnTo>
                  <a:lnTo>
                    <a:pt x="0" y="17092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5" name="Google Shape;375;g3002da1d094_0_365"/>
            <p:cNvSpPr txBox="1"/>
            <p:nvPr/>
          </p:nvSpPr>
          <p:spPr>
            <a:xfrm>
              <a:off x="3679799" y="4212150"/>
              <a:ext cx="20982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Keeping Updated Medical Records</a:t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76" name="Google Shape;376;g3002da1d094_0_365"/>
          <p:cNvGrpSpPr/>
          <p:nvPr/>
        </p:nvGrpSpPr>
        <p:grpSpPr>
          <a:xfrm>
            <a:off x="6139331" y="3191032"/>
            <a:ext cx="2332500" cy="1481937"/>
            <a:chOff x="6139331" y="3038632"/>
            <a:chExt cx="2332500" cy="1481937"/>
          </a:xfrm>
        </p:grpSpPr>
        <p:sp>
          <p:nvSpPr>
            <p:cNvPr id="377" name="Google Shape;377;g3002da1d094_0_365"/>
            <p:cNvSpPr/>
            <p:nvPr/>
          </p:nvSpPr>
          <p:spPr>
            <a:xfrm>
              <a:off x="6608407" y="3038632"/>
              <a:ext cx="1128517" cy="960650"/>
            </a:xfrm>
            <a:custGeom>
              <a:rect b="b" l="l" r="r" t="t"/>
              <a:pathLst>
                <a:path extrusionOk="0" h="1921300" w="2257033">
                  <a:moveTo>
                    <a:pt x="0" y="0"/>
                  </a:moveTo>
                  <a:lnTo>
                    <a:pt x="2257033" y="0"/>
                  </a:lnTo>
                  <a:lnTo>
                    <a:pt x="2257033" y="1921299"/>
                  </a:lnTo>
                  <a:lnTo>
                    <a:pt x="0" y="19212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" name="Google Shape;378;g3002da1d094_0_365"/>
            <p:cNvSpPr txBox="1"/>
            <p:nvPr/>
          </p:nvSpPr>
          <p:spPr>
            <a:xfrm>
              <a:off x="6139331" y="4023469"/>
              <a:ext cx="23325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imes New Roman"/>
                <a:buNone/>
              </a:pPr>
              <a:r>
                <a:rPr b="1" i="0" lang="en-GB" sz="19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Provide</a:t>
              </a: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Valuable Feedback</a:t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79" name="Google Shape;379;g3002da1d094_0_365"/>
          <p:cNvGrpSpPr/>
          <p:nvPr/>
        </p:nvGrpSpPr>
        <p:grpSpPr>
          <a:xfrm>
            <a:off x="3786413" y="3154568"/>
            <a:ext cx="1983300" cy="1554863"/>
            <a:chOff x="978563" y="3137156"/>
            <a:chExt cx="1983300" cy="1554863"/>
          </a:xfrm>
        </p:grpSpPr>
        <p:sp>
          <p:nvSpPr>
            <p:cNvPr id="380" name="Google Shape;380;g3002da1d094_0_365"/>
            <p:cNvSpPr/>
            <p:nvPr/>
          </p:nvSpPr>
          <p:spPr>
            <a:xfrm>
              <a:off x="1379269" y="3137156"/>
              <a:ext cx="1132986" cy="1054669"/>
            </a:xfrm>
            <a:custGeom>
              <a:rect b="b" l="l" r="r" t="t"/>
              <a:pathLst>
                <a:path extrusionOk="0" h="2088453" w="2088453">
                  <a:moveTo>
                    <a:pt x="0" y="0"/>
                  </a:moveTo>
                  <a:lnTo>
                    <a:pt x="2088452" y="0"/>
                  </a:lnTo>
                  <a:lnTo>
                    <a:pt x="2088452" y="2088452"/>
                  </a:lnTo>
                  <a:lnTo>
                    <a:pt x="0" y="20884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1" name="Google Shape;381;g3002da1d094_0_365"/>
            <p:cNvSpPr txBox="1"/>
            <p:nvPr/>
          </p:nvSpPr>
          <p:spPr>
            <a:xfrm>
              <a:off x="978563" y="4194919"/>
              <a:ext cx="19833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Getting a Second </a:t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Times New Roman"/>
                <a:buNone/>
              </a:pPr>
              <a:r>
                <a:rPr b="1" i="0" lang="en-GB" sz="19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Opinion</a:t>
              </a:r>
              <a:endPara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82" name="Google Shape;382;g3002da1d094_0_365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g3025b79d84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3025b79d84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3025b79d84a_0_0"/>
          <p:cNvSpPr txBox="1"/>
          <p:nvPr/>
        </p:nvSpPr>
        <p:spPr>
          <a:xfrm>
            <a:off x="830775" y="102300"/>
            <a:ext cx="7979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GB" sz="33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Stages of Patient Engagement, Feedback </a:t>
            </a:r>
            <a:endParaRPr b="0" i="0" sz="33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g3025b79d84a_0_0"/>
          <p:cNvSpPr txBox="1"/>
          <p:nvPr/>
        </p:nvSpPr>
        <p:spPr>
          <a:xfrm>
            <a:off x="473550" y="755149"/>
            <a:ext cx="8196900" cy="42793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every Touch Point in </a:t>
            </a:r>
            <a:r>
              <a:rPr b="1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OPD, IPD </a:t>
            </a: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,there is a  </a:t>
            </a:r>
            <a:r>
              <a:rPr b="1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Role for HCPs, Role for Patients</a:t>
            </a: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 Feedback</a:t>
            </a: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b="1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 Education </a:t>
            </a: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 to avoid potential </a:t>
            </a:r>
            <a:r>
              <a:rPr b="1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Errors by Patients</a:t>
            </a: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Before seeking the first appointment and prior to the doctor's consultation 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2" marL="1143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Registration &amp; Billing 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2" marL="1143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Navigation in Hospital 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2" marL="1143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OPD Consultation 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2" marL="1143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Diagnostic tests followed by consultation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2" marL="1143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Admission and stay in hospital (IP)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2" marL="1143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Insurance - TPA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2" marL="1143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 &amp; Post Surgery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2" marL="1143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Discharge and Transition to Home Care 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2" marL="1143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▪"/>
            </a:pPr>
            <a:r>
              <a:rPr b="0" i="0" lang="en-GB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Feedback </a:t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6858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g3025b79d84a_0_0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g3025b79d84a_0_0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30057d7966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30057d79666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30057d79666_0_0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30057d79666_0_0"/>
          <p:cNvSpPr txBox="1"/>
          <p:nvPr/>
        </p:nvSpPr>
        <p:spPr>
          <a:xfrm>
            <a:off x="785125" y="590750"/>
            <a:ext cx="78186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</a:t>
            </a:r>
            <a:r>
              <a:rPr b="0" i="0" lang="en-GB" sz="3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"</a:t>
            </a:r>
            <a:r>
              <a:rPr b="1" i="0" lang="en-GB" sz="3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 it Right, Make it Safe”</a:t>
            </a:r>
            <a:endParaRPr b="0" i="0" sz="3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g30057d79666_0_0"/>
          <p:cNvSpPr txBox="1"/>
          <p:nvPr/>
        </p:nvSpPr>
        <p:spPr>
          <a:xfrm>
            <a:off x="635550" y="1465118"/>
            <a:ext cx="7872900" cy="11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Improving diagnostic safety requires collaboration 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among healthcare providers, diagnostic professionals, patients, and caregivers. By understanding diagnostic safety, identifying errors, and taking action, we can ensure safer healthcare</a:t>
            </a:r>
            <a:r>
              <a:rPr b="0" i="0" lang="en-GB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b="0" i="0" sz="2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2" name="Google Shape;402;g30057d79666_0_0"/>
          <p:cNvSpPr txBox="1"/>
          <p:nvPr/>
        </p:nvSpPr>
        <p:spPr>
          <a:xfrm>
            <a:off x="1103550" y="2571750"/>
            <a:ext cx="6936900" cy="1026000"/>
          </a:xfrm>
          <a:prstGeom prst="rect">
            <a:avLst/>
          </a:prstGeom>
          <a:solidFill>
            <a:srgbClr val="F7FF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Advice to Patients </a:t>
            </a:r>
            <a:endParaRPr b="1" i="0" sz="1800" u="none" cap="none" strike="noStrike">
              <a:solidFill>
                <a:srgbClr val="FF690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 INVOLVED, BECOME AWARE, ASK QUESTIONS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20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 My Responsibility </a:t>
            </a:r>
            <a:endParaRPr b="1" i="0" sz="20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3" name="Google Shape;403;g30057d79666_0_0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4" name="Google Shape;404;g30057d79666_0_0"/>
          <p:cNvSpPr txBox="1"/>
          <p:nvPr/>
        </p:nvSpPr>
        <p:spPr>
          <a:xfrm>
            <a:off x="448025" y="4131150"/>
            <a:ext cx="82599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well informed patient will be conscious about possible risks, watchful of symptoms, communicate clearly with health care provider and act/respond quickly </a:t>
            </a:r>
            <a:endParaRPr b="1" i="0" sz="18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2"/>
          <p:cNvSpPr txBox="1"/>
          <p:nvPr/>
        </p:nvSpPr>
        <p:spPr>
          <a:xfrm>
            <a:off x="1515979" y="103550"/>
            <a:ext cx="6497053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Scan to leverage Patient Education Material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 for Patient Safety Foundation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10" name="Google Shape;410;p22"/>
          <p:cNvGrpSpPr/>
          <p:nvPr/>
        </p:nvGrpSpPr>
        <p:grpSpPr>
          <a:xfrm>
            <a:off x="316914" y="1216539"/>
            <a:ext cx="1959718" cy="2057714"/>
            <a:chOff x="395348" y="1099057"/>
            <a:chExt cx="2672100" cy="3013200"/>
          </a:xfrm>
        </p:grpSpPr>
        <p:sp>
          <p:nvSpPr>
            <p:cNvPr id="411" name="Google Shape;411;p22"/>
            <p:cNvSpPr txBox="1"/>
            <p:nvPr/>
          </p:nvSpPr>
          <p:spPr>
            <a:xfrm>
              <a:off x="569625" y="1157050"/>
              <a:ext cx="2497800" cy="5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rgbClr val="FF690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Health Library</a:t>
              </a:r>
              <a:endParaRPr b="1" i="0" sz="20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412" name="Google Shape;412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0577" y="1807367"/>
              <a:ext cx="2301656" cy="2141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3" name="Google Shape;413;p22"/>
            <p:cNvSpPr/>
            <p:nvPr/>
          </p:nvSpPr>
          <p:spPr>
            <a:xfrm>
              <a:off x="395348" y="1099057"/>
              <a:ext cx="2672100" cy="30132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22"/>
          <p:cNvGrpSpPr/>
          <p:nvPr/>
        </p:nvGrpSpPr>
        <p:grpSpPr>
          <a:xfrm>
            <a:off x="4648674" y="1292796"/>
            <a:ext cx="1959758" cy="2057273"/>
            <a:chOff x="4594788" y="2306500"/>
            <a:chExt cx="2959912" cy="3576000"/>
          </a:xfrm>
        </p:grpSpPr>
        <p:grpSp>
          <p:nvGrpSpPr>
            <p:cNvPr id="415" name="Google Shape;415;p22"/>
            <p:cNvGrpSpPr/>
            <p:nvPr/>
          </p:nvGrpSpPr>
          <p:grpSpPr>
            <a:xfrm>
              <a:off x="4853275" y="2395900"/>
              <a:ext cx="2701425" cy="3294801"/>
              <a:chOff x="4543950" y="2166025"/>
              <a:chExt cx="2701425" cy="3294801"/>
            </a:xfrm>
          </p:grpSpPr>
          <p:sp>
            <p:nvSpPr>
              <p:cNvPr id="416" name="Google Shape;416;p22"/>
              <p:cNvSpPr txBox="1"/>
              <p:nvPr/>
            </p:nvSpPr>
            <p:spPr>
              <a:xfrm>
                <a:off x="4704075" y="2166025"/>
                <a:ext cx="25413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en-GB" sz="2100" u="none" cap="none" strike="noStrike">
                    <a:solidFill>
                      <a:srgbClr val="FF6907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Infographics</a:t>
                </a:r>
                <a:endParaRPr b="1" i="0" sz="2100" u="none" cap="none" strike="noStrike">
                  <a:solidFill>
                    <a:srgbClr val="FF6907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pic>
            <p:nvPicPr>
              <p:cNvPr id="417" name="Google Shape;417;p2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543950" y="2969725"/>
                <a:ext cx="2491101" cy="24911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18" name="Google Shape;418;p22"/>
            <p:cNvSpPr/>
            <p:nvPr/>
          </p:nvSpPr>
          <p:spPr>
            <a:xfrm>
              <a:off x="4594788" y="2306500"/>
              <a:ext cx="2950200" cy="35760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22"/>
          <p:cNvGrpSpPr/>
          <p:nvPr/>
        </p:nvGrpSpPr>
        <p:grpSpPr>
          <a:xfrm>
            <a:off x="6816670" y="2593846"/>
            <a:ext cx="1959523" cy="2093748"/>
            <a:chOff x="8103250" y="1474400"/>
            <a:chExt cx="2950200" cy="3576000"/>
          </a:xfrm>
        </p:grpSpPr>
        <p:grpSp>
          <p:nvGrpSpPr>
            <p:cNvPr id="420" name="Google Shape;420;p22"/>
            <p:cNvGrpSpPr/>
            <p:nvPr/>
          </p:nvGrpSpPr>
          <p:grpSpPr>
            <a:xfrm>
              <a:off x="8357175" y="1486950"/>
              <a:ext cx="2696275" cy="3386389"/>
              <a:chOff x="8727525" y="1410775"/>
              <a:chExt cx="2696275" cy="3386389"/>
            </a:xfrm>
          </p:grpSpPr>
          <p:sp>
            <p:nvSpPr>
              <p:cNvPr id="421" name="Google Shape;421;p22"/>
              <p:cNvSpPr txBox="1"/>
              <p:nvPr/>
            </p:nvSpPr>
            <p:spPr>
              <a:xfrm>
                <a:off x="8882500" y="1410775"/>
                <a:ext cx="25413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1" i="0" lang="en-GB" sz="2100" u="none" cap="none" strike="noStrike">
                    <a:solidFill>
                      <a:srgbClr val="FF6907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Newsletters</a:t>
                </a:r>
                <a:endParaRPr b="1" i="0" sz="2100" u="none" cap="none" strike="noStrike">
                  <a:solidFill>
                    <a:srgbClr val="FF6907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pic>
            <p:nvPicPr>
              <p:cNvPr id="422" name="Google Shape;422;p2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8727525" y="2306063"/>
                <a:ext cx="2491101" cy="24911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23" name="Google Shape;423;p22"/>
            <p:cNvSpPr/>
            <p:nvPr/>
          </p:nvSpPr>
          <p:spPr>
            <a:xfrm>
              <a:off x="8103250" y="1474400"/>
              <a:ext cx="2950200" cy="35760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22"/>
          <p:cNvGrpSpPr/>
          <p:nvPr/>
        </p:nvGrpSpPr>
        <p:grpSpPr>
          <a:xfrm>
            <a:off x="2481303" y="2630125"/>
            <a:ext cx="2167070" cy="2057714"/>
            <a:chOff x="9195198" y="1371420"/>
            <a:chExt cx="2954827" cy="3013200"/>
          </a:xfrm>
        </p:grpSpPr>
        <p:sp>
          <p:nvSpPr>
            <p:cNvPr id="425" name="Google Shape;425;p22"/>
            <p:cNvSpPr txBox="1"/>
            <p:nvPr/>
          </p:nvSpPr>
          <p:spPr>
            <a:xfrm>
              <a:off x="9379525" y="1371425"/>
              <a:ext cx="2770500" cy="5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rgbClr val="FF690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Subscribe here</a:t>
              </a:r>
              <a:endParaRPr b="1" i="0" sz="20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426" name="Google Shape;426;p22"/>
            <p:cNvPicPr preferRelativeResize="0"/>
            <p:nvPr/>
          </p:nvPicPr>
          <p:blipFill rotWithShape="1">
            <a:blip r:embed="rId6">
              <a:alphaModFix/>
            </a:blip>
            <a:srcRect b="3487" l="0" r="0" t="3478"/>
            <a:stretch/>
          </p:blipFill>
          <p:spPr>
            <a:xfrm>
              <a:off x="9380427" y="2065279"/>
              <a:ext cx="2301656" cy="2141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7" name="Google Shape;427;p22"/>
            <p:cNvSpPr/>
            <p:nvPr/>
          </p:nvSpPr>
          <p:spPr>
            <a:xfrm>
              <a:off x="9195198" y="1371420"/>
              <a:ext cx="2672100" cy="30132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8" name="Google Shape;428;p22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2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430" name="Google Shape;430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8969" y="103556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70075" y="-281550"/>
            <a:ext cx="2059520" cy="115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3"/>
          <p:cNvSpPr txBox="1"/>
          <p:nvPr/>
        </p:nvSpPr>
        <p:spPr>
          <a:xfrm>
            <a:off x="1555875" y="1285631"/>
            <a:ext cx="6032100" cy="19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-22225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Ask</a:t>
            </a:r>
            <a:r>
              <a:rPr b="0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Questions</a:t>
            </a: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Send </a:t>
            </a:r>
            <a:r>
              <a:rPr b="0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feedback@ 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info@patientsforpatientsafety.in </a:t>
            </a:r>
            <a:endParaRPr b="1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22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Char char="●"/>
            </a:pP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Explore our website: </a:t>
            </a:r>
            <a:r>
              <a:rPr b="0" i="0" lang="en-GB" sz="19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www.patientsforpatientsafety.in</a:t>
            </a:r>
            <a:endParaRPr b="1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342900" marR="0" rtl="0" algn="l">
              <a:lnSpc>
                <a:spcPct val="1119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"/>
              <a:buChar char="●"/>
            </a:pPr>
            <a:r>
              <a:rPr b="1" i="0" lang="en-GB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Subscribe to our Newsletters: </a:t>
            </a:r>
            <a:r>
              <a:rPr b="0" i="0" lang="en-GB" sz="19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https://www.patientsforpatientsafety.in/subscribe-us.php</a:t>
            </a:r>
            <a:endParaRPr b="0" i="0" sz="1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11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7" name="Google Shape;437;p23"/>
          <p:cNvSpPr txBox="1"/>
          <p:nvPr/>
        </p:nvSpPr>
        <p:spPr>
          <a:xfrm>
            <a:off x="1390330" y="4529285"/>
            <a:ext cx="49785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2483" y="4512424"/>
            <a:ext cx="231962" cy="23196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3"/>
          <p:cNvSpPr txBox="1"/>
          <p:nvPr/>
        </p:nvSpPr>
        <p:spPr>
          <a:xfrm>
            <a:off x="760826" y="4471800"/>
            <a:ext cx="1189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5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PFPSF-india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34467" y="4506428"/>
            <a:ext cx="243958" cy="24395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3"/>
          <p:cNvSpPr txBox="1"/>
          <p:nvPr/>
        </p:nvSpPr>
        <p:spPr>
          <a:xfrm>
            <a:off x="2201900" y="4483637"/>
            <a:ext cx="1977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5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patientsforpatientsafety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78669" y="4488279"/>
            <a:ext cx="267715" cy="26771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3"/>
          <p:cNvSpPr txBox="1"/>
          <p:nvPr/>
        </p:nvSpPr>
        <p:spPr>
          <a:xfrm>
            <a:off x="4446388" y="4471800"/>
            <a:ext cx="9108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5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pfpsfindia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4" name="Google Shape;444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21931" y="4505348"/>
            <a:ext cx="256731" cy="256731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3"/>
          <p:cNvSpPr txBox="1"/>
          <p:nvPr/>
        </p:nvSpPr>
        <p:spPr>
          <a:xfrm>
            <a:off x="5640569" y="4469488"/>
            <a:ext cx="13668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5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patientsafety22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23"/>
          <p:cNvPicPr preferRelativeResize="0"/>
          <p:nvPr/>
        </p:nvPicPr>
        <p:blipFill rotWithShape="1">
          <a:blip r:embed="rId10">
            <a:alphaModFix/>
          </a:blip>
          <a:srcRect b="0" l="16826" r="16746" t="0"/>
          <a:stretch/>
        </p:blipFill>
        <p:spPr>
          <a:xfrm>
            <a:off x="7079150" y="4454900"/>
            <a:ext cx="256737" cy="273296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3">
            <a:hlinkClick r:id="rId11"/>
          </p:cNvPr>
          <p:cNvSpPr txBox="1"/>
          <p:nvPr/>
        </p:nvSpPr>
        <p:spPr>
          <a:xfrm>
            <a:off x="7335887" y="4461763"/>
            <a:ext cx="168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+919289696709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p23"/>
          <p:cNvSpPr txBox="1"/>
          <p:nvPr/>
        </p:nvSpPr>
        <p:spPr>
          <a:xfrm>
            <a:off x="794445" y="421725"/>
            <a:ext cx="79133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i="0" lang="en-GB" sz="32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GB" sz="28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Save yourself &amp; your family from medical harm</a:t>
            </a:r>
            <a:endParaRPr b="1" i="0" sz="3200" u="none" cap="none" strike="noStrike">
              <a:solidFill>
                <a:srgbClr val="FF690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p23"/>
          <p:cNvSpPr txBox="1"/>
          <p:nvPr/>
        </p:nvSpPr>
        <p:spPr>
          <a:xfrm>
            <a:off x="2644425" y="3802613"/>
            <a:ext cx="44781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GB" sz="23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Health, My Responsibility</a:t>
            </a:r>
            <a:endParaRPr b="1" i="0" sz="2300" u="none" cap="none" strike="noStrik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0" name="Google Shape;450;p23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8969" y="103556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770075" y="-2815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3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"/>
          <p:cNvSpPr/>
          <p:nvPr/>
        </p:nvSpPr>
        <p:spPr>
          <a:xfrm>
            <a:off x="0" y="-1"/>
            <a:ext cx="9144000" cy="487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6"/>
          <p:cNvSpPr txBox="1"/>
          <p:nvPr/>
        </p:nvSpPr>
        <p:spPr>
          <a:xfrm>
            <a:off x="1570069" y="107606"/>
            <a:ext cx="6537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Who Causes Medical Harm 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6"/>
          <p:cNvSpPr txBox="1"/>
          <p:nvPr/>
        </p:nvSpPr>
        <p:spPr>
          <a:xfrm>
            <a:off x="1286944" y="857063"/>
            <a:ext cx="3288900" cy="4002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Hospital </a:t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6"/>
          <p:cNvSpPr/>
          <p:nvPr/>
        </p:nvSpPr>
        <p:spPr>
          <a:xfrm>
            <a:off x="545775" y="1510613"/>
            <a:ext cx="2355000" cy="484200"/>
          </a:xfrm>
          <a:prstGeom prst="rect">
            <a:avLst/>
          </a:prstGeom>
          <a:solidFill>
            <a:srgbClr val="B6D7A8"/>
          </a:solidFill>
          <a:ln cap="flat" cmpd="sng" w="28575">
            <a:solidFill>
              <a:srgbClr val="0092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Errors/Misses by Providers</a:t>
            </a:r>
            <a:endParaRPr b="1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6"/>
          <p:cNvSpPr/>
          <p:nvPr/>
        </p:nvSpPr>
        <p:spPr>
          <a:xfrm>
            <a:off x="6136650" y="1486256"/>
            <a:ext cx="2355000" cy="484200"/>
          </a:xfrm>
          <a:prstGeom prst="rect">
            <a:avLst/>
          </a:prstGeom>
          <a:solidFill>
            <a:srgbClr val="EA9999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 &amp; Caregivers</a:t>
            </a:r>
            <a:endParaRPr b="1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p6"/>
          <p:cNvSpPr/>
          <p:nvPr/>
        </p:nvSpPr>
        <p:spPr>
          <a:xfrm>
            <a:off x="545775" y="2095069"/>
            <a:ext cx="2355000" cy="20505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Medications Errors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Wrong Diagnosis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Surgical Mistake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Infections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 Errors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6049650" y="2070694"/>
            <a:ext cx="2576400" cy="20748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Lack of awareness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Lack of preparedness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following prescriptions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Self treatment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Missing clinical signs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1914713" y="4420106"/>
            <a:ext cx="4978500" cy="4002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Aware Patients/Caregivers can help Prevent Medical Harm</a:t>
            </a:r>
            <a:endParaRPr b="1" i="0" sz="1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3287664" y="2070694"/>
            <a:ext cx="2303400" cy="20505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Ignore Symptoms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Late Presentation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Incomplete Info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being alert</a:t>
            </a:r>
            <a:endParaRPr b="0" i="0" sz="1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30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asking questions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 txBox="1"/>
          <p:nvPr/>
        </p:nvSpPr>
        <p:spPr>
          <a:xfrm>
            <a:off x="6270206" y="865463"/>
            <a:ext cx="2041500" cy="4002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Home </a:t>
            </a:r>
            <a:endParaRPr b="1" i="0" sz="2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6" name="Google Shape;116;p6"/>
          <p:cNvCxnSpPr/>
          <p:nvPr/>
        </p:nvCxnSpPr>
        <p:spPr>
          <a:xfrm flipH="1">
            <a:off x="7352700" y="1251488"/>
            <a:ext cx="3000" cy="249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" name="Google Shape;117;p6"/>
          <p:cNvCxnSpPr/>
          <p:nvPr/>
        </p:nvCxnSpPr>
        <p:spPr>
          <a:xfrm flipH="1">
            <a:off x="4335000" y="1252350"/>
            <a:ext cx="1800" cy="289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" name="Google Shape;118;p6"/>
          <p:cNvCxnSpPr/>
          <p:nvPr/>
        </p:nvCxnSpPr>
        <p:spPr>
          <a:xfrm>
            <a:off x="1570069" y="1261631"/>
            <a:ext cx="9000" cy="258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9" name="Google Shape;11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6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3252338" y="1499588"/>
            <a:ext cx="2303400" cy="484200"/>
          </a:xfrm>
          <a:prstGeom prst="rect">
            <a:avLst/>
          </a:prstGeom>
          <a:solidFill>
            <a:srgbClr val="EA9999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Omissions by Patients</a:t>
            </a:r>
            <a:endParaRPr b="1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6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7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7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02da1d094_0_329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3002da1d094_0_3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002da1d094_0_3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3002da1d094_0_329"/>
          <p:cNvSpPr txBox="1"/>
          <p:nvPr/>
        </p:nvSpPr>
        <p:spPr>
          <a:xfrm>
            <a:off x="938747" y="132600"/>
            <a:ext cx="74481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C53AC"/>
              </a:buClr>
              <a:buSzPts val="3600"/>
              <a:buFont typeface="Times New Roman"/>
              <a:buNone/>
            </a:pPr>
            <a:r>
              <a:rPr b="1" i="0" lang="en-GB" sz="29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Errors in Patient Journey</a:t>
            </a:r>
            <a:r>
              <a:rPr b="1" i="0" lang="en-GB" sz="2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i="0" sz="2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C53AC"/>
              </a:buClr>
              <a:buSzPts val="3600"/>
              <a:buFont typeface="Times New Roman"/>
              <a:buNone/>
            </a:pPr>
            <a:r>
              <a:rPr b="1" i="0" lang="en-GB" sz="2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Before, During &amp; After Hospitalization</a:t>
            </a:r>
            <a:endParaRPr b="0" i="0" sz="2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g3002da1d094_0_329"/>
          <p:cNvSpPr txBox="1"/>
          <p:nvPr>
            <p:ph idx="4294967295" type="body"/>
          </p:nvPr>
        </p:nvSpPr>
        <p:spPr>
          <a:xfrm>
            <a:off x="505913" y="930038"/>
            <a:ext cx="5022600" cy="3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eriod"/>
            </a:pPr>
            <a:r>
              <a:rPr b="1"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BEFORE Hospitalization: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Delay in reporting of symptoms, 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Ignoring Diagnostic Tests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Preventive Health Checkup (Vaccination)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 DURING Hospitalization: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Choice of hospital, taking second opinion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Medication Management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Infection control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  AFTER Hospitalization: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Home care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Elderly care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6700" lvl="0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Ignoring change in  symptoms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0287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g3002da1d094_0_329"/>
          <p:cNvSpPr txBox="1"/>
          <p:nvPr/>
        </p:nvSpPr>
        <p:spPr>
          <a:xfrm>
            <a:off x="6285713" y="1056469"/>
            <a:ext cx="1560900" cy="511200"/>
          </a:xfrm>
          <a:prstGeom prst="rect">
            <a:avLst/>
          </a:prstGeom>
          <a:solidFill>
            <a:srgbClr val="FCE5CD"/>
          </a:solidFill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Tracking Symptoms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g3002da1d094_0_329"/>
          <p:cNvSpPr txBox="1"/>
          <p:nvPr/>
        </p:nvSpPr>
        <p:spPr>
          <a:xfrm>
            <a:off x="6285713" y="1745888"/>
            <a:ext cx="1560900" cy="304200"/>
          </a:xfrm>
          <a:prstGeom prst="rect">
            <a:avLst/>
          </a:prstGeom>
          <a:solidFill>
            <a:srgbClr val="F9CB9C"/>
          </a:solidFill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Diagnosis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g3002da1d094_0_329"/>
          <p:cNvSpPr txBox="1"/>
          <p:nvPr/>
        </p:nvSpPr>
        <p:spPr>
          <a:xfrm>
            <a:off x="6285713" y="2236406"/>
            <a:ext cx="1615500" cy="511200"/>
          </a:xfrm>
          <a:prstGeom prst="rect">
            <a:avLst/>
          </a:prstGeom>
          <a:solidFill>
            <a:srgbClr val="F6B26B"/>
          </a:solidFill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Treatment Options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g3002da1d094_0_329"/>
          <p:cNvSpPr txBox="1"/>
          <p:nvPr/>
        </p:nvSpPr>
        <p:spPr>
          <a:xfrm>
            <a:off x="6285713" y="2929425"/>
            <a:ext cx="1615500" cy="511200"/>
          </a:xfrm>
          <a:prstGeom prst="rect">
            <a:avLst/>
          </a:prstGeom>
          <a:solidFill>
            <a:srgbClr val="E69138"/>
          </a:solidFill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Medication Management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g3002da1d094_0_329"/>
          <p:cNvSpPr txBox="1"/>
          <p:nvPr/>
        </p:nvSpPr>
        <p:spPr>
          <a:xfrm>
            <a:off x="6285713" y="3612544"/>
            <a:ext cx="1615500" cy="511200"/>
          </a:xfrm>
          <a:prstGeom prst="rect">
            <a:avLst/>
          </a:prstGeom>
          <a:solidFill>
            <a:srgbClr val="F9CB9C"/>
          </a:solidFill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 Care Importance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g3002da1d094_0_329"/>
          <p:cNvSpPr txBox="1"/>
          <p:nvPr/>
        </p:nvSpPr>
        <p:spPr>
          <a:xfrm>
            <a:off x="6285713" y="4295663"/>
            <a:ext cx="1615500" cy="457800"/>
          </a:xfrm>
          <a:prstGeom prst="rect">
            <a:avLst/>
          </a:prstGeom>
          <a:solidFill>
            <a:srgbClr val="FCE5CD"/>
          </a:solidFill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Preventive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Choices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39" name="Google Shape;139;g3002da1d094_0_329"/>
          <p:cNvCxnSpPr/>
          <p:nvPr/>
        </p:nvCxnSpPr>
        <p:spPr>
          <a:xfrm>
            <a:off x="7066125" y="1567669"/>
            <a:ext cx="0" cy="210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0" name="Google Shape;140;g3002da1d094_0_329"/>
          <p:cNvCxnSpPr/>
          <p:nvPr/>
        </p:nvCxnSpPr>
        <p:spPr>
          <a:xfrm>
            <a:off x="7066125" y="2050088"/>
            <a:ext cx="0" cy="210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1" name="Google Shape;141;g3002da1d094_0_329"/>
          <p:cNvCxnSpPr/>
          <p:nvPr/>
        </p:nvCxnSpPr>
        <p:spPr>
          <a:xfrm>
            <a:off x="7066125" y="2726353"/>
            <a:ext cx="0" cy="210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2" name="Google Shape;142;g3002da1d094_0_329"/>
          <p:cNvCxnSpPr/>
          <p:nvPr/>
        </p:nvCxnSpPr>
        <p:spPr>
          <a:xfrm>
            <a:off x="7093463" y="4105763"/>
            <a:ext cx="0" cy="210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3" name="Google Shape;143;g3002da1d094_0_329"/>
          <p:cNvCxnSpPr/>
          <p:nvPr/>
        </p:nvCxnSpPr>
        <p:spPr>
          <a:xfrm>
            <a:off x="7093463" y="3416672"/>
            <a:ext cx="0" cy="210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44" name="Google Shape;144;g3002da1d094_0_329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g2f883a7e031_0_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f883a7e031_0_2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f883a7e031_0_233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2f883a7e031_0_233"/>
          <p:cNvSpPr txBox="1"/>
          <p:nvPr/>
        </p:nvSpPr>
        <p:spPr>
          <a:xfrm>
            <a:off x="1591375" y="208613"/>
            <a:ext cx="61548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Causes of Diagnostic Errors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g2f883a7e031_0_233"/>
          <p:cNvSpPr txBox="1"/>
          <p:nvPr/>
        </p:nvSpPr>
        <p:spPr>
          <a:xfrm>
            <a:off x="294946" y="928538"/>
            <a:ext cx="8231700" cy="15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Missed Diagnosis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Condition not identified, inappropriate or no diagnostic tests resulting in no treatment.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Delayed Diagnosis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Significant time lag in diagnosis, worsening health.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Wrong or MisDiagnosis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Incorrect condition identified, leading to wrong  treatment, causing harm and worsened patient situation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Technical Errors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Mistakes in diagnostic tests or procedures, including defective  equipment or calibration issues , mix up in samples.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 errors, 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including misunderstandings between providers and patients or patient </a:t>
            </a: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doubts 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about the diagnosis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g2f883a7e031_0_233"/>
          <p:cNvSpPr txBox="1"/>
          <p:nvPr/>
        </p:nvSpPr>
        <p:spPr>
          <a:xfrm>
            <a:off x="874525" y="4061100"/>
            <a:ext cx="74361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200" u="none" cap="none" strike="noStrike">
                <a:solidFill>
                  <a:srgbClr val="FF690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Both Patients or Healthcare Professionals can be at fault, Errors can happen before, during and after treatment</a:t>
            </a:r>
            <a:endParaRPr b="1" i="0" sz="2200" u="none" cap="none" strike="noStrike">
              <a:solidFill>
                <a:srgbClr val="FF690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B35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2f883a7e031_0_233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3002da1d09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002da1d09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3002da1d094_0_0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3002da1d094_0_0"/>
          <p:cNvSpPr txBox="1"/>
          <p:nvPr/>
        </p:nvSpPr>
        <p:spPr>
          <a:xfrm>
            <a:off x="1095656" y="354503"/>
            <a:ext cx="70245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800"/>
              <a:buFont typeface="Red Hat Text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Consequences of Diagnostic Errors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800"/>
              <a:buFont typeface="Red Hat Text"/>
              <a:buNone/>
            </a:pPr>
            <a:r>
              <a:rPr b="1" i="0" lang="en-GB" sz="2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Wrong Diagnosis Wrong Treatment</a:t>
            </a:r>
            <a:endParaRPr b="1" i="0" sz="28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g3002da1d094_0_0"/>
          <p:cNvSpPr/>
          <p:nvPr/>
        </p:nvSpPr>
        <p:spPr>
          <a:xfrm>
            <a:off x="528340" y="2804815"/>
            <a:ext cx="4658400" cy="428400"/>
          </a:xfrm>
          <a:prstGeom prst="rect">
            <a:avLst/>
          </a:prstGeom>
          <a:solidFill>
            <a:srgbClr val="FFFFFF">
              <a:alpha val="1960"/>
            </a:srgbClr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3002da1d094_0_0"/>
          <p:cNvSpPr/>
          <p:nvPr/>
        </p:nvSpPr>
        <p:spPr>
          <a:xfrm>
            <a:off x="677912" y="2899321"/>
            <a:ext cx="2027700" cy="2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3002da1d094_0_0"/>
          <p:cNvSpPr/>
          <p:nvPr/>
        </p:nvSpPr>
        <p:spPr>
          <a:xfrm>
            <a:off x="3009454" y="2899321"/>
            <a:ext cx="2027700" cy="2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3002da1d094_0_0"/>
          <p:cNvSpPr/>
          <p:nvPr/>
        </p:nvSpPr>
        <p:spPr>
          <a:xfrm>
            <a:off x="677912" y="3756124"/>
            <a:ext cx="2027700" cy="2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200"/>
              <a:buFont typeface="Roboto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3002da1d094_0_0"/>
          <p:cNvSpPr txBox="1"/>
          <p:nvPr/>
        </p:nvSpPr>
        <p:spPr>
          <a:xfrm>
            <a:off x="684450" y="1315294"/>
            <a:ext cx="77751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Diagnostic errors can have significant consequences for patients, including physical harm, emotional distress, and financial burdens: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Delayed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Treatment leading to Prolonged </a:t>
            </a: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Suffering, worsening 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patient condition, disability and even death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Wrong Treatment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worsening of condition,  morbidity and mortality</a:t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Unnecessary Procedures leading to </a:t>
            </a: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Increased Healthcare Costs</a:t>
            </a:r>
            <a:endParaRPr b="1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Loss of Trust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Healthcare and </a:t>
            </a:r>
            <a:r>
              <a:rPr b="1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Psychological Impact </a:t>
            </a:r>
            <a:r>
              <a:rPr b="0" i="0" lang="en-GB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Patients</a:t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B353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g3002da1d094_0_0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f83a2f8da4_0_40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g2f83a2f8da4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3697" y="-116410"/>
            <a:ext cx="1227300" cy="6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f83a2f8da4_0_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2f83a2f8da4_0_40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8" name="Google Shape;178;g2f83a2f8da4_0_40"/>
          <p:cNvSpPr txBox="1"/>
          <p:nvPr/>
        </p:nvSpPr>
        <p:spPr>
          <a:xfrm>
            <a:off x="654600" y="950400"/>
            <a:ext cx="7981800" cy="13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Oversights by </a:t>
            </a:r>
            <a:r>
              <a:rPr b="1" i="0" lang="en-GB" sz="1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Patients:</a:t>
            </a:r>
            <a:endParaRPr b="1" i="0" sz="18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Incomplete or inaccurate 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sharing of medical history and symptoms.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following pre-test or post-test instructions properly, </a:t>
            </a: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taking tests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Failure to ask questions about the purpose and necessity of tests.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Delayed follow-up 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test results or missing follow-up appointments.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Reluctance to seek a </a:t>
            </a: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second opinion </a:t>
            </a:r>
            <a:r>
              <a:rPr b="0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uncertain about the diagnosis.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143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g2f83a2f8da4_0_40"/>
          <p:cNvSpPr txBox="1"/>
          <p:nvPr/>
        </p:nvSpPr>
        <p:spPr>
          <a:xfrm>
            <a:off x="3103950" y="102300"/>
            <a:ext cx="4836300" cy="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Fault is at both Ends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"/>
          <p:cNvSpPr txBox="1"/>
          <p:nvPr>
            <p:ph idx="1" type="body"/>
          </p:nvPr>
        </p:nvSpPr>
        <p:spPr>
          <a:xfrm>
            <a:off x="464100" y="92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Oversights by</a:t>
            </a: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GB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Healthcare and Diagnostic </a:t>
            </a: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professionals: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capturing full history , inappropriate choice of tests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Incomplete communication between clinician and diagnostic professional or with patients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Incomplete information or implementation of pre test  instructions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Calibration of apparatus, Method of taking tests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Reports not unclear, analysis before and after tests incomplete. Trend analysis missing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 identification goes wrong,mix up in samples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2"/>
          <p:cNvSpPr txBox="1"/>
          <p:nvPr/>
        </p:nvSpPr>
        <p:spPr>
          <a:xfrm>
            <a:off x="3103950" y="102300"/>
            <a:ext cx="4836300" cy="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GB" sz="3500" u="none" cap="none" strike="noStrike">
                <a:solidFill>
                  <a:srgbClr val="3C53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Fault is at both Ends</a:t>
            </a:r>
            <a:endParaRPr b="1" i="0" sz="3500" u="none" cap="none" strike="noStrike">
              <a:solidFill>
                <a:srgbClr val="3C53A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06" y="102300"/>
            <a:ext cx="813750" cy="36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9969" y="-272850"/>
            <a:ext cx="2059520" cy="11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"/>
          <p:cNvSpPr/>
          <p:nvPr/>
        </p:nvSpPr>
        <p:spPr>
          <a:xfrm>
            <a:off x="0" y="4943869"/>
            <a:ext cx="9144000" cy="199800"/>
          </a:xfrm>
          <a:prstGeom prst="rect">
            <a:avLst/>
          </a:prstGeom>
          <a:solidFill>
            <a:srgbClr val="FF6907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"/>
          <p:cNvSpPr txBox="1"/>
          <p:nvPr>
            <p:ph idx="12" type="sldNum"/>
          </p:nvPr>
        </p:nvSpPr>
        <p:spPr>
          <a:xfrm>
            <a:off x="8707763" y="4943869"/>
            <a:ext cx="303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 sz="1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‹#›</a:t>
            </a:fld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94" name="Google Shape;194;p3"/>
          <p:cNvPicPr preferRelativeResize="0"/>
          <p:nvPr/>
        </p:nvPicPr>
        <p:blipFill rotWithShape="1">
          <a:blip r:embed="rId5">
            <a:alphaModFix/>
          </a:blip>
          <a:srcRect b="386" l="0" r="0" t="384"/>
          <a:stretch/>
        </p:blipFill>
        <p:spPr>
          <a:xfrm>
            <a:off x="1407225" y="353838"/>
            <a:ext cx="6329525" cy="4435825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5" name="Google Shape;195;p3"/>
          <p:cNvSpPr txBox="1"/>
          <p:nvPr/>
        </p:nvSpPr>
        <p:spPr>
          <a:xfrm>
            <a:off x="1839925" y="2017150"/>
            <a:ext cx="1359300" cy="2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Healthcare</a:t>
            </a:r>
            <a:endParaRPr b="1" i="0" sz="1800" u="none" cap="none" strike="noStrik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p3"/>
          <p:cNvSpPr txBox="1"/>
          <p:nvPr/>
        </p:nvSpPr>
        <p:spPr>
          <a:xfrm>
            <a:off x="4885525" y="3360810"/>
            <a:ext cx="2059500" cy="511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 in Healthcare Setting 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3"/>
          <p:cNvSpPr txBox="1"/>
          <p:nvPr/>
        </p:nvSpPr>
        <p:spPr>
          <a:xfrm>
            <a:off x="2199375" y="4278475"/>
            <a:ext cx="2059500" cy="511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Patients outside Healthcare Setting </a:t>
            </a:r>
            <a:endParaRPr b="1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3"/>
          <p:cNvSpPr txBox="1"/>
          <p:nvPr/>
        </p:nvSpPr>
        <p:spPr>
          <a:xfrm>
            <a:off x="1407225" y="483817"/>
            <a:ext cx="6214542" cy="625151"/>
          </a:xfrm>
          <a:prstGeom prst="rect">
            <a:avLst/>
          </a:prstGeom>
          <a:solidFill>
            <a:srgbClr val="FEEDD8"/>
          </a:solidFill>
          <a:ln cap="flat" cmpd="sng" w="9525">
            <a:solidFill>
              <a:srgbClr val="083C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70% of clinical treatment decisions are based on diagnostic tests</a:t>
            </a:r>
            <a:endParaRPr/>
          </a:p>
          <a:p>
            <a:pPr indent="0" lvl="0" marL="1143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Upto 20 % people suffered harm due to Poor Diagnosis</a:t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