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KEx/3i3zzy3ebd1fz8B3oZesC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0" name="Google Shape;350;p7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0" name="Google Shape;380;p9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4" name="Google Shape;404;p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6" name="Google Shape;406;p8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4" name="Google Shape;45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5" name="Google Shape;4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6" name="Google Shape;4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7" name="Google Shape;487;p14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8" name="Google Shape;4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0" name="Google Shape;51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2" name="Google Shape;5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4" name="Google Shape;53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6" name="Google Shape;54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8" name="Google Shape;55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0" name="Google Shape;57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c6001dd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g2ec6001dd1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c6001dd1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2" name="Google Shape;152;g2ec6001dd12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c2877ec1c_2_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ec2877ec1c_2_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c2877ec1c_2_17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ec2877ec1c_2_17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3" name="Google Shape;303;g2ec2877ec1c_2_171:notes"/>
          <p:cNvSpPr/>
          <p:nvPr>
            <p:ph idx="3" type="sldImg"/>
          </p:nvPr>
        </p:nvSpPr>
        <p:spPr>
          <a:xfrm>
            <a:off x="2290763" y="512763"/>
            <a:ext cx="45624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2ec2877ec1c_2_17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ec2877ec1c_2_171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ec2877ec1c_2_171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9pPr>
          </a:lstStyle>
          <a:p/>
        </p:txBody>
      </p:sp>
      <p:sp>
        <p:nvSpPr>
          <p:cNvPr id="36" name="Google Shape;36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9pPr>
          </a:lstStyle>
          <a:p/>
        </p:txBody>
      </p:sp>
      <p:sp>
        <p:nvSpPr>
          <p:cNvPr id="37" name="Google Shape;37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7.gif"/><Relationship Id="rId7" Type="http://schemas.openxmlformats.org/officeDocument/2006/relationships/image" Target="../media/image8.png"/><Relationship Id="rId8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6.png"/><Relationship Id="rId7" Type="http://schemas.openxmlformats.org/officeDocument/2006/relationships/image" Target="../media/image36.png"/><Relationship Id="rId8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41.png"/><Relationship Id="rId13" Type="http://schemas.openxmlformats.org/officeDocument/2006/relationships/image" Target="../media/image24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Relationship Id="rId5" Type="http://schemas.openxmlformats.org/officeDocument/2006/relationships/image" Target="../media/image30.png"/><Relationship Id="rId6" Type="http://schemas.openxmlformats.org/officeDocument/2006/relationships/image" Target="../media/image39.png"/><Relationship Id="rId7" Type="http://schemas.openxmlformats.org/officeDocument/2006/relationships/image" Target="../media/image37.png"/><Relationship Id="rId8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jpg"/><Relationship Id="rId4" Type="http://schemas.openxmlformats.org/officeDocument/2006/relationships/image" Target="../media/image8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jpg"/><Relationship Id="rId4" Type="http://schemas.openxmlformats.org/officeDocument/2006/relationships/image" Target="../media/image8.png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jpg"/><Relationship Id="rId4" Type="http://schemas.openxmlformats.org/officeDocument/2006/relationships/image" Target="../media/image56.jpg"/><Relationship Id="rId5" Type="http://schemas.openxmlformats.org/officeDocument/2006/relationships/image" Target="../media/image8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8.png"/><Relationship Id="rId4" Type="http://schemas.openxmlformats.org/officeDocument/2006/relationships/image" Target="../media/image8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9.jpg"/><Relationship Id="rId4" Type="http://schemas.openxmlformats.org/officeDocument/2006/relationships/image" Target="../media/image8.png"/><Relationship Id="rId5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jpg"/><Relationship Id="rId4" Type="http://schemas.openxmlformats.org/officeDocument/2006/relationships/image" Target="../media/image8.png"/><Relationship Id="rId5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hyperlink" Target="https://api.whatsapp.com/message/VMLNDCT4EWMQL1?autoload=1&amp;app_absent=0" TargetMode="External"/><Relationship Id="rId10" Type="http://schemas.openxmlformats.org/officeDocument/2006/relationships/hyperlink" Target="https://api.whatsapp.com/message/VMLNDCT4EWMQL1?autoload=1&amp;app_absent=0" TargetMode="External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info@patientsforpatientsafety.in" TargetMode="External"/><Relationship Id="rId4" Type="http://schemas.openxmlformats.org/officeDocument/2006/relationships/hyperlink" Target="http://www.patientsforpatientsafety.in/" TargetMode="External"/><Relationship Id="rId9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54.png"/><Relationship Id="rId7" Type="http://schemas.openxmlformats.org/officeDocument/2006/relationships/image" Target="../media/image53.png"/><Relationship Id="rId8" Type="http://schemas.openxmlformats.org/officeDocument/2006/relationships/image" Target="../media/image4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1447800" y="567551"/>
            <a:ext cx="9144000" cy="21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lang="en-US" sz="491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Pre read -</a:t>
            </a:r>
            <a:endParaRPr b="1" sz="491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lang="en-US" sz="491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Reach Patients</a:t>
            </a:r>
            <a:endParaRPr b="1" sz="3355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292025" y="3518909"/>
            <a:ext cx="91440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on 19th July 2024. 3 pm to 3.45 pm</a:t>
            </a:r>
            <a:endParaRPr b="1"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366450" y="2693650"/>
            <a:ext cx="53067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CAHO@Bangkok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4925" y="-985800"/>
            <a:ext cx="5306701" cy="298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" y="152575"/>
            <a:ext cx="1631850" cy="7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5121025" y="4226300"/>
            <a:ext cx="64956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Moderators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 V Thulli, Dr Gracy Mathai, Mr Som Mittal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Scribe -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 Nadira Chaturvedi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101500" y="6191050"/>
            <a:ext cx="79890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F266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sz="3100">
              <a:solidFill>
                <a:srgbClr val="F266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7"/>
          <p:cNvGrpSpPr/>
          <p:nvPr/>
        </p:nvGrpSpPr>
        <p:grpSpPr>
          <a:xfrm>
            <a:off x="2894988" y="1501117"/>
            <a:ext cx="6402151" cy="1125416"/>
            <a:chOff x="0" y="-38100"/>
            <a:chExt cx="2529195" cy="444600"/>
          </a:xfrm>
        </p:grpSpPr>
        <p:sp>
          <p:nvSpPr>
            <p:cNvPr id="353" name="Google Shape;353;p7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F5B6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4" name="Google Shape;354;p7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55" name="Google Shape;355;p7"/>
          <p:cNvGrpSpPr/>
          <p:nvPr/>
        </p:nvGrpSpPr>
        <p:grpSpPr>
          <a:xfrm>
            <a:off x="2894988" y="2566736"/>
            <a:ext cx="6402151" cy="1125416"/>
            <a:chOff x="0" y="-38100"/>
            <a:chExt cx="2529195" cy="444600"/>
          </a:xfrm>
        </p:grpSpPr>
        <p:sp>
          <p:nvSpPr>
            <p:cNvPr id="356" name="Google Shape;356;p7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38B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p7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2894988" y="3635018"/>
            <a:ext cx="6402151" cy="1125416"/>
            <a:chOff x="0" y="-38100"/>
            <a:chExt cx="2529195" cy="444600"/>
          </a:xfrm>
        </p:grpSpPr>
        <p:sp>
          <p:nvSpPr>
            <p:cNvPr id="359" name="Google Shape;359;p7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FC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0" name="Google Shape;360;p7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61" name="Google Shape;361;p7"/>
          <p:cNvGrpSpPr/>
          <p:nvPr/>
        </p:nvGrpSpPr>
        <p:grpSpPr>
          <a:xfrm>
            <a:off x="2894988" y="4729194"/>
            <a:ext cx="6402151" cy="1125416"/>
            <a:chOff x="0" y="-38100"/>
            <a:chExt cx="2529195" cy="444600"/>
          </a:xfrm>
        </p:grpSpPr>
        <p:sp>
          <p:nvSpPr>
            <p:cNvPr id="362" name="Google Shape;362;p7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2F900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p7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4" name="Google Shape;364;p7"/>
          <p:cNvSpPr/>
          <p:nvPr/>
        </p:nvSpPr>
        <p:spPr>
          <a:xfrm>
            <a:off x="1366287" y="4435180"/>
            <a:ext cx="921540" cy="1094703"/>
          </a:xfrm>
          <a:custGeom>
            <a:rect b="b" l="l" r="r" t="t"/>
            <a:pathLst>
              <a:path extrusionOk="0" h="1640004" w="1380585">
                <a:moveTo>
                  <a:pt x="0" y="0"/>
                </a:moveTo>
                <a:lnTo>
                  <a:pt x="1380586" y="0"/>
                </a:lnTo>
                <a:lnTo>
                  <a:pt x="1380586" y="1640005"/>
                </a:lnTo>
                <a:lnTo>
                  <a:pt x="0" y="1640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7"/>
          <p:cNvSpPr/>
          <p:nvPr/>
        </p:nvSpPr>
        <p:spPr>
          <a:xfrm>
            <a:off x="1468379" y="1241186"/>
            <a:ext cx="936517" cy="1181386"/>
          </a:xfrm>
          <a:custGeom>
            <a:rect b="b" l="l" r="r" t="t"/>
            <a:pathLst>
              <a:path extrusionOk="0" h="1769867" w="1403022">
                <a:moveTo>
                  <a:pt x="0" y="0"/>
                </a:moveTo>
                <a:lnTo>
                  <a:pt x="1403022" y="0"/>
                </a:lnTo>
                <a:lnTo>
                  <a:pt x="1403022" y="1769867"/>
                </a:lnTo>
                <a:lnTo>
                  <a:pt x="0" y="1769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7"/>
          <p:cNvSpPr/>
          <p:nvPr/>
        </p:nvSpPr>
        <p:spPr>
          <a:xfrm rot="-9849051">
            <a:off x="2077741" y="1202898"/>
            <a:ext cx="512187" cy="1487427"/>
          </a:xfrm>
          <a:custGeom>
            <a:rect b="b" l="l" r="r" t="t"/>
            <a:pathLst>
              <a:path extrusionOk="0" h="2226966" w="835112">
                <a:moveTo>
                  <a:pt x="0" y="0"/>
                </a:moveTo>
                <a:lnTo>
                  <a:pt x="835112" y="0"/>
                </a:lnTo>
                <a:lnTo>
                  <a:pt x="835112" y="2226966"/>
                </a:lnTo>
                <a:lnTo>
                  <a:pt x="0" y="22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67" name="Google Shape;36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4882" y="3066280"/>
            <a:ext cx="1225374" cy="118861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"/>
          <p:cNvSpPr txBox="1"/>
          <p:nvPr/>
        </p:nvSpPr>
        <p:spPr>
          <a:xfrm>
            <a:off x="2076975" y="279775"/>
            <a:ext cx="7891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C53AC"/>
              </a:buClr>
              <a:buSzPts val="47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goal is to empower patients to engage in own care</a:t>
            </a:r>
            <a:endParaRPr b="1" i="0" sz="40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73050" y="2717040"/>
            <a:ext cx="60459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Risks, Causes &amp; Consequences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Medical harm</a:t>
            </a: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2869322" y="4875858"/>
            <a:ext cx="6450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 on the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that Patients/Caregivers 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play throughout their  Patient Journey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3021722" y="1619442"/>
            <a:ext cx="5928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Spread awareness on Definition, Symptoms for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possible Harm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7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7"/>
          <p:cNvSpPr txBox="1"/>
          <p:nvPr/>
        </p:nvSpPr>
        <p:spPr>
          <a:xfrm>
            <a:off x="3074555" y="3780870"/>
            <a:ext cx="60429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Actionable tips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 Protection</a:t>
            </a: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Prevention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7"/>
          <p:cNvSpPr txBox="1"/>
          <p:nvPr/>
        </p:nvSpPr>
        <p:spPr>
          <a:xfrm>
            <a:off x="1972113" y="6003838"/>
            <a:ext cx="82533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content is aggregated from world renowned experts and vetted by domain specialists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5" name="Google Shape;37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7"/>
          <p:cNvPicPr preferRelativeResize="0"/>
          <p:nvPr/>
        </p:nvPicPr>
        <p:blipFill rotWithShape="1">
          <a:blip r:embed="rId8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7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9"/>
          <p:cNvSpPr/>
          <p:nvPr/>
        </p:nvSpPr>
        <p:spPr>
          <a:xfrm>
            <a:off x="1126948" y="1722150"/>
            <a:ext cx="1066876" cy="1256385"/>
          </a:xfrm>
          <a:custGeom>
            <a:rect b="b" l="l" r="r" t="t"/>
            <a:pathLst>
              <a:path extrusionOk="0" h="1675180" w="1270091">
                <a:moveTo>
                  <a:pt x="0" y="0"/>
                </a:moveTo>
                <a:lnTo>
                  <a:pt x="1270091" y="0"/>
                </a:lnTo>
                <a:lnTo>
                  <a:pt x="1270091" y="1675180"/>
                </a:lnTo>
                <a:lnTo>
                  <a:pt x="0" y="1675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9"/>
          <p:cNvSpPr/>
          <p:nvPr/>
        </p:nvSpPr>
        <p:spPr>
          <a:xfrm>
            <a:off x="10184275" y="1818125"/>
            <a:ext cx="1195309" cy="1140764"/>
          </a:xfrm>
          <a:custGeom>
            <a:rect b="b" l="l" r="r" t="t"/>
            <a:pathLst>
              <a:path extrusionOk="0" h="1618105" w="1373918">
                <a:moveTo>
                  <a:pt x="0" y="0"/>
                </a:moveTo>
                <a:lnTo>
                  <a:pt x="1373919" y="0"/>
                </a:lnTo>
                <a:lnTo>
                  <a:pt x="1373919" y="1618105"/>
                </a:lnTo>
                <a:lnTo>
                  <a:pt x="0" y="1618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9"/>
          <p:cNvSpPr/>
          <p:nvPr/>
        </p:nvSpPr>
        <p:spPr>
          <a:xfrm>
            <a:off x="4221574" y="1657826"/>
            <a:ext cx="1099959" cy="1139667"/>
          </a:xfrm>
          <a:custGeom>
            <a:rect b="b" l="l" r="r" t="t"/>
            <a:pathLst>
              <a:path extrusionOk="0" h="1593940" w="1599940">
                <a:moveTo>
                  <a:pt x="0" y="0"/>
                </a:moveTo>
                <a:lnTo>
                  <a:pt x="1599940" y="0"/>
                </a:lnTo>
                <a:lnTo>
                  <a:pt x="1599940" y="1593940"/>
                </a:lnTo>
                <a:lnTo>
                  <a:pt x="0" y="1593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9"/>
          <p:cNvSpPr/>
          <p:nvPr/>
        </p:nvSpPr>
        <p:spPr>
          <a:xfrm>
            <a:off x="7192851" y="1754325"/>
            <a:ext cx="1100759" cy="1257739"/>
          </a:xfrm>
          <a:custGeom>
            <a:rect b="b" l="l" r="r" t="t"/>
            <a:pathLst>
              <a:path extrusionOk="0" h="1633427" w="1523542">
                <a:moveTo>
                  <a:pt x="0" y="0"/>
                </a:moveTo>
                <a:lnTo>
                  <a:pt x="1523542" y="0"/>
                </a:lnTo>
                <a:lnTo>
                  <a:pt x="1523542" y="1633428"/>
                </a:lnTo>
                <a:lnTo>
                  <a:pt x="0" y="1633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9"/>
          <p:cNvSpPr/>
          <p:nvPr/>
        </p:nvSpPr>
        <p:spPr>
          <a:xfrm>
            <a:off x="8709609" y="4051510"/>
            <a:ext cx="1506570" cy="1282468"/>
          </a:xfrm>
          <a:custGeom>
            <a:rect b="b" l="l" r="r" t="t"/>
            <a:pathLst>
              <a:path extrusionOk="0" h="1921300" w="2257033">
                <a:moveTo>
                  <a:pt x="0" y="0"/>
                </a:moveTo>
                <a:lnTo>
                  <a:pt x="2257033" y="0"/>
                </a:lnTo>
                <a:lnTo>
                  <a:pt x="2257033" y="1921299"/>
                </a:lnTo>
                <a:lnTo>
                  <a:pt x="0" y="1921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9"/>
          <p:cNvSpPr/>
          <p:nvPr/>
        </p:nvSpPr>
        <p:spPr>
          <a:xfrm>
            <a:off x="1839025" y="4182875"/>
            <a:ext cx="1508907" cy="1404485"/>
          </a:xfrm>
          <a:custGeom>
            <a:rect b="b" l="l" r="r" t="t"/>
            <a:pathLst>
              <a:path extrusionOk="0" h="2088453" w="2088453">
                <a:moveTo>
                  <a:pt x="0" y="0"/>
                </a:moveTo>
                <a:lnTo>
                  <a:pt x="2088452" y="0"/>
                </a:lnTo>
                <a:lnTo>
                  <a:pt x="2088452" y="2088452"/>
                </a:lnTo>
                <a:lnTo>
                  <a:pt x="0" y="208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9"/>
          <p:cNvSpPr/>
          <p:nvPr/>
        </p:nvSpPr>
        <p:spPr>
          <a:xfrm>
            <a:off x="5595674" y="4435825"/>
            <a:ext cx="1193916" cy="1140947"/>
          </a:xfrm>
          <a:custGeom>
            <a:rect b="b" l="l" r="r" t="t"/>
            <a:pathLst>
              <a:path extrusionOk="0" h="1709284" w="1646781">
                <a:moveTo>
                  <a:pt x="0" y="0"/>
                </a:moveTo>
                <a:lnTo>
                  <a:pt x="1646781" y="0"/>
                </a:lnTo>
                <a:lnTo>
                  <a:pt x="1646781" y="1709284"/>
                </a:lnTo>
                <a:lnTo>
                  <a:pt x="0" y="1709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9"/>
          <p:cNvSpPr txBox="1"/>
          <p:nvPr/>
        </p:nvSpPr>
        <p:spPr>
          <a:xfrm>
            <a:off x="2752852" y="224150"/>
            <a:ext cx="7104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C53AC"/>
              </a:buClr>
              <a:buSzPts val="48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Patients and Caregivers  contribute to safer outcomes</a:t>
            </a:r>
            <a:endParaRPr b="0" i="0" sz="40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9"/>
          <p:cNvSpPr txBox="1"/>
          <p:nvPr/>
        </p:nvSpPr>
        <p:spPr>
          <a:xfrm>
            <a:off x="381000" y="3031010"/>
            <a:ext cx="26445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Alert - Asking Questions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9"/>
          <p:cNvSpPr txBox="1"/>
          <p:nvPr/>
        </p:nvSpPr>
        <p:spPr>
          <a:xfrm>
            <a:off x="9592102" y="3031744"/>
            <a:ext cx="23151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Track </a:t>
            </a:r>
            <a:endParaRPr b="1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b="1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Symptoms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9"/>
          <p:cNvSpPr txBox="1"/>
          <p:nvPr/>
        </p:nvSpPr>
        <p:spPr>
          <a:xfrm>
            <a:off x="6477000" y="3070211"/>
            <a:ext cx="26136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Prescriptions/ Advise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9"/>
          <p:cNvSpPr txBox="1"/>
          <p:nvPr/>
        </p:nvSpPr>
        <p:spPr>
          <a:xfrm>
            <a:off x="3663164" y="2841611"/>
            <a:ext cx="2399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Complete Information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9"/>
          <p:cNvSpPr txBox="1"/>
          <p:nvPr/>
        </p:nvSpPr>
        <p:spPr>
          <a:xfrm>
            <a:off x="4906399" y="5616200"/>
            <a:ext cx="27975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Updated Medical Records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9"/>
          <p:cNvSpPr txBox="1"/>
          <p:nvPr/>
        </p:nvSpPr>
        <p:spPr>
          <a:xfrm>
            <a:off x="8185775" y="5364625"/>
            <a:ext cx="31098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trust </a:t>
            </a:r>
            <a:endParaRPr b="1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provide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Valuable Feedback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9"/>
          <p:cNvSpPr txBox="1"/>
          <p:nvPr/>
        </p:nvSpPr>
        <p:spPr>
          <a:xfrm>
            <a:off x="1304750" y="5593225"/>
            <a:ext cx="26445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a Second 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9"/>
          <p:cNvPicPr preferRelativeResize="0"/>
          <p:nvPr/>
        </p:nvPicPr>
        <p:blipFill rotWithShape="1">
          <a:blip r:embed="rId11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9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8"/>
          <p:cNvGrpSpPr/>
          <p:nvPr/>
        </p:nvGrpSpPr>
        <p:grpSpPr>
          <a:xfrm>
            <a:off x="4911072" y="2244072"/>
            <a:ext cx="2369881" cy="2369881"/>
            <a:chOff x="0" y="0"/>
            <a:chExt cx="812800" cy="812800"/>
          </a:xfrm>
        </p:grpSpPr>
        <p:sp>
          <p:nvSpPr>
            <p:cNvPr id="410" name="Google Shape;410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80975">
              <a:solidFill>
                <a:srgbClr val="0E4D8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8"/>
          <p:cNvSpPr/>
          <p:nvPr/>
        </p:nvSpPr>
        <p:spPr>
          <a:xfrm>
            <a:off x="7385358" y="1393811"/>
            <a:ext cx="695315" cy="695315"/>
          </a:xfrm>
          <a:custGeom>
            <a:rect b="b" l="l" r="r" t="t"/>
            <a:pathLst>
              <a:path extrusionOk="0" h="1041670" w="1041670">
                <a:moveTo>
                  <a:pt x="0" y="0"/>
                </a:moveTo>
                <a:lnTo>
                  <a:pt x="1041671" y="0"/>
                </a:lnTo>
                <a:lnTo>
                  <a:pt x="1041671" y="1041670"/>
                </a:lnTo>
                <a:lnTo>
                  <a:pt x="0" y="104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8"/>
          <p:cNvSpPr/>
          <p:nvPr/>
        </p:nvSpPr>
        <p:spPr>
          <a:xfrm>
            <a:off x="8612669" y="2286339"/>
            <a:ext cx="1032736" cy="1032736"/>
          </a:xfrm>
          <a:custGeom>
            <a:rect b="b" l="l" r="r" t="t"/>
            <a:pathLst>
              <a:path extrusionOk="0" h="1547170" w="1547170">
                <a:moveTo>
                  <a:pt x="0" y="0"/>
                </a:moveTo>
                <a:lnTo>
                  <a:pt x="1547170" y="0"/>
                </a:lnTo>
                <a:lnTo>
                  <a:pt x="1547170" y="1547169"/>
                </a:lnTo>
                <a:lnTo>
                  <a:pt x="0" y="154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8"/>
          <p:cNvSpPr/>
          <p:nvPr/>
        </p:nvSpPr>
        <p:spPr>
          <a:xfrm>
            <a:off x="2521270" y="4922916"/>
            <a:ext cx="827884" cy="827884"/>
          </a:xfrm>
          <a:custGeom>
            <a:rect b="b" l="l" r="r" t="t"/>
            <a:pathLst>
              <a:path extrusionOk="0" h="1240275" w="1240275">
                <a:moveTo>
                  <a:pt x="0" y="0"/>
                </a:moveTo>
                <a:lnTo>
                  <a:pt x="1240275" y="0"/>
                </a:lnTo>
                <a:lnTo>
                  <a:pt x="1240275" y="1240275"/>
                </a:lnTo>
                <a:lnTo>
                  <a:pt x="0" y="1240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8"/>
          <p:cNvSpPr/>
          <p:nvPr/>
        </p:nvSpPr>
        <p:spPr>
          <a:xfrm>
            <a:off x="3633061" y="1384494"/>
            <a:ext cx="887785" cy="1007415"/>
          </a:xfrm>
          <a:custGeom>
            <a:rect b="b" l="l" r="r" t="t"/>
            <a:pathLst>
              <a:path extrusionOk="0" h="1509236" w="1330015">
                <a:moveTo>
                  <a:pt x="0" y="0"/>
                </a:moveTo>
                <a:lnTo>
                  <a:pt x="1330015" y="0"/>
                </a:lnTo>
                <a:lnTo>
                  <a:pt x="1330015" y="1509237"/>
                </a:lnTo>
                <a:lnTo>
                  <a:pt x="0" y="150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16" name="Google Shape;416;p8"/>
          <p:cNvCxnSpPr/>
          <p:nvPr/>
        </p:nvCxnSpPr>
        <p:spPr>
          <a:xfrm flipH="1" rot="10800000">
            <a:off x="6105291" y="1547540"/>
            <a:ext cx="634800" cy="681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8"/>
          <p:cNvCxnSpPr/>
          <p:nvPr/>
        </p:nvCxnSpPr>
        <p:spPr>
          <a:xfrm>
            <a:off x="6749916" y="1551669"/>
            <a:ext cx="465600" cy="15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8"/>
          <p:cNvCxnSpPr/>
          <p:nvPr/>
        </p:nvCxnSpPr>
        <p:spPr>
          <a:xfrm flipH="1" rot="10800000">
            <a:off x="4358828" y="4479160"/>
            <a:ext cx="1317600" cy="857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8"/>
          <p:cNvCxnSpPr/>
          <p:nvPr/>
        </p:nvCxnSpPr>
        <p:spPr>
          <a:xfrm>
            <a:off x="3421524" y="5336853"/>
            <a:ext cx="9312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8"/>
          <p:cNvCxnSpPr/>
          <p:nvPr/>
        </p:nvCxnSpPr>
        <p:spPr>
          <a:xfrm>
            <a:off x="3526986" y="3715863"/>
            <a:ext cx="1358400" cy="8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p8"/>
          <p:cNvCxnSpPr/>
          <p:nvPr/>
        </p:nvCxnSpPr>
        <p:spPr>
          <a:xfrm>
            <a:off x="7276550" y="3747578"/>
            <a:ext cx="1177800" cy="676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8"/>
          <p:cNvCxnSpPr/>
          <p:nvPr/>
        </p:nvCxnSpPr>
        <p:spPr>
          <a:xfrm flipH="1" rot="10800000">
            <a:off x="6991525" y="2451865"/>
            <a:ext cx="898800" cy="243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8"/>
          <p:cNvCxnSpPr/>
          <p:nvPr/>
        </p:nvCxnSpPr>
        <p:spPr>
          <a:xfrm>
            <a:off x="7871306" y="2450846"/>
            <a:ext cx="654900" cy="339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8"/>
          <p:cNvCxnSpPr/>
          <p:nvPr/>
        </p:nvCxnSpPr>
        <p:spPr>
          <a:xfrm>
            <a:off x="6705351" y="4474933"/>
            <a:ext cx="688500" cy="1170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8"/>
          <p:cNvCxnSpPr/>
          <p:nvPr/>
        </p:nvCxnSpPr>
        <p:spPr>
          <a:xfrm>
            <a:off x="4608012" y="2196235"/>
            <a:ext cx="554700" cy="486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8"/>
          <p:cNvSpPr/>
          <p:nvPr/>
        </p:nvSpPr>
        <p:spPr>
          <a:xfrm>
            <a:off x="5892954" y="2089114"/>
            <a:ext cx="406599" cy="32832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8"/>
          <p:cNvSpPr/>
          <p:nvPr/>
        </p:nvSpPr>
        <p:spPr>
          <a:xfrm rot="1981974">
            <a:off x="6785692" y="2543179"/>
            <a:ext cx="405070" cy="327094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8"/>
          <p:cNvSpPr/>
          <p:nvPr/>
        </p:nvSpPr>
        <p:spPr>
          <a:xfrm rot="5309892">
            <a:off x="7012496" y="3539399"/>
            <a:ext cx="406739" cy="328441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8"/>
          <p:cNvSpPr/>
          <p:nvPr/>
        </p:nvSpPr>
        <p:spPr>
          <a:xfrm rot="8900172">
            <a:off x="6424567" y="4238887"/>
            <a:ext cx="406142" cy="327960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8"/>
          <p:cNvSpPr/>
          <p:nvPr/>
        </p:nvSpPr>
        <p:spPr>
          <a:xfrm rot="-9954703">
            <a:off x="5452888" y="4303867"/>
            <a:ext cx="406647" cy="328368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8"/>
          <p:cNvSpPr/>
          <p:nvPr/>
        </p:nvSpPr>
        <p:spPr>
          <a:xfrm rot="-6710484">
            <a:off x="4808791" y="3556768"/>
            <a:ext cx="405231" cy="327224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8"/>
          <p:cNvSpPr/>
          <p:nvPr/>
        </p:nvSpPr>
        <p:spPr>
          <a:xfrm rot="-3120711">
            <a:off x="4988682" y="2555519"/>
            <a:ext cx="405763" cy="327653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3" name="Google Shape;433;p8"/>
          <p:cNvGrpSpPr/>
          <p:nvPr/>
        </p:nvGrpSpPr>
        <p:grpSpPr>
          <a:xfrm rot="-1635144">
            <a:off x="5709936" y="1685683"/>
            <a:ext cx="2057169" cy="2153535"/>
            <a:chOff x="0" y="-38100"/>
            <a:chExt cx="812700" cy="850800"/>
          </a:xfrm>
        </p:grpSpPr>
        <p:sp>
          <p:nvSpPr>
            <p:cNvPr id="434" name="Google Shape;434;p8"/>
            <p:cNvSpPr/>
            <p:nvPr/>
          </p:nvSpPr>
          <p:spPr>
            <a:xfrm>
              <a:off x="0" y="0"/>
              <a:ext cx="158970" cy="98715"/>
            </a:xfrm>
            <a:custGeom>
              <a:rect b="b" l="l" r="r" t="t"/>
              <a:pathLst>
                <a:path extrusionOk="0" h="98715" w="158970">
                  <a:moveTo>
                    <a:pt x="0" y="0"/>
                  </a:moveTo>
                  <a:lnTo>
                    <a:pt x="158970" y="0"/>
                  </a:lnTo>
                  <a:lnTo>
                    <a:pt x="158970" y="98715"/>
                  </a:lnTo>
                  <a:lnTo>
                    <a:pt x="0" y="98715"/>
                  </a:ln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</p:sp>
        <p:sp>
          <p:nvSpPr>
            <p:cNvPr id="435" name="Google Shape;435;p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8"/>
          <p:cNvSpPr/>
          <p:nvPr/>
        </p:nvSpPr>
        <p:spPr>
          <a:xfrm>
            <a:off x="8505140" y="3933735"/>
            <a:ext cx="1357654" cy="1128087"/>
          </a:xfrm>
          <a:custGeom>
            <a:rect b="b" l="l" r="r" t="t"/>
            <a:pathLst>
              <a:path extrusionOk="0" h="1690018" w="2033938">
                <a:moveTo>
                  <a:pt x="0" y="0"/>
                </a:moveTo>
                <a:lnTo>
                  <a:pt x="2033938" y="0"/>
                </a:lnTo>
                <a:lnTo>
                  <a:pt x="2033938" y="1690018"/>
                </a:lnTo>
                <a:lnTo>
                  <a:pt x="0" y="1690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8"/>
          <p:cNvSpPr txBox="1"/>
          <p:nvPr/>
        </p:nvSpPr>
        <p:spPr>
          <a:xfrm>
            <a:off x="8049046" y="1228728"/>
            <a:ext cx="217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 &amp; Prevention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8"/>
          <p:cNvSpPr txBox="1"/>
          <p:nvPr/>
        </p:nvSpPr>
        <p:spPr>
          <a:xfrm>
            <a:off x="1858976" y="147000"/>
            <a:ext cx="834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of Patient Engagement to Healthcare Providers</a:t>
            </a:r>
            <a:endParaRPr b="0" i="0" sz="36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8"/>
          <p:cNvSpPr txBox="1"/>
          <p:nvPr/>
        </p:nvSpPr>
        <p:spPr>
          <a:xfrm>
            <a:off x="1652624" y="1518746"/>
            <a:ext cx="217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 overall profitability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"/>
          <p:cNvSpPr txBox="1"/>
          <p:nvPr/>
        </p:nvSpPr>
        <p:spPr>
          <a:xfrm>
            <a:off x="349879" y="4782748"/>
            <a:ext cx="217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Patient Loyalty &amp; Referrals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"/>
          <p:cNvSpPr txBox="1"/>
          <p:nvPr/>
        </p:nvSpPr>
        <p:spPr>
          <a:xfrm>
            <a:off x="9780261" y="4315601"/>
            <a:ext cx="21714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Trust &amp; Satisfaction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8"/>
          <p:cNvSpPr txBox="1"/>
          <p:nvPr/>
        </p:nvSpPr>
        <p:spPr>
          <a:xfrm>
            <a:off x="9780261" y="2299329"/>
            <a:ext cx="2171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Outcomes &amp; Reduced Medical errors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8"/>
          <p:cNvSpPr/>
          <p:nvPr/>
        </p:nvSpPr>
        <p:spPr>
          <a:xfrm>
            <a:off x="7139660" y="5718486"/>
            <a:ext cx="872734" cy="872734"/>
          </a:xfrm>
          <a:custGeom>
            <a:rect b="b" l="l" r="r" t="t"/>
            <a:pathLst>
              <a:path extrusionOk="0" h="1307467" w="1307467">
                <a:moveTo>
                  <a:pt x="0" y="0"/>
                </a:moveTo>
                <a:lnTo>
                  <a:pt x="1307468" y="0"/>
                </a:lnTo>
                <a:lnTo>
                  <a:pt x="1307468" y="1307467"/>
                </a:lnTo>
                <a:lnTo>
                  <a:pt x="0" y="1307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8"/>
          <p:cNvSpPr txBox="1"/>
          <p:nvPr/>
        </p:nvSpPr>
        <p:spPr>
          <a:xfrm>
            <a:off x="7960505" y="5682713"/>
            <a:ext cx="217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and Professional Fulfillment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8"/>
          <p:cNvSpPr/>
          <p:nvPr/>
        </p:nvSpPr>
        <p:spPr>
          <a:xfrm>
            <a:off x="2768270" y="3230311"/>
            <a:ext cx="653244" cy="856714"/>
          </a:xfrm>
          <a:custGeom>
            <a:rect b="b" l="l" r="r" t="t"/>
            <a:pathLst>
              <a:path extrusionOk="0" h="1283467" w="978643">
                <a:moveTo>
                  <a:pt x="0" y="0"/>
                </a:moveTo>
                <a:lnTo>
                  <a:pt x="978643" y="0"/>
                </a:lnTo>
                <a:lnTo>
                  <a:pt x="978643" y="1283467"/>
                </a:lnTo>
                <a:lnTo>
                  <a:pt x="0" y="1283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8"/>
          <p:cNvSpPr txBox="1"/>
          <p:nvPr/>
        </p:nvSpPr>
        <p:spPr>
          <a:xfrm>
            <a:off x="991850" y="3377902"/>
            <a:ext cx="217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Reputation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37409" y="2315848"/>
            <a:ext cx="2143349" cy="219128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8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8"/>
          <p:cNvPicPr preferRelativeResize="0"/>
          <p:nvPr/>
        </p:nvPicPr>
        <p:blipFill rotWithShape="1">
          <a:blip r:embed="rId13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1"/>
          <p:cNvSpPr txBox="1"/>
          <p:nvPr/>
        </p:nvSpPr>
        <p:spPr>
          <a:xfrm>
            <a:off x="325942" y="333142"/>
            <a:ext cx="1154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Why is P</a:t>
            </a:r>
            <a:r>
              <a:rPr b="1" lang="en-US" sz="4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PSF Content Trustworthy </a:t>
            </a:r>
            <a:endParaRPr b="0" i="0" sz="40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11"/>
          <p:cNvSpPr txBox="1"/>
          <p:nvPr/>
        </p:nvSpPr>
        <p:spPr>
          <a:xfrm>
            <a:off x="985624" y="1292225"/>
            <a:ext cx="9750300" cy="5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-224381" lvl="0" marL="30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CAHO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gives us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to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Best Doctors and Best Hospitals in the country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381" lvl="0" marL="30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Aggregated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Global &amp; National Healthcare resources 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screened by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Senior Medical Subject Matter Experts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4381" lvl="0" marL="30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Customized for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Indian context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simple, easy to understand in English, Hindi and Regional languages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4381" lvl="0" marL="30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of charge -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available 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text, graphical, video, audio-visual and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4381" lvl="0" marL="30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Accessible 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Website, Emails, Social Media, WhatsApp, Webinar and Conferences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11"/>
          <p:cNvSpPr txBox="1"/>
          <p:nvPr/>
        </p:nvSpPr>
        <p:spPr>
          <a:xfrm>
            <a:off x="5519383" y="1062683"/>
            <a:ext cx="71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t/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1"/>
          <p:cNvSpPr/>
          <p:nvPr/>
        </p:nvSpPr>
        <p:spPr>
          <a:xfrm>
            <a:off x="2850" y="-8533"/>
            <a:ext cx="256200" cy="68666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1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1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2"/>
          <p:cNvSpPr txBox="1"/>
          <p:nvPr>
            <p:ph type="title"/>
          </p:nvPr>
        </p:nvSpPr>
        <p:spPr>
          <a:xfrm>
            <a:off x="328975" y="365125"/>
            <a:ext cx="117105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11"/>
              <a:buNone/>
            </a:pPr>
            <a:r>
              <a:rPr b="1" lang="en-US" sz="4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 for </a:t>
            </a:r>
            <a:r>
              <a:rPr b="1" lang="en-US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Outreach &amp; Knowledge </a:t>
            </a:r>
            <a:endParaRPr b="1" sz="4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12"/>
          <p:cNvSpPr txBox="1"/>
          <p:nvPr>
            <p:ph idx="1" type="body"/>
          </p:nvPr>
        </p:nvSpPr>
        <p:spPr>
          <a:xfrm>
            <a:off x="6184225" y="1419625"/>
            <a:ext cx="5751300" cy="47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795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and MHA colleges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Students-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Elective course in patient safety and Patient Centricity in all care settings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Alumni-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Outreach our PEd material welfare of  their staff, employees and families and networks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Staff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- Outreach our PEd material to their  families and networks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12"/>
          <p:cNvSpPr txBox="1"/>
          <p:nvPr>
            <p:ph idx="2" type="body"/>
          </p:nvPr>
        </p:nvSpPr>
        <p:spPr>
          <a:xfrm>
            <a:off x="539350" y="1535525"/>
            <a:ext cx="5918700" cy="4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795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53"/>
              <a:buNone/>
            </a:pPr>
            <a:r>
              <a:rPr lang="en-US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Hospitals, HCP, Labs, Pharmacies 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878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Share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Outreach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our PEd material to patients, caregivers, families , staff,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communities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and networks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878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Digital /physical display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PEd posters, videos in common areas, IP, OPD, diagnostic labs, canteen,  and pharmacy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878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Trainings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of nurses, para medics, patient interface, floor  and admin officers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878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Share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Best Practices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for safe and quality care with patients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94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54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0" name="Google Shape;4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2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2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12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0E4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3"/>
          <p:cNvSpPr txBox="1"/>
          <p:nvPr>
            <p:ph type="title"/>
          </p:nvPr>
        </p:nvSpPr>
        <p:spPr>
          <a:xfrm>
            <a:off x="328975" y="365125"/>
            <a:ext cx="117105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-US" sz="4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Existing </a:t>
            </a:r>
            <a:r>
              <a:rPr b="1" lang="en-US" sz="4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Outreach Model </a:t>
            </a:r>
            <a:endParaRPr b="1" sz="4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13"/>
          <p:cNvSpPr txBox="1"/>
          <p:nvPr>
            <p:ph idx="1" type="body"/>
          </p:nvPr>
        </p:nvSpPr>
        <p:spPr>
          <a:xfrm>
            <a:off x="6184225" y="1383118"/>
            <a:ext cx="5502300" cy="47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795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r>
              <a:rPr lang="en-US" sz="29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Outreach to Unknown audiences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Website has repository of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Health Library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topics in form of text, and posters.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Regional language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translations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Videos,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infographics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for easy understanding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FAQs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answered along the Patient Journey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Social media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(just started)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13"/>
          <p:cNvSpPr txBox="1"/>
          <p:nvPr>
            <p:ph idx="2" type="body"/>
          </p:nvPr>
        </p:nvSpPr>
        <p:spPr>
          <a:xfrm>
            <a:off x="470485" y="1383268"/>
            <a:ext cx="5502300" cy="4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795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7"/>
              <a:buNone/>
            </a:pPr>
            <a:r>
              <a:rPr lang="en-US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 with Corporates, Civic bodies, NGOs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6258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Sharing Patient Education Material to employees families , staff, vendors  and their  networks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6258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Digital /physical display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posters, videos in common areas, like canteen,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first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aid room, waiting rooms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6258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ebinars on periodic basis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54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1" name="Google Shape;4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3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3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0E4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"/>
          <p:cNvSpPr txBox="1"/>
          <p:nvPr/>
        </p:nvSpPr>
        <p:spPr>
          <a:xfrm>
            <a:off x="1251663" y="329200"/>
            <a:ext cx="9930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C53AC"/>
              </a:buClr>
              <a:buSzPts val="4800"/>
              <a:buFont typeface="Times New Roman"/>
              <a:buNone/>
            </a:pPr>
            <a:r>
              <a:rPr b="1" i="0" lang="en-US" sz="3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topics cover Patient Journey -</a:t>
            </a:r>
            <a:endParaRPr b="1" i="0" sz="38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C53AC"/>
              </a:buClr>
              <a:buSzPts val="4800"/>
              <a:buFont typeface="Times New Roman"/>
              <a:buNone/>
            </a:pPr>
            <a:r>
              <a:rPr b="1" i="0" lang="en-US" sz="3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Before, During &amp; After Hospitalization</a:t>
            </a:r>
            <a:endParaRPr b="0" i="0" sz="38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14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4"/>
          <p:cNvSpPr txBox="1"/>
          <p:nvPr>
            <p:ph idx="4294967295" type="body"/>
          </p:nvPr>
        </p:nvSpPr>
        <p:spPr>
          <a:xfrm>
            <a:off x="1846200" y="1520656"/>
            <a:ext cx="8499600" cy="3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Some Examples: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Times New Roman"/>
              <a:buChar char="•"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Communication with doctors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aiding better diagnosis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Times New Roman"/>
              <a:buChar char="•"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Medication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safety, purchase, storage, ingestion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Preventing </a:t>
            </a: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Falls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Injuries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Infections -at Home and Hospitals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Choosing the </a:t>
            </a: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Right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Hospitals being prepared for </a:t>
            </a: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Emergencies in advance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Times New Roman"/>
              <a:buChar char="•"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Disease specific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information on Contagious or Non-contagious or Disease </a:t>
            </a: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Agnostic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issues like procedures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14"/>
          <p:cNvSpPr txBox="1"/>
          <p:nvPr/>
        </p:nvSpPr>
        <p:spPr>
          <a:xfrm>
            <a:off x="2070063" y="5515913"/>
            <a:ext cx="8057400" cy="84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</a:t>
            </a:r>
            <a:r>
              <a:rPr b="1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formats 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Text, Graphics, Audio-visual, Audios, PPTs 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Accessible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thru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Website, Emails, Social Media &amp; WhatsApp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3" name="Google Shape;4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4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4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5"/>
          <p:cNvSpPr txBox="1"/>
          <p:nvPr>
            <p:ph idx="1" type="body"/>
          </p:nvPr>
        </p:nvSpPr>
        <p:spPr>
          <a:xfrm>
            <a:off x="304800" y="1234725"/>
            <a:ext cx="64314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Due to stress, we forgot to inquire about important matters.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We forgot to mention symptoms.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We forgot to bring previous reports.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We spent a lot of time searching for the latest report.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We were unable to absorb all the information.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We were unsatisfied with the appointment.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They did not inform us about other medicines.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1" name="Google Shape;5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750" y="1079775"/>
            <a:ext cx="3931574" cy="55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5"/>
          <p:cNvSpPr txBox="1"/>
          <p:nvPr/>
        </p:nvSpPr>
        <p:spPr>
          <a:xfrm>
            <a:off x="2732475" y="327225"/>
            <a:ext cx="836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3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 you Prepare before meeting a doctor?</a:t>
            </a:r>
            <a:endParaRPr b="1" i="0" sz="34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15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5"/>
          <p:cNvSpPr txBox="1"/>
          <p:nvPr/>
        </p:nvSpPr>
        <p:spPr>
          <a:xfrm>
            <a:off x="1254429" y="432225"/>
            <a:ext cx="2080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1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5" name="Google Shape;5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5"/>
          <p:cNvPicPr preferRelativeResize="0"/>
          <p:nvPr/>
        </p:nvPicPr>
        <p:blipFill rotWithShape="1">
          <a:blip r:embed="rId5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5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6"/>
          <p:cNvSpPr txBox="1"/>
          <p:nvPr>
            <p:ph idx="1" type="body"/>
          </p:nvPr>
        </p:nvSpPr>
        <p:spPr>
          <a:xfrm>
            <a:off x="445950" y="1633750"/>
            <a:ext cx="5347500" cy="3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900">
                <a:latin typeface="Times New Roman"/>
                <a:ea typeface="Times New Roman"/>
                <a:cs typeface="Times New Roman"/>
                <a:sym typeface="Times New Roman"/>
              </a:rPr>
              <a:t>Diagnostic errors can lead to: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Delayed or incorrect treatment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Progression of diseases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Prolonged suffering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Contribution to medical complications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Additional tests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3" name="Google Shape;5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3450" y="1564250"/>
            <a:ext cx="6287073" cy="471530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6"/>
          <p:cNvSpPr txBox="1"/>
          <p:nvPr/>
        </p:nvSpPr>
        <p:spPr>
          <a:xfrm>
            <a:off x="2276700" y="288150"/>
            <a:ext cx="944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6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Patients prevent </a:t>
            </a:r>
            <a:r>
              <a:rPr b="1" lang="en-US" sz="36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Diagnostic</a:t>
            </a:r>
            <a:r>
              <a:rPr b="1" lang="en-US" sz="36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Errors</a:t>
            </a:r>
            <a:endParaRPr b="1" i="0" sz="36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16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6"/>
          <p:cNvPicPr preferRelativeResize="0"/>
          <p:nvPr/>
        </p:nvPicPr>
        <p:blipFill rotWithShape="1">
          <a:blip r:embed="rId5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6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16"/>
          <p:cNvSpPr txBox="1"/>
          <p:nvPr/>
        </p:nvSpPr>
        <p:spPr>
          <a:xfrm>
            <a:off x="1254429" y="432225"/>
            <a:ext cx="2080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2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7"/>
          <p:cNvSpPr txBox="1"/>
          <p:nvPr/>
        </p:nvSpPr>
        <p:spPr>
          <a:xfrm>
            <a:off x="894650" y="165925"/>
            <a:ext cx="10805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37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 errors</a:t>
            </a:r>
            <a:endParaRPr b="1" i="0" sz="37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Google Shape;5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942" y="929000"/>
            <a:ext cx="4004607" cy="566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7"/>
          <p:cNvPicPr preferRelativeResize="0"/>
          <p:nvPr/>
        </p:nvPicPr>
        <p:blipFill rotWithShape="1">
          <a:blip r:embed="rId4">
            <a:alphaModFix/>
          </a:blip>
          <a:srcRect b="39" l="0" r="0" t="29"/>
          <a:stretch/>
        </p:blipFill>
        <p:spPr>
          <a:xfrm>
            <a:off x="6899317" y="929000"/>
            <a:ext cx="4004609" cy="566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7"/>
          <p:cNvPicPr preferRelativeResize="0"/>
          <p:nvPr/>
        </p:nvPicPr>
        <p:blipFill rotWithShape="1">
          <a:blip r:embed="rId6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7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17"/>
          <p:cNvSpPr txBox="1"/>
          <p:nvPr/>
        </p:nvSpPr>
        <p:spPr>
          <a:xfrm>
            <a:off x="1602404" y="330625"/>
            <a:ext cx="2080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3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838200" y="517525"/>
            <a:ext cx="105156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b="1" lang="en-US" sz="4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CAHO wants to build Patient Provider Partnerships</a:t>
            </a:r>
            <a:endParaRPr b="1" sz="4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838200" y="1656413"/>
            <a:ext cx="10644300" cy="5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Collaboration  between PATIENTS with HOSPITALS and HCP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lang="en-US" sz="2700">
                <a:latin typeface="Times New Roman"/>
                <a:ea typeface="Times New Roman"/>
                <a:cs typeface="Times New Roman"/>
                <a:sym typeface="Times New Roman"/>
              </a:rPr>
              <a:t>1. Patient Engagement with Patient Education 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in OPD, IPD, Labs,   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Pharmacies</a:t>
            </a:r>
            <a:endParaRPr/>
          </a:p>
          <a:p>
            <a:pPr indent="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2. Introducing </a:t>
            </a:r>
            <a:r>
              <a:rPr b="1" lang="en-US" sz="2700">
                <a:latin typeface="Times New Roman"/>
                <a:ea typeface="Times New Roman"/>
                <a:cs typeface="Times New Roman"/>
                <a:sym typeface="Times New Roman"/>
              </a:rPr>
              <a:t>Voice of Patient- 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sharing Patient Experience </a:t>
            </a:r>
            <a:endParaRPr/>
          </a:p>
          <a:p>
            <a:pPr indent="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3. Patient and Family Advisory Councils in hospitals </a:t>
            </a:r>
            <a:r>
              <a:rPr b="1" lang="en-US" sz="2700">
                <a:latin typeface="Times New Roman"/>
                <a:ea typeface="Times New Roman"/>
                <a:cs typeface="Times New Roman"/>
                <a:sym typeface="Times New Roman"/>
              </a:rPr>
              <a:t>PAC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HOW to leverage this for higher safety and better quality of outcomes: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n-US" sz="2700">
                <a:latin typeface="Times New Roman"/>
                <a:ea typeface="Times New Roman"/>
                <a:cs typeface="Times New Roman"/>
                <a:sym typeface="Times New Roman"/>
              </a:rPr>
              <a:t>Trainings 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of Staff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n-US" sz="2700"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 Projects PREM, PROM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Promoting </a:t>
            </a:r>
            <a:r>
              <a:rPr b="1" lang="en-US" sz="2700">
                <a:latin typeface="Times New Roman"/>
                <a:ea typeface="Times New Roman"/>
                <a:cs typeface="Times New Roman"/>
                <a:sym typeface="Times New Roman"/>
              </a:rPr>
              <a:t>Patient  centricity 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in Health care settings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/>
          <p:nvPr/>
        </p:nvSpPr>
        <p:spPr>
          <a:xfrm>
            <a:off x="1580450" y="165925"/>
            <a:ext cx="1080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6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 way for m</a:t>
            </a:r>
            <a:r>
              <a:rPr b="1" i="0" lang="en-US" sz="36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easuring BP at home</a:t>
            </a:r>
            <a:endParaRPr b="1" i="0" sz="36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18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18"/>
          <p:cNvPicPr preferRelativeResize="0"/>
          <p:nvPr/>
        </p:nvPicPr>
        <p:blipFill rotWithShape="1">
          <a:blip r:embed="rId3">
            <a:alphaModFix/>
          </a:blip>
          <a:srcRect b="4371" l="0" r="0" t="4735"/>
          <a:stretch/>
        </p:blipFill>
        <p:spPr>
          <a:xfrm>
            <a:off x="6821825" y="901025"/>
            <a:ext cx="4911001" cy="55746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39" name="Google Shape;539;p18"/>
          <p:cNvSpPr txBox="1"/>
          <p:nvPr/>
        </p:nvSpPr>
        <p:spPr>
          <a:xfrm>
            <a:off x="343150" y="1383175"/>
            <a:ext cx="6123600" cy="29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Mistakes we make while measuring BP: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Incorrect Cuff Placement or Size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Improper Body Position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Resting Before Measurement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Talking or Moving During Measurement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 in Instruments- calibration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0" name="Google Shape;5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8"/>
          <p:cNvPicPr preferRelativeResize="0"/>
          <p:nvPr/>
        </p:nvPicPr>
        <p:blipFill rotWithShape="1">
          <a:blip r:embed="rId5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8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Google Shape;543;p18"/>
          <p:cNvSpPr txBox="1"/>
          <p:nvPr/>
        </p:nvSpPr>
        <p:spPr>
          <a:xfrm>
            <a:off x="1254429" y="279825"/>
            <a:ext cx="2080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4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9"/>
          <p:cNvSpPr txBox="1"/>
          <p:nvPr>
            <p:ph idx="1" type="body"/>
          </p:nvPr>
        </p:nvSpPr>
        <p:spPr>
          <a:xfrm>
            <a:off x="533400" y="929925"/>
            <a:ext cx="64314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Falls happens both at </a:t>
            </a:r>
            <a:r>
              <a:rPr b="1"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Home and Hospitals</a:t>
            </a: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leading to complications</a:t>
            </a:r>
            <a:endParaRPr sz="24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646,000 individuals </a:t>
            </a:r>
            <a:r>
              <a:rPr b="1"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die</a:t>
            </a: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each year globally from falls </a:t>
            </a:r>
            <a:r>
              <a:rPr lang="en-US" sz="2400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(WHO)</a:t>
            </a: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many more are </a:t>
            </a:r>
            <a:r>
              <a:rPr b="1"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hospitalized</a:t>
            </a: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It is the second leading cause of unintentional injury/death. </a:t>
            </a:r>
            <a:endParaRPr sz="24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Why do falls happen?</a:t>
            </a:r>
            <a:endParaRPr sz="24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Weakness &amp; </a:t>
            </a: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Frailty</a:t>
            </a:r>
            <a:endParaRPr sz="24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Due to side effects of medicines</a:t>
            </a:r>
            <a:endParaRPr sz="24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Cluttered living spaces</a:t>
            </a:r>
            <a:endParaRPr sz="24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Wet or slippery surfaces</a:t>
            </a:r>
            <a:endParaRPr sz="24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Wearing shoes with inadequate grip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9" name="Google Shape;5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7700" y="846000"/>
            <a:ext cx="3935251" cy="5566126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9"/>
          <p:cNvSpPr txBox="1"/>
          <p:nvPr/>
        </p:nvSpPr>
        <p:spPr>
          <a:xfrm>
            <a:off x="990600" y="141074"/>
            <a:ext cx="11296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n-US" sz="3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i="0" lang="en-US" sz="37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alls le</a:t>
            </a:r>
            <a:r>
              <a:rPr b="1" lang="en-US" sz="3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r>
              <a:rPr b="1" i="0" lang="en-US" sz="37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more problems</a:t>
            </a:r>
            <a:endParaRPr b="1" i="0" sz="37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9"/>
          <p:cNvPicPr preferRelativeResize="0"/>
          <p:nvPr/>
        </p:nvPicPr>
        <p:blipFill rotWithShape="1">
          <a:blip r:embed="rId5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9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19"/>
          <p:cNvSpPr txBox="1"/>
          <p:nvPr/>
        </p:nvSpPr>
        <p:spPr>
          <a:xfrm>
            <a:off x="1559229" y="203625"/>
            <a:ext cx="2080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5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0"/>
          <p:cNvSpPr txBox="1"/>
          <p:nvPr>
            <p:ph idx="1" type="body"/>
          </p:nvPr>
        </p:nvSpPr>
        <p:spPr>
          <a:xfrm>
            <a:off x="296350" y="1361450"/>
            <a:ext cx="5052900" cy="48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An emergency is unannounced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Lack of awareness of symptoms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Unpreparedness, No First Aid Kit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Wasting golden hours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Not knowing where to go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How to select the right hospital for an emergency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1" name="Google Shape;5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4850" y="1295025"/>
            <a:ext cx="6615624" cy="49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0"/>
          <p:cNvSpPr txBox="1"/>
          <p:nvPr/>
        </p:nvSpPr>
        <p:spPr>
          <a:xfrm>
            <a:off x="1550525" y="133350"/>
            <a:ext cx="11251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Handling Medical Emergencies</a:t>
            </a:r>
            <a:endParaRPr b="1" i="0" sz="37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20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0"/>
          <p:cNvPicPr preferRelativeResize="0"/>
          <p:nvPr/>
        </p:nvPicPr>
        <p:blipFill rotWithShape="1">
          <a:blip r:embed="rId5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0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20"/>
          <p:cNvSpPr txBox="1"/>
          <p:nvPr/>
        </p:nvSpPr>
        <p:spPr>
          <a:xfrm>
            <a:off x="1765929" y="261450"/>
            <a:ext cx="2080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6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/>
          <p:nvPr/>
        </p:nvSpPr>
        <p:spPr>
          <a:xfrm>
            <a:off x="365817" y="745250"/>
            <a:ext cx="1123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joining Patient Safety Movement</a:t>
            </a:r>
            <a:endParaRPr b="0" i="0" sz="40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Google Shape;573;p22"/>
          <p:cNvSpPr txBox="1"/>
          <p:nvPr/>
        </p:nvSpPr>
        <p:spPr>
          <a:xfrm>
            <a:off x="1116033" y="2198050"/>
            <a:ext cx="101025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-298450" lvl="0" marL="30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b="1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</a:t>
            </a: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Questions,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</a:t>
            </a: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your doubts</a:t>
            </a:r>
            <a:r>
              <a:rPr b="1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Send </a:t>
            </a:r>
            <a:r>
              <a:rPr b="0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your feedback: 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info@patientsforpatientsafety.in </a:t>
            </a:r>
            <a:endParaRPr b="1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b="1" i="0" lang="en-US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our website: </a:t>
            </a:r>
            <a:r>
              <a:rPr b="0" i="0" lang="en-US" sz="2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www.patientsforpatientsafety.in</a:t>
            </a:r>
            <a:endParaRPr b="1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304800" marR="0" rtl="0" algn="l">
              <a:lnSpc>
                <a:spcPct val="111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●"/>
            </a:pPr>
            <a:r>
              <a:rPr b="1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Follow us on social media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09600" marR="0" rtl="0" algn="l">
              <a:lnSpc>
                <a:spcPct val="111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0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0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22"/>
          <p:cNvSpPr txBox="1"/>
          <p:nvPr/>
        </p:nvSpPr>
        <p:spPr>
          <a:xfrm>
            <a:off x="1839273" y="4904759"/>
            <a:ext cx="663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477" y="4882279"/>
            <a:ext cx="309284" cy="30928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2"/>
          <p:cNvSpPr txBox="1"/>
          <p:nvPr/>
        </p:nvSpPr>
        <p:spPr>
          <a:xfrm>
            <a:off x="999934" y="4904313"/>
            <a:ext cx="15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PFPSF-india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290" y="4941770"/>
            <a:ext cx="325276" cy="325276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22"/>
          <p:cNvSpPr txBox="1"/>
          <p:nvPr/>
        </p:nvSpPr>
        <p:spPr>
          <a:xfrm>
            <a:off x="2935867" y="4835183"/>
            <a:ext cx="26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patientsforpatientsafety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71558" y="4841372"/>
            <a:ext cx="356951" cy="3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22"/>
          <p:cNvSpPr txBox="1"/>
          <p:nvPr/>
        </p:nvSpPr>
        <p:spPr>
          <a:xfrm>
            <a:off x="5928517" y="4819400"/>
            <a:ext cx="12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pfpsfindia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29241" y="4864130"/>
            <a:ext cx="342309" cy="3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2"/>
          <p:cNvSpPr txBox="1"/>
          <p:nvPr/>
        </p:nvSpPr>
        <p:spPr>
          <a:xfrm>
            <a:off x="7520758" y="4816317"/>
            <a:ext cx="18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patientsafety22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2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2"/>
          <p:cNvSpPr txBox="1"/>
          <p:nvPr/>
        </p:nvSpPr>
        <p:spPr>
          <a:xfrm>
            <a:off x="1841100" y="5584100"/>
            <a:ext cx="83409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 -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92896 96709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100" u="none" cap="none" strike="noStrike">
                <a:solidFill>
                  <a:srgbClr val="0909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D10 Ground Floor, Nizamuddin East, New Delhi, India, 110013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22"/>
          <p:cNvPicPr preferRelativeResize="0"/>
          <p:nvPr/>
        </p:nvPicPr>
        <p:blipFill rotWithShape="1">
          <a:blip r:embed="rId9">
            <a:alphaModFix/>
          </a:blip>
          <a:srcRect b="0" l="16823" r="16751" t="0"/>
          <a:stretch/>
        </p:blipFill>
        <p:spPr>
          <a:xfrm>
            <a:off x="9438867" y="4796867"/>
            <a:ext cx="342318" cy="36439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2">
            <a:hlinkClick r:id="rId10"/>
          </p:cNvPr>
          <p:cNvSpPr txBox="1"/>
          <p:nvPr/>
        </p:nvSpPr>
        <p:spPr>
          <a:xfrm>
            <a:off x="9781183" y="4806017"/>
            <a:ext cx="224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+919289696709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22"/>
          <p:cNvSpPr txBox="1"/>
          <p:nvPr/>
        </p:nvSpPr>
        <p:spPr>
          <a:xfrm>
            <a:off x="1269150" y="1518833"/>
            <a:ext cx="102729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100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0" lang="en-US" sz="3100" u="none" cap="none" strike="noStrike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emember - </a:t>
            </a:r>
            <a:r>
              <a:rPr b="1" lang="en-US" sz="3100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</a:t>
            </a:r>
            <a:r>
              <a:rPr b="1" i="0" lang="en-US" sz="3100" u="none" cap="none" strike="noStrike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Health</a:t>
            </a:r>
            <a:r>
              <a:rPr b="1" lang="en-US" sz="3100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i="0" lang="en-US" sz="3100" u="none" cap="none" strike="noStrike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100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</a:t>
            </a:r>
            <a:r>
              <a:rPr b="1" i="0" lang="en-US" sz="3100" u="none" cap="none" strike="noStrike">
                <a:solidFill>
                  <a:srgbClr val="009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Responsibility</a:t>
            </a:r>
            <a:endParaRPr b="1" i="0" sz="3100" u="none" cap="none" strike="noStrike">
              <a:solidFill>
                <a:srgbClr val="0092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22"/>
          <p:cNvSpPr txBox="1"/>
          <p:nvPr/>
        </p:nvSpPr>
        <p:spPr>
          <a:xfrm>
            <a:off x="8771454" y="168468"/>
            <a:ext cx="178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Sponsored by -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2"/>
          <p:cNvSpPr/>
          <p:nvPr/>
        </p:nvSpPr>
        <p:spPr>
          <a:xfrm>
            <a:off x="10676202" y="72324"/>
            <a:ext cx="1353483" cy="522397"/>
          </a:xfrm>
          <a:custGeom>
            <a:rect b="b" l="l" r="r" t="t"/>
            <a:pathLst>
              <a:path extrusionOk="0" h="1055347" w="2374532">
                <a:moveTo>
                  <a:pt x="0" y="0"/>
                </a:moveTo>
                <a:lnTo>
                  <a:pt x="2374532" y="0"/>
                </a:lnTo>
                <a:lnTo>
                  <a:pt x="2374532" y="1055348"/>
                </a:lnTo>
                <a:lnTo>
                  <a:pt x="0" y="1055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p22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402100" y="604533"/>
            <a:ext cx="1154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is Patients For Patient  Safety Foundation</a:t>
            </a:r>
            <a:endParaRPr b="0" i="0" sz="40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059905" y="1388084"/>
            <a:ext cx="10557300" cy="4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sponsored </a:t>
            </a:r>
            <a:r>
              <a:rPr b="1"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CAHO </a:t>
            </a:r>
            <a:r>
              <a:rPr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backed by over 400 hospitals and diagnostic centers in India. </a:t>
            </a: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Started in 2021</a:t>
            </a:r>
            <a:endParaRPr sz="25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400"/>
              <a:buFont typeface="Times New Roman"/>
              <a:buNone/>
            </a:pPr>
            <a:r>
              <a:rPr b="1"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CAHO works with </a:t>
            </a:r>
            <a:r>
              <a:rPr b="1" i="1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Providers </a:t>
            </a:r>
            <a:r>
              <a:rPr b="1"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care, PFPSF addresses </a:t>
            </a:r>
            <a:r>
              <a:rPr b="1" i="1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Receivers</a:t>
            </a:r>
            <a:r>
              <a:rPr b="1"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care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 (PFPSF) is a non-profit independent Trust which aims to </a:t>
            </a:r>
            <a:r>
              <a:rPr b="1" i="1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 patient safety and reduce medical harm </a:t>
            </a:r>
            <a:r>
              <a:rPr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happens before, during or after treatment by </a:t>
            </a:r>
            <a:r>
              <a:rPr b="1" i="1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involving patients/families </a:t>
            </a:r>
            <a:r>
              <a:rPr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caregivers themselves. We do this with </a:t>
            </a:r>
            <a:r>
              <a:rPr b="1"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Education </a:t>
            </a:r>
            <a:r>
              <a:rPr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Engagement</a:t>
            </a:r>
            <a:r>
              <a:rPr i="0" lang="en-US" sz="2500" u="none" cap="none" strike="noStrike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850" y="-8533"/>
            <a:ext cx="256200" cy="68666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c6001dd12_0_0"/>
          <p:cNvSpPr txBox="1"/>
          <p:nvPr/>
        </p:nvSpPr>
        <p:spPr>
          <a:xfrm>
            <a:off x="402100" y="299733"/>
            <a:ext cx="1154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 of Trustees</a:t>
            </a:r>
            <a:endParaRPr b="1" sz="4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g2ec6001dd12_0_0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2ec6001dd1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ec6001dd12_0_0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g2ec6001dd12_0_0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g2ec6001dd12_0_0"/>
          <p:cNvGrpSpPr/>
          <p:nvPr/>
        </p:nvGrpSpPr>
        <p:grpSpPr>
          <a:xfrm>
            <a:off x="675098" y="1218595"/>
            <a:ext cx="2433000" cy="2125950"/>
            <a:chOff x="1110023" y="4037407"/>
            <a:chExt cx="2433000" cy="2125950"/>
          </a:xfrm>
        </p:grpSpPr>
        <p:sp>
          <p:nvSpPr>
            <p:cNvPr id="132" name="Google Shape;132;g2ec6001dd12_0_0"/>
            <p:cNvSpPr/>
            <p:nvPr/>
          </p:nvSpPr>
          <p:spPr>
            <a:xfrm>
              <a:off x="1774005" y="4037407"/>
              <a:ext cx="1174750" cy="1174745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g2ec6001dd12_0_0"/>
            <p:cNvSpPr txBox="1"/>
            <p:nvPr/>
          </p:nvSpPr>
          <p:spPr>
            <a:xfrm>
              <a:off x="1110023" y="5239957"/>
              <a:ext cx="2433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Dr. Vijay Agarwal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President – CAHO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Healthcare Advisor</a:t>
              </a:r>
              <a:endParaRPr/>
            </a:p>
          </p:txBody>
        </p:sp>
      </p:grpSp>
      <p:grpSp>
        <p:nvGrpSpPr>
          <p:cNvPr id="134" name="Google Shape;134;g2ec6001dd12_0_0"/>
          <p:cNvGrpSpPr/>
          <p:nvPr/>
        </p:nvGrpSpPr>
        <p:grpSpPr>
          <a:xfrm>
            <a:off x="4194600" y="3897358"/>
            <a:ext cx="2433000" cy="2181892"/>
            <a:chOff x="1076325" y="1446608"/>
            <a:chExt cx="2433000" cy="2181892"/>
          </a:xfrm>
        </p:grpSpPr>
        <p:sp>
          <p:nvSpPr>
            <p:cNvPr id="135" name="Google Shape;135;g2ec6001dd12_0_0"/>
            <p:cNvSpPr/>
            <p:nvPr/>
          </p:nvSpPr>
          <p:spPr>
            <a:xfrm>
              <a:off x="1860172" y="1446608"/>
              <a:ext cx="1174750" cy="1174745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g2ec6001dd12_0_0"/>
            <p:cNvSpPr txBox="1"/>
            <p:nvPr/>
          </p:nvSpPr>
          <p:spPr>
            <a:xfrm>
              <a:off x="1076325" y="2705100"/>
              <a:ext cx="2433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Mr. Som Mittal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Chairperson – PFPSF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Management Advisor</a:t>
              </a:r>
              <a:endParaRPr/>
            </a:p>
          </p:txBody>
        </p:sp>
      </p:grpSp>
      <p:grpSp>
        <p:nvGrpSpPr>
          <p:cNvPr id="137" name="Google Shape;137;g2ec6001dd12_0_0"/>
          <p:cNvGrpSpPr/>
          <p:nvPr/>
        </p:nvGrpSpPr>
        <p:grpSpPr>
          <a:xfrm>
            <a:off x="402100" y="3888888"/>
            <a:ext cx="2979000" cy="2454887"/>
            <a:chOff x="576200" y="3897338"/>
            <a:chExt cx="2979000" cy="2454887"/>
          </a:xfrm>
        </p:grpSpPr>
        <p:sp>
          <p:nvSpPr>
            <p:cNvPr id="138" name="Google Shape;138;g2ec6001dd12_0_0"/>
            <p:cNvSpPr/>
            <p:nvPr/>
          </p:nvSpPr>
          <p:spPr>
            <a:xfrm>
              <a:off x="1438639" y="3897338"/>
              <a:ext cx="1254125" cy="1254120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g2ec6001dd12_0_0"/>
            <p:cNvSpPr txBox="1"/>
            <p:nvPr/>
          </p:nvSpPr>
          <p:spPr>
            <a:xfrm>
              <a:off x="576200" y="5120725"/>
              <a:ext cx="29790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Dr. BK Rana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Founder CEO – QAI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Quality and Accreditation Expert</a:t>
              </a:r>
              <a:endParaRPr/>
            </a:p>
          </p:txBody>
        </p:sp>
      </p:grpSp>
      <p:grpSp>
        <p:nvGrpSpPr>
          <p:cNvPr id="140" name="Google Shape;140;g2ec6001dd12_0_0"/>
          <p:cNvGrpSpPr/>
          <p:nvPr/>
        </p:nvGrpSpPr>
        <p:grpSpPr>
          <a:xfrm>
            <a:off x="4100451" y="1210250"/>
            <a:ext cx="3114300" cy="2142600"/>
            <a:chOff x="4048501" y="4152900"/>
            <a:chExt cx="3114300" cy="2142600"/>
          </a:xfrm>
        </p:grpSpPr>
        <p:sp>
          <p:nvSpPr>
            <p:cNvPr id="141" name="Google Shape;141;g2ec6001dd12_0_0"/>
            <p:cNvSpPr/>
            <p:nvPr/>
          </p:nvSpPr>
          <p:spPr>
            <a:xfrm>
              <a:off x="4910068" y="4152900"/>
              <a:ext cx="1174750" cy="1174745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g2ec6001dd12_0_0"/>
            <p:cNvSpPr txBox="1"/>
            <p:nvPr/>
          </p:nvSpPr>
          <p:spPr>
            <a:xfrm>
              <a:off x="4048501" y="5372100"/>
              <a:ext cx="3114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Dr. Lallu Joseph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Secretary General – CAHO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Healthcare Administrator</a:t>
              </a:r>
              <a:endParaRPr/>
            </a:p>
          </p:txBody>
        </p:sp>
      </p:grpSp>
      <p:grpSp>
        <p:nvGrpSpPr>
          <p:cNvPr id="143" name="Google Shape;143;g2ec6001dd12_0_0"/>
          <p:cNvGrpSpPr/>
          <p:nvPr/>
        </p:nvGrpSpPr>
        <p:grpSpPr>
          <a:xfrm>
            <a:off x="7780300" y="3897341"/>
            <a:ext cx="4161900" cy="2437984"/>
            <a:chOff x="7643800" y="3941591"/>
            <a:chExt cx="4161900" cy="2437984"/>
          </a:xfrm>
        </p:grpSpPr>
        <p:sp>
          <p:nvSpPr>
            <p:cNvPr id="144" name="Google Shape;144;g2ec6001dd12_0_0"/>
            <p:cNvSpPr/>
            <p:nvPr/>
          </p:nvSpPr>
          <p:spPr>
            <a:xfrm>
              <a:off x="9197254" y="3941591"/>
              <a:ext cx="1206500" cy="1206495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g2ec6001dd12_0_0"/>
            <p:cNvSpPr txBox="1"/>
            <p:nvPr/>
          </p:nvSpPr>
          <p:spPr>
            <a:xfrm>
              <a:off x="7643800" y="5148075"/>
              <a:ext cx="4161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Ms. Nadira Chaturvedi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Co-Chairperson – PFPSF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Academician, Social Entrepreneur and Management Consultant</a:t>
              </a:r>
              <a:endParaRPr/>
            </a:p>
          </p:txBody>
        </p:sp>
      </p:grpSp>
      <p:grpSp>
        <p:nvGrpSpPr>
          <p:cNvPr id="146" name="Google Shape;146;g2ec6001dd12_0_0"/>
          <p:cNvGrpSpPr/>
          <p:nvPr/>
        </p:nvGrpSpPr>
        <p:grpSpPr>
          <a:xfrm>
            <a:off x="8020825" y="1065918"/>
            <a:ext cx="3723600" cy="2431270"/>
            <a:chOff x="7991825" y="844805"/>
            <a:chExt cx="3723600" cy="2431270"/>
          </a:xfrm>
        </p:grpSpPr>
        <p:sp>
          <p:nvSpPr>
            <p:cNvPr id="147" name="Google Shape;147;g2ec6001dd12_0_0"/>
            <p:cNvSpPr/>
            <p:nvPr/>
          </p:nvSpPr>
          <p:spPr>
            <a:xfrm>
              <a:off x="9226570" y="844805"/>
              <a:ext cx="1254125" cy="1254120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g2ec6001dd12_0_0"/>
            <p:cNvSpPr txBox="1"/>
            <p:nvPr/>
          </p:nvSpPr>
          <p:spPr>
            <a:xfrm>
              <a:off x="7991825" y="2044575"/>
              <a:ext cx="3723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Dr. Anuradha Pichumani Executive Director- Sree Renga Hospital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2B24"/>
                  </a:solidFill>
                  <a:latin typeface="Times"/>
                  <a:ea typeface="Times"/>
                  <a:cs typeface="Times"/>
                  <a:sym typeface="Times"/>
                </a:rPr>
                <a:t>Regulator Quality and Healthcare Standards</a:t>
              </a:r>
              <a:endParaRPr/>
            </a:p>
          </p:txBody>
        </p:sp>
      </p:grpSp>
      <p:sp>
        <p:nvSpPr>
          <p:cNvPr id="149" name="Google Shape;149;g2ec6001dd12_0_0"/>
          <p:cNvSpPr txBox="1"/>
          <p:nvPr/>
        </p:nvSpPr>
        <p:spPr>
          <a:xfrm>
            <a:off x="497001" y="9507684"/>
            <a:ext cx="637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Board</a:t>
            </a:r>
            <a:r>
              <a:rPr b="1" lang="en-US"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Members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c6001dd12_0_31"/>
          <p:cNvSpPr txBox="1"/>
          <p:nvPr/>
        </p:nvSpPr>
        <p:spPr>
          <a:xfrm>
            <a:off x="402100" y="223533"/>
            <a:ext cx="1154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Governance</a:t>
            </a:r>
            <a:endParaRPr b="0" i="0" sz="40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g2ec6001dd12_0_31"/>
          <p:cNvSpPr txBox="1"/>
          <p:nvPr/>
        </p:nvSpPr>
        <p:spPr>
          <a:xfrm>
            <a:off x="1059905" y="930883"/>
            <a:ext cx="10557300" cy="4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Managed through a non-profit independent registered Trust </a:t>
            </a:r>
            <a:endParaRPr sz="25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governed by Trust by-laws, with a Board of Trustees and Advisory Councils </a:t>
            </a:r>
            <a:endParaRPr sz="25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Screening Committee of experts verifies content </a:t>
            </a:r>
            <a:endParaRPr sz="25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led by the Ministry of Health, Govt. of India and WHO guidelines </a:t>
            </a:r>
            <a:endParaRPr sz="25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respect the knowledge, experience &amp; judgment of healthcare providers </a:t>
            </a:r>
            <a:endParaRPr sz="25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do not prescribe, endorse, or deliver any medical services </a:t>
            </a:r>
            <a:endParaRPr sz="25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not a grievance forum for the resolution of individual patient incident complaints, claims </a:t>
            </a:r>
            <a:endParaRPr sz="25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3425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sources of patient or hospital-specific information are kept confidential and anonymized </a:t>
            </a:r>
            <a:endParaRPr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g2ec6001dd12_0_31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2ec6001dd12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ec6001dd12_0_31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g2ec6001dd12_0_31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582111" y="1920081"/>
            <a:ext cx="633148" cy="798696"/>
          </a:xfrm>
          <a:custGeom>
            <a:rect b="b" l="l" r="r" t="t"/>
            <a:pathLst>
              <a:path extrusionOk="0" h="1196549" w="948537">
                <a:moveTo>
                  <a:pt x="0" y="0"/>
                </a:moveTo>
                <a:lnTo>
                  <a:pt x="948537" y="0"/>
                </a:lnTo>
                <a:lnTo>
                  <a:pt x="948537" y="1196550"/>
                </a:lnTo>
                <a:lnTo>
                  <a:pt x="0" y="1196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5" name="Google Shape;165;p4"/>
          <p:cNvGrpSpPr/>
          <p:nvPr/>
        </p:nvGrpSpPr>
        <p:grpSpPr>
          <a:xfrm>
            <a:off x="5718091" y="1147659"/>
            <a:ext cx="47840" cy="4244238"/>
            <a:chOff x="0" y="-19050"/>
            <a:chExt cx="18900" cy="1676703"/>
          </a:xfrm>
        </p:grpSpPr>
        <p:sp>
          <p:nvSpPr>
            <p:cNvPr id="166" name="Google Shape;166;p4"/>
            <p:cNvSpPr/>
            <p:nvPr/>
          </p:nvSpPr>
          <p:spPr>
            <a:xfrm>
              <a:off x="0" y="0"/>
              <a:ext cx="18750" cy="1657653"/>
            </a:xfrm>
            <a:custGeom>
              <a:rect b="b" l="l" r="r" t="t"/>
              <a:pathLst>
                <a:path extrusionOk="0" h="1657653" w="18750">
                  <a:moveTo>
                    <a:pt x="0" y="0"/>
                  </a:moveTo>
                  <a:lnTo>
                    <a:pt x="18750" y="0"/>
                  </a:lnTo>
                  <a:lnTo>
                    <a:pt x="18750" y="1657653"/>
                  </a:lnTo>
                  <a:lnTo>
                    <a:pt x="0" y="1657653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</p:sp>
        <p:sp>
          <p:nvSpPr>
            <p:cNvPr id="167" name="Google Shape;167;p4"/>
            <p:cNvSpPr txBox="1"/>
            <p:nvPr/>
          </p:nvSpPr>
          <p:spPr>
            <a:xfrm>
              <a:off x="0" y="-19050"/>
              <a:ext cx="18900" cy="16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4"/>
          <p:cNvSpPr/>
          <p:nvPr/>
        </p:nvSpPr>
        <p:spPr>
          <a:xfrm rot="832799">
            <a:off x="483642" y="3198889"/>
            <a:ext cx="839657" cy="549975"/>
          </a:xfrm>
          <a:custGeom>
            <a:rect b="b" l="l" r="r" t="t"/>
            <a:pathLst>
              <a:path extrusionOk="0" h="824581" w="1258903">
                <a:moveTo>
                  <a:pt x="0" y="0"/>
                </a:moveTo>
                <a:lnTo>
                  <a:pt x="1258903" y="0"/>
                </a:lnTo>
                <a:lnTo>
                  <a:pt x="1258903" y="824581"/>
                </a:lnTo>
                <a:lnTo>
                  <a:pt x="0" y="824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69" name="Google Shape;169;p4"/>
          <p:cNvCxnSpPr/>
          <p:nvPr/>
        </p:nvCxnSpPr>
        <p:spPr>
          <a:xfrm flipH="1" rot="10800000">
            <a:off x="655537" y="3206565"/>
            <a:ext cx="486300" cy="543300"/>
          </a:xfrm>
          <a:prstGeom prst="straightConnector1">
            <a:avLst/>
          </a:prstGeom>
          <a:noFill/>
          <a:ln cap="flat" cmpd="sng" w="104775">
            <a:solidFill>
              <a:srgbClr val="8B141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4"/>
          <p:cNvSpPr/>
          <p:nvPr/>
        </p:nvSpPr>
        <p:spPr>
          <a:xfrm>
            <a:off x="535207" y="4184535"/>
            <a:ext cx="755474" cy="619488"/>
          </a:xfrm>
          <a:custGeom>
            <a:rect b="b" l="l" r="r" t="t"/>
            <a:pathLst>
              <a:path extrusionOk="0" h="928072" w="1131796">
                <a:moveTo>
                  <a:pt x="0" y="0"/>
                </a:moveTo>
                <a:lnTo>
                  <a:pt x="1131796" y="0"/>
                </a:lnTo>
                <a:lnTo>
                  <a:pt x="1131796" y="928073"/>
                </a:lnTo>
                <a:lnTo>
                  <a:pt x="0" y="928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4"/>
          <p:cNvSpPr/>
          <p:nvPr/>
        </p:nvSpPr>
        <p:spPr>
          <a:xfrm>
            <a:off x="5943711" y="1234942"/>
            <a:ext cx="713933" cy="946562"/>
          </a:xfrm>
          <a:custGeom>
            <a:rect b="b" l="l" r="r" t="t"/>
            <a:pathLst>
              <a:path extrusionOk="0" h="1418070" w="1069562">
                <a:moveTo>
                  <a:pt x="0" y="0"/>
                </a:moveTo>
                <a:lnTo>
                  <a:pt x="1069562" y="0"/>
                </a:lnTo>
                <a:lnTo>
                  <a:pt x="1069562" y="1418071"/>
                </a:lnTo>
                <a:lnTo>
                  <a:pt x="0" y="1418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4368" l="-56152" r="-10934" t="-655"/>
            </a:stretch>
          </a:blipFill>
          <a:ln>
            <a:noFill/>
          </a:ln>
        </p:spPr>
      </p:sp>
      <p:sp>
        <p:nvSpPr>
          <p:cNvPr id="172" name="Google Shape;172;p4"/>
          <p:cNvSpPr/>
          <p:nvPr/>
        </p:nvSpPr>
        <p:spPr>
          <a:xfrm>
            <a:off x="6022056" y="2573014"/>
            <a:ext cx="670805" cy="782281"/>
          </a:xfrm>
          <a:custGeom>
            <a:rect b="b" l="l" r="r" t="t"/>
            <a:pathLst>
              <a:path extrusionOk="0" h="1171956" w="1004952">
                <a:moveTo>
                  <a:pt x="0" y="0"/>
                </a:moveTo>
                <a:lnTo>
                  <a:pt x="1004952" y="0"/>
                </a:lnTo>
                <a:lnTo>
                  <a:pt x="1004952" y="1171956"/>
                </a:lnTo>
                <a:lnTo>
                  <a:pt x="0" y="117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4"/>
          <p:cNvSpPr txBox="1"/>
          <p:nvPr/>
        </p:nvSpPr>
        <p:spPr>
          <a:xfrm>
            <a:off x="4636133" y="6398559"/>
            <a:ext cx="22053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3"/>
              <a:buFont typeface="Arial"/>
              <a:buNone/>
            </a:pPr>
            <a:r>
              <a:rPr b="1" i="0" lang="en-US" sz="1933" u="sng" cap="none" strike="noStrike">
                <a:solidFill>
                  <a:srgbClr val="F2663D"/>
                </a:solidFill>
                <a:latin typeface="Times"/>
                <a:ea typeface="Times"/>
                <a:cs typeface="Times"/>
                <a:sym typeface="Times"/>
              </a:rPr>
              <a:t>*Source: WHO</a:t>
            </a:r>
            <a:endParaRPr b="1" i="0" sz="2533" u="none" cap="none" strike="noStrike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190800" y="229067"/>
            <a:ext cx="1181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Harm happens inspite of best efforts</a:t>
            </a:r>
            <a:endParaRPr b="0" i="0" sz="40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1257686" y="2023376"/>
            <a:ext cx="408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 Errors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constitute 50% of avoidable harm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435486" y="1053990"/>
            <a:ext cx="399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in 10 patients </a:t>
            </a:r>
            <a:r>
              <a:rPr b="0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suffer harm during hospitalization  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1483401" y="3140175"/>
            <a:ext cx="408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Unsafe Surgical Practices</a:t>
            </a:r>
            <a:r>
              <a:rPr b="0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 in 25% of patients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6834911" y="1203192"/>
            <a:ext cx="5206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OPD 4 out of 10 patients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harmed due to missed/incorrect diagnoses, medication and prescriptions errors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1165976" y="4152786"/>
            <a:ext cx="4535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  cleaning, sterilization/ calibration can lead to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Device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6979415" y="2616723"/>
            <a:ext cx="5069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Unsafe Transfusion/ Injection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practices can  transmit infections such as  HIV and Hepatitis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6146157" y="3947138"/>
            <a:ext cx="574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causes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</a:t>
            </a: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Hospital Acquired Infections,</a:t>
            </a: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Sepsis, Blood clots, Radiation errors, Fragmented care settings-change in doctors, hospitals, or transition to home care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2850" y="-8533"/>
            <a:ext cx="256200" cy="68666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8">
            <a:alphaModFix/>
          </a:blip>
          <a:srcRect b="18439" l="10943" r="10991" t="14138"/>
          <a:stretch/>
        </p:blipFill>
        <p:spPr>
          <a:xfrm>
            <a:off x="469313" y="921438"/>
            <a:ext cx="755899" cy="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/>
        </p:nvSpPr>
        <p:spPr>
          <a:xfrm>
            <a:off x="1225212" y="5610418"/>
            <a:ext cx="9564836" cy="71355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FF5B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  AWARENESS and better COMMUNICATION with  Patients/Caregivers can improve Patient Safety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10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0E4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1349115" y="161725"/>
            <a:ext cx="89991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is responsible for  Medical Harm </a:t>
            </a:r>
            <a:endParaRPr b="1" i="0" sz="40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1715925" y="1142750"/>
            <a:ext cx="4385100" cy="53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F26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Hospital 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3704025" y="1686375"/>
            <a:ext cx="24261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727700" y="2050000"/>
            <a:ext cx="3140100" cy="533700"/>
          </a:xfrm>
          <a:prstGeom prst="rect">
            <a:avLst/>
          </a:prstGeom>
          <a:solidFill>
            <a:srgbClr val="B6D7A8"/>
          </a:solidFill>
          <a:ln cap="flat" cmpd="sng" w="28575">
            <a:solidFill>
              <a:srgbClr val="0092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Errors/Misses by Providers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8182200" y="2017375"/>
            <a:ext cx="3140100" cy="533700"/>
          </a:xfrm>
          <a:prstGeom prst="rect">
            <a:avLst/>
          </a:prstGeom>
          <a:solidFill>
            <a:srgbClr val="EA9999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&amp; Caregivers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4336450" y="2035150"/>
            <a:ext cx="3071100" cy="533700"/>
          </a:xfrm>
          <a:prstGeom prst="rect">
            <a:avLst/>
          </a:prstGeom>
          <a:solidFill>
            <a:srgbClr val="EA9999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Omissions by Patients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727700" y="2717225"/>
            <a:ext cx="3140100" cy="2733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Medications Errors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Wrong Diagnosis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Surgical Mistakes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Errors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8066200" y="2684725"/>
            <a:ext cx="3435300" cy="2766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awareness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preparedness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following prescriptions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 treatment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missing clinical signs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4383552" y="2684725"/>
            <a:ext cx="3071100" cy="2733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Ignore Symptoms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Presentation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Incomplete Info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being alert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asking questions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8360275" y="1153950"/>
            <a:ext cx="2721900" cy="53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F26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Home 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3" name="Google Shape;203;p5"/>
          <p:cNvCxnSpPr/>
          <p:nvPr/>
        </p:nvCxnSpPr>
        <p:spPr>
          <a:xfrm flipH="1">
            <a:off x="9803700" y="1668650"/>
            <a:ext cx="3900" cy="332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5"/>
          <p:cNvCxnSpPr/>
          <p:nvPr/>
        </p:nvCxnSpPr>
        <p:spPr>
          <a:xfrm flipH="1">
            <a:off x="5780000" y="1669800"/>
            <a:ext cx="2400" cy="38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5"/>
          <p:cNvCxnSpPr/>
          <p:nvPr/>
        </p:nvCxnSpPr>
        <p:spPr>
          <a:xfrm>
            <a:off x="2093425" y="1682175"/>
            <a:ext cx="12000" cy="343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5"/>
          <p:cNvSpPr txBox="1"/>
          <p:nvPr/>
        </p:nvSpPr>
        <p:spPr>
          <a:xfrm>
            <a:off x="777900" y="5715250"/>
            <a:ext cx="10544400" cy="732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Harm is caused due to ignorance of patients and non-involvement</a:t>
            </a:r>
            <a:endParaRPr b="1" i="0" sz="28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c2877ec1c_2_0"/>
          <p:cNvSpPr txBox="1"/>
          <p:nvPr/>
        </p:nvSpPr>
        <p:spPr>
          <a:xfrm>
            <a:off x="2644176" y="219229"/>
            <a:ext cx="660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Concerns Patients Have</a:t>
            </a:r>
            <a:endParaRPr sz="4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g2ec2877ec1c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ec2877ec1c_2_0"/>
          <p:cNvPicPr preferRelativeResize="0"/>
          <p:nvPr/>
        </p:nvPicPr>
        <p:blipFill rotWithShape="1">
          <a:blip r:embed="rId4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ec2877ec1c_2_0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8" name="Google Shape;218;g2ec2877ec1c_2_0"/>
          <p:cNvGrpSpPr/>
          <p:nvPr/>
        </p:nvGrpSpPr>
        <p:grpSpPr>
          <a:xfrm>
            <a:off x="899217" y="1134901"/>
            <a:ext cx="3842950" cy="1045795"/>
            <a:chOff x="0" y="0"/>
            <a:chExt cx="1451649" cy="490638"/>
          </a:xfrm>
        </p:grpSpPr>
        <p:sp>
          <p:nvSpPr>
            <p:cNvPr id="219" name="Google Shape;219;g2ec2877ec1c_2_0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E0FA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ec2877ec1c_2_0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1" name="Google Shape;221;g2ec2877ec1c_2_0"/>
          <p:cNvGrpSpPr/>
          <p:nvPr/>
        </p:nvGrpSpPr>
        <p:grpSpPr>
          <a:xfrm>
            <a:off x="461134" y="2480784"/>
            <a:ext cx="3505587" cy="1045795"/>
            <a:chOff x="0" y="0"/>
            <a:chExt cx="1451649" cy="490638"/>
          </a:xfrm>
        </p:grpSpPr>
        <p:sp>
          <p:nvSpPr>
            <p:cNvPr id="222" name="Google Shape;222;g2ec2877ec1c_2_0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ec2877ec1c_2_0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4" name="Google Shape;224;g2ec2877ec1c_2_0"/>
          <p:cNvGrpSpPr/>
          <p:nvPr/>
        </p:nvGrpSpPr>
        <p:grpSpPr>
          <a:xfrm>
            <a:off x="617867" y="3884034"/>
            <a:ext cx="3209886" cy="1331542"/>
            <a:chOff x="0" y="0"/>
            <a:chExt cx="1451649" cy="490638"/>
          </a:xfrm>
        </p:grpSpPr>
        <p:sp>
          <p:nvSpPr>
            <p:cNvPr id="225" name="Google Shape;225;g2ec2877ec1c_2_0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DD1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2ec2877ec1c_2_0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7" name="Google Shape;227;g2ec2877ec1c_2_0"/>
          <p:cNvGrpSpPr/>
          <p:nvPr/>
        </p:nvGrpSpPr>
        <p:grpSpPr>
          <a:xfrm>
            <a:off x="977740" y="5510090"/>
            <a:ext cx="3757593" cy="894433"/>
            <a:chOff x="0" y="0"/>
            <a:chExt cx="1451649" cy="490638"/>
          </a:xfrm>
        </p:grpSpPr>
        <p:sp>
          <p:nvSpPr>
            <p:cNvPr id="228" name="Google Shape;228;g2ec2877ec1c_2_0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ec2877ec1c_2_0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0" name="Google Shape;230;g2ec2877ec1c_2_0"/>
          <p:cNvGrpSpPr/>
          <p:nvPr/>
        </p:nvGrpSpPr>
        <p:grpSpPr>
          <a:xfrm>
            <a:off x="6899034" y="1134900"/>
            <a:ext cx="4137345" cy="1119734"/>
            <a:chOff x="0" y="0"/>
            <a:chExt cx="1451649" cy="490638"/>
          </a:xfrm>
        </p:grpSpPr>
        <p:sp>
          <p:nvSpPr>
            <p:cNvPr id="231" name="Google Shape;231;g2ec2877ec1c_2_0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2ec2877ec1c_2_0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3" name="Google Shape;233;g2ec2877ec1c_2_0"/>
          <p:cNvGrpSpPr/>
          <p:nvPr/>
        </p:nvGrpSpPr>
        <p:grpSpPr>
          <a:xfrm>
            <a:off x="7538100" y="2360184"/>
            <a:ext cx="4023575" cy="958396"/>
            <a:chOff x="0" y="0"/>
            <a:chExt cx="1937858" cy="522258"/>
          </a:xfrm>
        </p:grpSpPr>
        <p:sp>
          <p:nvSpPr>
            <p:cNvPr id="234" name="Google Shape;234;g2ec2877ec1c_2_0"/>
            <p:cNvSpPr/>
            <p:nvPr/>
          </p:nvSpPr>
          <p:spPr>
            <a:xfrm>
              <a:off x="0" y="0"/>
              <a:ext cx="1937858" cy="522258"/>
            </a:xfrm>
            <a:custGeom>
              <a:rect b="b" l="l" r="r" t="t"/>
              <a:pathLst>
                <a:path extrusionOk="0" h="522258" w="1937858">
                  <a:moveTo>
                    <a:pt x="1091650" y="0"/>
                  </a:moveTo>
                  <a:cubicBezTo>
                    <a:pt x="1112739" y="0"/>
                    <a:pt x="1133954" y="0"/>
                    <a:pt x="1155002" y="0"/>
                  </a:cubicBezTo>
                  <a:cubicBezTo>
                    <a:pt x="1322805" y="8652"/>
                    <a:pt x="1427675" y="37452"/>
                    <a:pt x="1475441" y="84579"/>
                  </a:cubicBezTo>
                  <a:cubicBezTo>
                    <a:pt x="1755199" y="78294"/>
                    <a:pt x="1937858" y="167403"/>
                    <a:pt x="1834641" y="254859"/>
                  </a:cubicBezTo>
                  <a:cubicBezTo>
                    <a:pt x="1875861" y="273237"/>
                    <a:pt x="1910250" y="293794"/>
                    <a:pt x="1922669" y="321384"/>
                  </a:cubicBezTo>
                  <a:cubicBezTo>
                    <a:pt x="1922669" y="329288"/>
                    <a:pt x="1922669" y="337173"/>
                    <a:pt x="1922669" y="345075"/>
                  </a:cubicBezTo>
                  <a:cubicBezTo>
                    <a:pt x="1885658" y="415296"/>
                    <a:pt x="1726398" y="462747"/>
                    <a:pt x="1464936" y="449973"/>
                  </a:cubicBezTo>
                  <a:cubicBezTo>
                    <a:pt x="1397663" y="486028"/>
                    <a:pt x="1277959" y="522258"/>
                    <a:pt x="1091689" y="517638"/>
                  </a:cubicBezTo>
                  <a:cubicBezTo>
                    <a:pt x="995408" y="515272"/>
                    <a:pt x="928427" y="501561"/>
                    <a:pt x="869783" y="484905"/>
                  </a:cubicBezTo>
                  <a:cubicBezTo>
                    <a:pt x="808014" y="498750"/>
                    <a:pt x="741117" y="509617"/>
                    <a:pt x="644461" y="509736"/>
                  </a:cubicBezTo>
                  <a:cubicBezTo>
                    <a:pt x="420845" y="509941"/>
                    <a:pt x="271255" y="456598"/>
                    <a:pt x="267629" y="383431"/>
                  </a:cubicBezTo>
                  <a:cubicBezTo>
                    <a:pt x="123874" y="366314"/>
                    <a:pt x="26509" y="334363"/>
                    <a:pt x="0" y="279691"/>
                  </a:cubicBezTo>
                  <a:cubicBezTo>
                    <a:pt x="0" y="271789"/>
                    <a:pt x="0" y="263869"/>
                    <a:pt x="0" y="256000"/>
                  </a:cubicBezTo>
                  <a:cubicBezTo>
                    <a:pt x="29260" y="201824"/>
                    <a:pt x="121331" y="167794"/>
                    <a:pt x="274631" y="153368"/>
                  </a:cubicBezTo>
                  <a:cubicBezTo>
                    <a:pt x="265420" y="61978"/>
                    <a:pt x="572063" y="4871"/>
                    <a:pt x="823978" y="45134"/>
                  </a:cubicBezTo>
                  <a:cubicBezTo>
                    <a:pt x="883956" y="25224"/>
                    <a:pt x="968815" y="3508"/>
                    <a:pt x="1091650" y="0"/>
                  </a:cubicBezTo>
                  <a:close/>
                </a:path>
              </a:pathLst>
            </a:custGeom>
            <a:solidFill>
              <a:srgbClr val="FDD1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ec2877ec1c_2_0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6" name="Google Shape;236;g2ec2877ec1c_2_0"/>
          <p:cNvGrpSpPr/>
          <p:nvPr/>
        </p:nvGrpSpPr>
        <p:grpSpPr>
          <a:xfrm>
            <a:off x="7538107" y="3884035"/>
            <a:ext cx="3498184" cy="893501"/>
            <a:chOff x="0" y="0"/>
            <a:chExt cx="1451649" cy="490638"/>
          </a:xfrm>
        </p:grpSpPr>
        <p:sp>
          <p:nvSpPr>
            <p:cNvPr id="237" name="Google Shape;237;g2ec2877ec1c_2_0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2ec2877ec1c_2_0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9" name="Google Shape;239;g2ec2877ec1c_2_0"/>
          <p:cNvGrpSpPr/>
          <p:nvPr/>
        </p:nvGrpSpPr>
        <p:grpSpPr>
          <a:xfrm>
            <a:off x="7347334" y="5367634"/>
            <a:ext cx="3688938" cy="958438"/>
            <a:chOff x="0" y="0"/>
            <a:chExt cx="1646774" cy="553147"/>
          </a:xfrm>
        </p:grpSpPr>
        <p:sp>
          <p:nvSpPr>
            <p:cNvPr id="240" name="Google Shape;240;g2ec2877ec1c_2_0"/>
            <p:cNvSpPr/>
            <p:nvPr/>
          </p:nvSpPr>
          <p:spPr>
            <a:xfrm>
              <a:off x="0" y="0"/>
              <a:ext cx="1646774" cy="553147"/>
            </a:xfrm>
            <a:custGeom>
              <a:rect b="b" l="l" r="r" t="t"/>
              <a:pathLst>
                <a:path extrusionOk="0" h="553147" w="1646774">
                  <a:moveTo>
                    <a:pt x="926378" y="0"/>
                  </a:moveTo>
                  <a:cubicBezTo>
                    <a:pt x="944275" y="0"/>
                    <a:pt x="962278" y="0"/>
                    <a:pt x="980139" y="0"/>
                  </a:cubicBezTo>
                  <a:cubicBezTo>
                    <a:pt x="1122538" y="9168"/>
                    <a:pt x="1211531" y="39686"/>
                    <a:pt x="1252066" y="89622"/>
                  </a:cubicBezTo>
                  <a:cubicBezTo>
                    <a:pt x="1489469" y="82963"/>
                    <a:pt x="1646774" y="177385"/>
                    <a:pt x="1556884" y="270057"/>
                  </a:cubicBezTo>
                  <a:cubicBezTo>
                    <a:pt x="1591864" y="289530"/>
                    <a:pt x="1621046" y="311313"/>
                    <a:pt x="1631585" y="340549"/>
                  </a:cubicBezTo>
                  <a:cubicBezTo>
                    <a:pt x="1631585" y="348923"/>
                    <a:pt x="1631585" y="357278"/>
                    <a:pt x="1631585" y="365652"/>
                  </a:cubicBezTo>
                  <a:cubicBezTo>
                    <a:pt x="1600177" y="440061"/>
                    <a:pt x="1465028" y="490341"/>
                    <a:pt x="1243151" y="476805"/>
                  </a:cubicBezTo>
                  <a:cubicBezTo>
                    <a:pt x="1186063" y="515010"/>
                    <a:pt x="1084482" y="553147"/>
                    <a:pt x="926411" y="548505"/>
                  </a:cubicBezTo>
                  <a:cubicBezTo>
                    <a:pt x="844707" y="545997"/>
                    <a:pt x="787867" y="531470"/>
                    <a:pt x="738101" y="513820"/>
                  </a:cubicBezTo>
                  <a:cubicBezTo>
                    <a:pt x="685684" y="528491"/>
                    <a:pt x="628915" y="540005"/>
                    <a:pt x="546892" y="540132"/>
                  </a:cubicBezTo>
                  <a:cubicBezTo>
                    <a:pt x="357131" y="540349"/>
                    <a:pt x="230188" y="483826"/>
                    <a:pt x="227111" y="406295"/>
                  </a:cubicBezTo>
                  <a:cubicBezTo>
                    <a:pt x="105120" y="388157"/>
                    <a:pt x="22495" y="354301"/>
                    <a:pt x="0" y="296369"/>
                  </a:cubicBezTo>
                  <a:cubicBezTo>
                    <a:pt x="0" y="287996"/>
                    <a:pt x="0" y="279604"/>
                    <a:pt x="0" y="271266"/>
                  </a:cubicBezTo>
                  <a:cubicBezTo>
                    <a:pt x="24830" y="213859"/>
                    <a:pt x="102962" y="177800"/>
                    <a:pt x="233053" y="162514"/>
                  </a:cubicBezTo>
                  <a:cubicBezTo>
                    <a:pt x="225236" y="65673"/>
                    <a:pt x="485455" y="5161"/>
                    <a:pt x="699231" y="47825"/>
                  </a:cubicBezTo>
                  <a:cubicBezTo>
                    <a:pt x="750129" y="26728"/>
                    <a:pt x="822141" y="3718"/>
                    <a:pt x="926378" y="0"/>
                  </a:cubicBezTo>
                  <a:close/>
                </a:path>
              </a:pathLst>
            </a:custGeom>
            <a:solidFill>
              <a:srgbClr val="E0FA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ec2877ec1c_2_0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2" name="Google Shape;242;g2ec2877ec1c_2_0"/>
          <p:cNvGrpSpPr/>
          <p:nvPr/>
        </p:nvGrpSpPr>
        <p:grpSpPr>
          <a:xfrm>
            <a:off x="4526606" y="2076260"/>
            <a:ext cx="179954" cy="179954"/>
            <a:chOff x="0" y="0"/>
            <a:chExt cx="812800" cy="812800"/>
          </a:xfrm>
        </p:grpSpPr>
        <p:sp>
          <p:nvSpPr>
            <p:cNvPr id="243" name="Google Shape;243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5" name="Google Shape;245;g2ec2877ec1c_2_0"/>
          <p:cNvGrpSpPr/>
          <p:nvPr/>
        </p:nvGrpSpPr>
        <p:grpSpPr>
          <a:xfrm>
            <a:off x="4706545" y="2256198"/>
            <a:ext cx="149068" cy="149068"/>
            <a:chOff x="0" y="0"/>
            <a:chExt cx="812800" cy="812800"/>
          </a:xfrm>
        </p:grpSpPr>
        <p:sp>
          <p:nvSpPr>
            <p:cNvPr id="246" name="Google Shape;246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8" name="Google Shape;248;g2ec2877ec1c_2_0"/>
          <p:cNvGrpSpPr/>
          <p:nvPr/>
        </p:nvGrpSpPr>
        <p:grpSpPr>
          <a:xfrm rot="-1830925">
            <a:off x="3970086" y="3480432"/>
            <a:ext cx="179921" cy="179921"/>
            <a:chOff x="0" y="0"/>
            <a:chExt cx="812800" cy="812800"/>
          </a:xfrm>
        </p:grpSpPr>
        <p:sp>
          <p:nvSpPr>
            <p:cNvPr id="249" name="Google Shape;249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1" name="Google Shape;251;g2ec2877ec1c_2_0"/>
          <p:cNvGrpSpPr/>
          <p:nvPr/>
        </p:nvGrpSpPr>
        <p:grpSpPr>
          <a:xfrm rot="-1830499">
            <a:off x="4210784" y="3554071"/>
            <a:ext cx="149059" cy="149059"/>
            <a:chOff x="0" y="0"/>
            <a:chExt cx="812800" cy="812800"/>
          </a:xfrm>
        </p:grpSpPr>
        <p:sp>
          <p:nvSpPr>
            <p:cNvPr id="252" name="Google Shape;252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4" name="Google Shape;254;g2ec2877ec1c_2_0"/>
          <p:cNvGrpSpPr/>
          <p:nvPr/>
        </p:nvGrpSpPr>
        <p:grpSpPr>
          <a:xfrm rot="5400000">
            <a:off x="6658448" y="1866350"/>
            <a:ext cx="179954" cy="179954"/>
            <a:chOff x="0" y="0"/>
            <a:chExt cx="812800" cy="812800"/>
          </a:xfrm>
        </p:grpSpPr>
        <p:sp>
          <p:nvSpPr>
            <p:cNvPr id="255" name="Google Shape;255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7" name="Google Shape;257;g2ec2877ec1c_2_0"/>
          <p:cNvGrpSpPr/>
          <p:nvPr/>
        </p:nvGrpSpPr>
        <p:grpSpPr>
          <a:xfrm rot="5400000">
            <a:off x="6509393" y="2046288"/>
            <a:ext cx="149068" cy="149068"/>
            <a:chOff x="0" y="0"/>
            <a:chExt cx="812800" cy="812800"/>
          </a:xfrm>
        </p:grpSpPr>
        <p:sp>
          <p:nvSpPr>
            <p:cNvPr id="258" name="Google Shape;258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0" name="Google Shape;260;g2ec2877ec1c_2_0"/>
          <p:cNvGrpSpPr/>
          <p:nvPr/>
        </p:nvGrpSpPr>
        <p:grpSpPr>
          <a:xfrm rot="-4092492">
            <a:off x="3873234" y="4692850"/>
            <a:ext cx="179973" cy="179973"/>
            <a:chOff x="0" y="0"/>
            <a:chExt cx="812800" cy="812800"/>
          </a:xfrm>
        </p:grpSpPr>
        <p:sp>
          <p:nvSpPr>
            <p:cNvPr id="261" name="Google Shape;261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3" name="Google Shape;263;g2ec2877ec1c_2_0"/>
          <p:cNvGrpSpPr/>
          <p:nvPr/>
        </p:nvGrpSpPr>
        <p:grpSpPr>
          <a:xfrm rot="-4092263">
            <a:off x="4102477" y="4616594"/>
            <a:ext cx="149077" cy="149077"/>
            <a:chOff x="0" y="0"/>
            <a:chExt cx="812800" cy="812800"/>
          </a:xfrm>
        </p:grpSpPr>
        <p:sp>
          <p:nvSpPr>
            <p:cNvPr id="264" name="Google Shape;264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6" name="Google Shape;266;g2ec2877ec1c_2_0"/>
          <p:cNvGrpSpPr/>
          <p:nvPr/>
        </p:nvGrpSpPr>
        <p:grpSpPr>
          <a:xfrm rot="-4520918">
            <a:off x="4636408" y="5514780"/>
            <a:ext cx="179953" cy="179953"/>
            <a:chOff x="0" y="0"/>
            <a:chExt cx="812800" cy="812800"/>
          </a:xfrm>
        </p:grpSpPr>
        <p:sp>
          <p:nvSpPr>
            <p:cNvPr id="267" name="Google Shape;267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9" name="Google Shape;269;g2ec2877ec1c_2_0"/>
          <p:cNvGrpSpPr/>
          <p:nvPr/>
        </p:nvGrpSpPr>
        <p:grpSpPr>
          <a:xfrm rot="-4520539">
            <a:off x="4852630" y="5412752"/>
            <a:ext cx="149041" cy="149041"/>
            <a:chOff x="0" y="0"/>
            <a:chExt cx="812800" cy="812800"/>
          </a:xfrm>
        </p:grpSpPr>
        <p:sp>
          <p:nvSpPr>
            <p:cNvPr id="270" name="Google Shape;270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2" name="Google Shape;272;g2ec2877ec1c_2_0"/>
          <p:cNvGrpSpPr/>
          <p:nvPr/>
        </p:nvGrpSpPr>
        <p:grpSpPr>
          <a:xfrm rot="10042207">
            <a:off x="6779430" y="5544767"/>
            <a:ext cx="179918" cy="179918"/>
            <a:chOff x="0" y="0"/>
            <a:chExt cx="812800" cy="812800"/>
          </a:xfrm>
        </p:grpSpPr>
        <p:sp>
          <p:nvSpPr>
            <p:cNvPr id="273" name="Google Shape;273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5" name="Google Shape;275;g2ec2877ec1c_2_0"/>
          <p:cNvGrpSpPr/>
          <p:nvPr/>
        </p:nvGrpSpPr>
        <p:grpSpPr>
          <a:xfrm rot="10042377">
            <a:off x="6598380" y="5435538"/>
            <a:ext cx="149097" cy="149097"/>
            <a:chOff x="0" y="0"/>
            <a:chExt cx="812800" cy="812800"/>
          </a:xfrm>
        </p:grpSpPr>
        <p:sp>
          <p:nvSpPr>
            <p:cNvPr id="276" name="Google Shape;276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8" name="Google Shape;278;g2ec2877ec1c_2_0"/>
          <p:cNvGrpSpPr/>
          <p:nvPr/>
        </p:nvGrpSpPr>
        <p:grpSpPr>
          <a:xfrm rot="8923797">
            <a:off x="7259603" y="4303308"/>
            <a:ext cx="179918" cy="179918"/>
            <a:chOff x="0" y="0"/>
            <a:chExt cx="812800" cy="812800"/>
          </a:xfrm>
        </p:grpSpPr>
        <p:sp>
          <p:nvSpPr>
            <p:cNvPr id="279" name="Google Shape;279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1" name="Google Shape;281;g2ec2877ec1c_2_0"/>
          <p:cNvGrpSpPr/>
          <p:nvPr/>
        </p:nvGrpSpPr>
        <p:grpSpPr>
          <a:xfrm rot="8923203">
            <a:off x="7049036" y="4263585"/>
            <a:ext cx="149028" cy="149028"/>
            <a:chOff x="0" y="0"/>
            <a:chExt cx="812800" cy="812800"/>
          </a:xfrm>
        </p:grpSpPr>
        <p:sp>
          <p:nvSpPr>
            <p:cNvPr id="282" name="Google Shape;282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4" name="Google Shape;284;g2ec2877ec1c_2_0"/>
          <p:cNvGrpSpPr/>
          <p:nvPr/>
        </p:nvGrpSpPr>
        <p:grpSpPr>
          <a:xfrm rot="5605088">
            <a:off x="6886391" y="3046604"/>
            <a:ext cx="179949" cy="179949"/>
            <a:chOff x="0" y="0"/>
            <a:chExt cx="812800" cy="812800"/>
          </a:xfrm>
        </p:grpSpPr>
        <p:sp>
          <p:nvSpPr>
            <p:cNvPr id="285" name="Google Shape;285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7" name="Google Shape;287;g2ec2877ec1c_2_0"/>
          <p:cNvGrpSpPr/>
          <p:nvPr/>
        </p:nvGrpSpPr>
        <p:grpSpPr>
          <a:xfrm rot="5606280">
            <a:off x="6727753" y="3216395"/>
            <a:ext cx="149092" cy="149092"/>
            <a:chOff x="0" y="0"/>
            <a:chExt cx="812800" cy="812800"/>
          </a:xfrm>
        </p:grpSpPr>
        <p:sp>
          <p:nvSpPr>
            <p:cNvPr id="288" name="Google Shape;288;g2ec2877ec1c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2ec2877ec1c_2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0" name="Google Shape;290;g2ec2877ec1c_2_0"/>
          <p:cNvSpPr/>
          <p:nvPr/>
        </p:nvSpPr>
        <p:spPr>
          <a:xfrm>
            <a:off x="3928279" y="1917301"/>
            <a:ext cx="3056240" cy="3938381"/>
          </a:xfrm>
          <a:custGeom>
            <a:rect b="b" l="l" r="r" t="t"/>
            <a:pathLst>
              <a:path extrusionOk="0" h="5900197" w="4578636">
                <a:moveTo>
                  <a:pt x="0" y="0"/>
                </a:moveTo>
                <a:lnTo>
                  <a:pt x="4578636" y="0"/>
                </a:lnTo>
                <a:lnTo>
                  <a:pt x="4578636" y="5900197"/>
                </a:lnTo>
                <a:lnTo>
                  <a:pt x="0" y="5900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g2ec2877ec1c_2_0"/>
          <p:cNvSpPr txBox="1"/>
          <p:nvPr/>
        </p:nvSpPr>
        <p:spPr>
          <a:xfrm>
            <a:off x="1450491" y="1299395"/>
            <a:ext cx="2956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7"/>
              <a:buFont typeface="Arial"/>
              <a:buNone/>
            </a:pPr>
            <a:r>
              <a:rPr b="0" i="0" lang="en-US" sz="2267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I know if my symptoms are serious enough?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ec2877ec1c_2_0"/>
          <p:cNvSpPr txBox="1"/>
          <p:nvPr/>
        </p:nvSpPr>
        <p:spPr>
          <a:xfrm>
            <a:off x="7967006" y="4056015"/>
            <a:ext cx="28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I prevent falls at home?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g2ec2877ec1c_2_0"/>
          <p:cNvSpPr txBox="1"/>
          <p:nvPr/>
        </p:nvSpPr>
        <p:spPr>
          <a:xfrm>
            <a:off x="1052450" y="2741975"/>
            <a:ext cx="2483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my diagnosis 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correct?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g2ec2877ec1c_2_0"/>
          <p:cNvSpPr txBox="1"/>
          <p:nvPr/>
        </p:nvSpPr>
        <p:spPr>
          <a:xfrm>
            <a:off x="975425" y="4272150"/>
            <a:ext cx="274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diagnostic test prescribed necessary?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g2ec2877ec1c_2_0"/>
          <p:cNvSpPr txBox="1"/>
          <p:nvPr/>
        </p:nvSpPr>
        <p:spPr>
          <a:xfrm>
            <a:off x="7755568" y="2659926"/>
            <a:ext cx="372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Shall I take a second opinion?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&amp; How?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g2ec2877ec1c_2_0"/>
          <p:cNvSpPr txBox="1"/>
          <p:nvPr/>
        </p:nvSpPr>
        <p:spPr>
          <a:xfrm>
            <a:off x="7910000" y="5635950"/>
            <a:ext cx="2621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my rights as a patient?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g2ec2877ec1c_2_0"/>
          <p:cNvSpPr txBox="1"/>
          <p:nvPr/>
        </p:nvSpPr>
        <p:spPr>
          <a:xfrm>
            <a:off x="1417291" y="5744324"/>
            <a:ext cx="302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Adults need Vaccination?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g2ec2877ec1c_2_0"/>
          <p:cNvSpPr txBox="1"/>
          <p:nvPr/>
        </p:nvSpPr>
        <p:spPr>
          <a:xfrm>
            <a:off x="7088883" y="1316109"/>
            <a:ext cx="3757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7"/>
              <a:buFont typeface="Arial"/>
              <a:buNone/>
            </a:pPr>
            <a:r>
              <a:rPr b="0" i="0" lang="en-US" sz="2267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I know its an Emergency and how  should I respond?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ec2877ec1c_2_0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0E4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g2ec2877ec1c_2_171"/>
          <p:cNvGrpSpPr/>
          <p:nvPr/>
        </p:nvGrpSpPr>
        <p:grpSpPr>
          <a:xfrm>
            <a:off x="528657" y="955098"/>
            <a:ext cx="3160017" cy="2153630"/>
            <a:chOff x="0" y="-38100"/>
            <a:chExt cx="1248377" cy="850800"/>
          </a:xfrm>
        </p:grpSpPr>
        <p:sp>
          <p:nvSpPr>
            <p:cNvPr id="309" name="Google Shape;309;g2ec2877ec1c_2_171"/>
            <p:cNvSpPr/>
            <p:nvPr/>
          </p:nvSpPr>
          <p:spPr>
            <a:xfrm>
              <a:off x="0" y="0"/>
              <a:ext cx="1248377" cy="686195"/>
            </a:xfrm>
            <a:custGeom>
              <a:rect b="b" l="l" r="r" t="t"/>
              <a:pathLst>
                <a:path extrusionOk="0" h="686195" w="1248377">
                  <a:moveTo>
                    <a:pt x="83300" y="0"/>
                  </a:moveTo>
                  <a:lnTo>
                    <a:pt x="1165077" y="0"/>
                  </a:lnTo>
                  <a:cubicBezTo>
                    <a:pt x="1187169" y="0"/>
                    <a:pt x="1208357" y="8776"/>
                    <a:pt x="1223979" y="24398"/>
                  </a:cubicBezTo>
                  <a:cubicBezTo>
                    <a:pt x="1239601" y="40020"/>
                    <a:pt x="1248377" y="61208"/>
                    <a:pt x="1248377" y="83300"/>
                  </a:cubicBezTo>
                  <a:lnTo>
                    <a:pt x="1248377" y="602895"/>
                  </a:lnTo>
                  <a:cubicBezTo>
                    <a:pt x="1248377" y="648901"/>
                    <a:pt x="1211082" y="686195"/>
                    <a:pt x="1165077" y="686195"/>
                  </a:cubicBezTo>
                  <a:lnTo>
                    <a:pt x="83300" y="686195"/>
                  </a:lnTo>
                  <a:cubicBezTo>
                    <a:pt x="37295" y="686195"/>
                    <a:pt x="0" y="648901"/>
                    <a:pt x="0" y="602895"/>
                  </a:cubicBezTo>
                  <a:lnTo>
                    <a:pt x="0" y="83300"/>
                  </a:lnTo>
                  <a:cubicBezTo>
                    <a:pt x="0" y="37295"/>
                    <a:pt x="37295" y="0"/>
                    <a:pt x="833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97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g2ec2877ec1c_2_17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g2ec2877ec1c_2_171"/>
          <p:cNvGrpSpPr/>
          <p:nvPr/>
        </p:nvGrpSpPr>
        <p:grpSpPr>
          <a:xfrm>
            <a:off x="4169990" y="839315"/>
            <a:ext cx="3964261" cy="2153630"/>
            <a:chOff x="0" y="-38100"/>
            <a:chExt cx="1566097" cy="850800"/>
          </a:xfrm>
        </p:grpSpPr>
        <p:sp>
          <p:nvSpPr>
            <p:cNvPr id="312" name="Google Shape;312;g2ec2877ec1c_2_171"/>
            <p:cNvSpPr/>
            <p:nvPr/>
          </p:nvSpPr>
          <p:spPr>
            <a:xfrm>
              <a:off x="0" y="0"/>
              <a:ext cx="1566097" cy="686195"/>
            </a:xfrm>
            <a:custGeom>
              <a:rect b="b" l="l" r="r" t="t"/>
              <a:pathLst>
                <a:path extrusionOk="0" h="686195" w="1566097">
                  <a:moveTo>
                    <a:pt x="66401" y="0"/>
                  </a:moveTo>
                  <a:lnTo>
                    <a:pt x="1499696" y="0"/>
                  </a:lnTo>
                  <a:cubicBezTo>
                    <a:pt x="1517307" y="0"/>
                    <a:pt x="1534196" y="6996"/>
                    <a:pt x="1546649" y="19448"/>
                  </a:cubicBezTo>
                  <a:cubicBezTo>
                    <a:pt x="1559102" y="31901"/>
                    <a:pt x="1566097" y="48790"/>
                    <a:pt x="1566097" y="66401"/>
                  </a:cubicBezTo>
                  <a:lnTo>
                    <a:pt x="1566097" y="619795"/>
                  </a:lnTo>
                  <a:cubicBezTo>
                    <a:pt x="1566097" y="637405"/>
                    <a:pt x="1559102" y="654294"/>
                    <a:pt x="1546649" y="666747"/>
                  </a:cubicBezTo>
                  <a:cubicBezTo>
                    <a:pt x="1534196" y="679200"/>
                    <a:pt x="1517307" y="686195"/>
                    <a:pt x="1499696" y="686195"/>
                  </a:cubicBezTo>
                  <a:lnTo>
                    <a:pt x="66401" y="686195"/>
                  </a:lnTo>
                  <a:cubicBezTo>
                    <a:pt x="48790" y="686195"/>
                    <a:pt x="31901" y="679200"/>
                    <a:pt x="19448" y="666747"/>
                  </a:cubicBezTo>
                  <a:cubicBezTo>
                    <a:pt x="6996" y="654294"/>
                    <a:pt x="0" y="637405"/>
                    <a:pt x="0" y="619795"/>
                  </a:cubicBezTo>
                  <a:lnTo>
                    <a:pt x="0" y="66401"/>
                  </a:lnTo>
                  <a:cubicBezTo>
                    <a:pt x="0" y="48790"/>
                    <a:pt x="6996" y="31901"/>
                    <a:pt x="19448" y="19448"/>
                  </a:cubicBezTo>
                  <a:cubicBezTo>
                    <a:pt x="31901" y="6996"/>
                    <a:pt x="48790" y="0"/>
                    <a:pt x="664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97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g2ec2877ec1c_2_17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g2ec2877ec1c_2_171"/>
          <p:cNvGrpSpPr/>
          <p:nvPr/>
        </p:nvGrpSpPr>
        <p:grpSpPr>
          <a:xfrm>
            <a:off x="8584735" y="955098"/>
            <a:ext cx="3069151" cy="2153630"/>
            <a:chOff x="0" y="-38100"/>
            <a:chExt cx="1212480" cy="850800"/>
          </a:xfrm>
        </p:grpSpPr>
        <p:sp>
          <p:nvSpPr>
            <p:cNvPr id="315" name="Google Shape;315;g2ec2877ec1c_2_171"/>
            <p:cNvSpPr/>
            <p:nvPr/>
          </p:nvSpPr>
          <p:spPr>
            <a:xfrm>
              <a:off x="0" y="0"/>
              <a:ext cx="1212480" cy="686195"/>
            </a:xfrm>
            <a:custGeom>
              <a:rect b="b" l="l" r="r" t="t"/>
              <a:pathLst>
                <a:path extrusionOk="0" h="686195" w="1212480">
                  <a:moveTo>
                    <a:pt x="85767" y="0"/>
                  </a:moveTo>
                  <a:lnTo>
                    <a:pt x="1126713" y="0"/>
                  </a:lnTo>
                  <a:cubicBezTo>
                    <a:pt x="1174081" y="0"/>
                    <a:pt x="1212480" y="38399"/>
                    <a:pt x="1212480" y="85767"/>
                  </a:cubicBezTo>
                  <a:lnTo>
                    <a:pt x="1212480" y="600429"/>
                  </a:lnTo>
                  <a:cubicBezTo>
                    <a:pt x="1212480" y="623176"/>
                    <a:pt x="1203444" y="644991"/>
                    <a:pt x="1187360" y="661075"/>
                  </a:cubicBezTo>
                  <a:cubicBezTo>
                    <a:pt x="1171275" y="677159"/>
                    <a:pt x="1149460" y="686195"/>
                    <a:pt x="1126713" y="686195"/>
                  </a:cubicBezTo>
                  <a:lnTo>
                    <a:pt x="85767" y="686195"/>
                  </a:lnTo>
                  <a:cubicBezTo>
                    <a:pt x="38399" y="686195"/>
                    <a:pt x="0" y="647796"/>
                    <a:pt x="0" y="600429"/>
                  </a:cubicBezTo>
                  <a:lnTo>
                    <a:pt x="0" y="85767"/>
                  </a:lnTo>
                  <a:cubicBezTo>
                    <a:pt x="0" y="38399"/>
                    <a:pt x="38399" y="0"/>
                    <a:pt x="857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97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g2ec2877ec1c_2_17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g2ec2877ec1c_2_171"/>
          <p:cNvGrpSpPr/>
          <p:nvPr/>
        </p:nvGrpSpPr>
        <p:grpSpPr>
          <a:xfrm>
            <a:off x="8584735" y="3127630"/>
            <a:ext cx="3069151" cy="2153630"/>
            <a:chOff x="0" y="-38100"/>
            <a:chExt cx="1212480" cy="850800"/>
          </a:xfrm>
        </p:grpSpPr>
        <p:sp>
          <p:nvSpPr>
            <p:cNvPr id="318" name="Google Shape;318;g2ec2877ec1c_2_171"/>
            <p:cNvSpPr/>
            <p:nvPr/>
          </p:nvSpPr>
          <p:spPr>
            <a:xfrm>
              <a:off x="0" y="0"/>
              <a:ext cx="1212480" cy="686195"/>
            </a:xfrm>
            <a:custGeom>
              <a:rect b="b" l="l" r="r" t="t"/>
              <a:pathLst>
                <a:path extrusionOk="0" h="686195" w="1212480">
                  <a:moveTo>
                    <a:pt x="85767" y="0"/>
                  </a:moveTo>
                  <a:lnTo>
                    <a:pt x="1126713" y="0"/>
                  </a:lnTo>
                  <a:cubicBezTo>
                    <a:pt x="1174081" y="0"/>
                    <a:pt x="1212480" y="38399"/>
                    <a:pt x="1212480" y="85767"/>
                  </a:cubicBezTo>
                  <a:lnTo>
                    <a:pt x="1212480" y="600429"/>
                  </a:lnTo>
                  <a:cubicBezTo>
                    <a:pt x="1212480" y="623176"/>
                    <a:pt x="1203444" y="644991"/>
                    <a:pt x="1187360" y="661075"/>
                  </a:cubicBezTo>
                  <a:cubicBezTo>
                    <a:pt x="1171275" y="677159"/>
                    <a:pt x="1149460" y="686195"/>
                    <a:pt x="1126713" y="686195"/>
                  </a:cubicBezTo>
                  <a:lnTo>
                    <a:pt x="85767" y="686195"/>
                  </a:lnTo>
                  <a:cubicBezTo>
                    <a:pt x="38399" y="686195"/>
                    <a:pt x="0" y="647796"/>
                    <a:pt x="0" y="600429"/>
                  </a:cubicBezTo>
                  <a:lnTo>
                    <a:pt x="0" y="85767"/>
                  </a:lnTo>
                  <a:cubicBezTo>
                    <a:pt x="0" y="38399"/>
                    <a:pt x="38399" y="0"/>
                    <a:pt x="857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97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g2ec2877ec1c_2_17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g2ec2877ec1c_2_171"/>
          <p:cNvGrpSpPr/>
          <p:nvPr/>
        </p:nvGrpSpPr>
        <p:grpSpPr>
          <a:xfrm>
            <a:off x="4169990" y="2855059"/>
            <a:ext cx="3964261" cy="2153630"/>
            <a:chOff x="0" y="-38100"/>
            <a:chExt cx="1566097" cy="850800"/>
          </a:xfrm>
        </p:grpSpPr>
        <p:sp>
          <p:nvSpPr>
            <p:cNvPr id="321" name="Google Shape;321;g2ec2877ec1c_2_171"/>
            <p:cNvSpPr/>
            <p:nvPr/>
          </p:nvSpPr>
          <p:spPr>
            <a:xfrm>
              <a:off x="0" y="0"/>
              <a:ext cx="1566097" cy="686195"/>
            </a:xfrm>
            <a:custGeom>
              <a:rect b="b" l="l" r="r" t="t"/>
              <a:pathLst>
                <a:path extrusionOk="0" h="686195" w="1566097">
                  <a:moveTo>
                    <a:pt x="66401" y="0"/>
                  </a:moveTo>
                  <a:lnTo>
                    <a:pt x="1499696" y="0"/>
                  </a:lnTo>
                  <a:cubicBezTo>
                    <a:pt x="1517307" y="0"/>
                    <a:pt x="1534196" y="6996"/>
                    <a:pt x="1546649" y="19448"/>
                  </a:cubicBezTo>
                  <a:cubicBezTo>
                    <a:pt x="1559102" y="31901"/>
                    <a:pt x="1566097" y="48790"/>
                    <a:pt x="1566097" y="66401"/>
                  </a:cubicBezTo>
                  <a:lnTo>
                    <a:pt x="1566097" y="619795"/>
                  </a:lnTo>
                  <a:cubicBezTo>
                    <a:pt x="1566097" y="637405"/>
                    <a:pt x="1559102" y="654294"/>
                    <a:pt x="1546649" y="666747"/>
                  </a:cubicBezTo>
                  <a:cubicBezTo>
                    <a:pt x="1534196" y="679200"/>
                    <a:pt x="1517307" y="686195"/>
                    <a:pt x="1499696" y="686195"/>
                  </a:cubicBezTo>
                  <a:lnTo>
                    <a:pt x="66401" y="686195"/>
                  </a:lnTo>
                  <a:cubicBezTo>
                    <a:pt x="48790" y="686195"/>
                    <a:pt x="31901" y="679200"/>
                    <a:pt x="19448" y="666747"/>
                  </a:cubicBezTo>
                  <a:cubicBezTo>
                    <a:pt x="6996" y="654294"/>
                    <a:pt x="0" y="637405"/>
                    <a:pt x="0" y="619795"/>
                  </a:cubicBezTo>
                  <a:lnTo>
                    <a:pt x="0" y="66401"/>
                  </a:lnTo>
                  <a:cubicBezTo>
                    <a:pt x="0" y="48790"/>
                    <a:pt x="6996" y="31901"/>
                    <a:pt x="19448" y="19448"/>
                  </a:cubicBezTo>
                  <a:cubicBezTo>
                    <a:pt x="31901" y="6996"/>
                    <a:pt x="48790" y="0"/>
                    <a:pt x="664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97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g2ec2877ec1c_2_17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g2ec2877ec1c_2_171"/>
          <p:cNvGrpSpPr/>
          <p:nvPr/>
        </p:nvGrpSpPr>
        <p:grpSpPr>
          <a:xfrm>
            <a:off x="528657" y="3127630"/>
            <a:ext cx="3160017" cy="2153630"/>
            <a:chOff x="0" y="-38100"/>
            <a:chExt cx="1248377" cy="850800"/>
          </a:xfrm>
        </p:grpSpPr>
        <p:sp>
          <p:nvSpPr>
            <p:cNvPr id="324" name="Google Shape;324;g2ec2877ec1c_2_171"/>
            <p:cNvSpPr/>
            <p:nvPr/>
          </p:nvSpPr>
          <p:spPr>
            <a:xfrm>
              <a:off x="0" y="0"/>
              <a:ext cx="1248377" cy="686195"/>
            </a:xfrm>
            <a:custGeom>
              <a:rect b="b" l="l" r="r" t="t"/>
              <a:pathLst>
                <a:path extrusionOk="0" h="686195" w="1248377">
                  <a:moveTo>
                    <a:pt x="83300" y="0"/>
                  </a:moveTo>
                  <a:lnTo>
                    <a:pt x="1165077" y="0"/>
                  </a:lnTo>
                  <a:cubicBezTo>
                    <a:pt x="1187169" y="0"/>
                    <a:pt x="1208357" y="8776"/>
                    <a:pt x="1223979" y="24398"/>
                  </a:cubicBezTo>
                  <a:cubicBezTo>
                    <a:pt x="1239601" y="40020"/>
                    <a:pt x="1248377" y="61208"/>
                    <a:pt x="1248377" y="83300"/>
                  </a:cubicBezTo>
                  <a:lnTo>
                    <a:pt x="1248377" y="602895"/>
                  </a:lnTo>
                  <a:cubicBezTo>
                    <a:pt x="1248377" y="648901"/>
                    <a:pt x="1211082" y="686195"/>
                    <a:pt x="1165077" y="686195"/>
                  </a:cubicBezTo>
                  <a:lnTo>
                    <a:pt x="83300" y="686195"/>
                  </a:lnTo>
                  <a:cubicBezTo>
                    <a:pt x="37295" y="686195"/>
                    <a:pt x="0" y="648901"/>
                    <a:pt x="0" y="602895"/>
                  </a:cubicBezTo>
                  <a:lnTo>
                    <a:pt x="0" y="83300"/>
                  </a:lnTo>
                  <a:cubicBezTo>
                    <a:pt x="0" y="37295"/>
                    <a:pt x="37295" y="0"/>
                    <a:pt x="833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97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g2ec2877ec1c_2_17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g2ec2877ec1c_2_171"/>
          <p:cNvGrpSpPr/>
          <p:nvPr/>
        </p:nvGrpSpPr>
        <p:grpSpPr>
          <a:xfrm>
            <a:off x="3562457" y="4931150"/>
            <a:ext cx="5134519" cy="2153630"/>
            <a:chOff x="0" y="-38100"/>
            <a:chExt cx="2028412" cy="850800"/>
          </a:xfrm>
        </p:grpSpPr>
        <p:sp>
          <p:nvSpPr>
            <p:cNvPr id="327" name="Google Shape;327;g2ec2877ec1c_2_171"/>
            <p:cNvSpPr/>
            <p:nvPr/>
          </p:nvSpPr>
          <p:spPr>
            <a:xfrm>
              <a:off x="0" y="0"/>
              <a:ext cx="2028412" cy="687557"/>
            </a:xfrm>
            <a:custGeom>
              <a:rect b="b" l="l" r="r" t="t"/>
              <a:pathLst>
                <a:path extrusionOk="0" h="687557" w="2028412">
                  <a:moveTo>
                    <a:pt x="51267" y="0"/>
                  </a:moveTo>
                  <a:lnTo>
                    <a:pt x="1977145" y="0"/>
                  </a:lnTo>
                  <a:cubicBezTo>
                    <a:pt x="2005459" y="0"/>
                    <a:pt x="2028412" y="22953"/>
                    <a:pt x="2028412" y="51267"/>
                  </a:cubicBezTo>
                  <a:lnTo>
                    <a:pt x="2028412" y="636290"/>
                  </a:lnTo>
                  <a:cubicBezTo>
                    <a:pt x="2028412" y="649887"/>
                    <a:pt x="2023011" y="662927"/>
                    <a:pt x="2013396" y="672541"/>
                  </a:cubicBezTo>
                  <a:cubicBezTo>
                    <a:pt x="2003782" y="682156"/>
                    <a:pt x="1990742" y="687557"/>
                    <a:pt x="1977145" y="687557"/>
                  </a:cubicBezTo>
                  <a:lnTo>
                    <a:pt x="51267" y="687557"/>
                  </a:lnTo>
                  <a:cubicBezTo>
                    <a:pt x="22953" y="687557"/>
                    <a:pt x="0" y="664604"/>
                    <a:pt x="0" y="636290"/>
                  </a:cubicBezTo>
                  <a:lnTo>
                    <a:pt x="0" y="51267"/>
                  </a:lnTo>
                  <a:cubicBezTo>
                    <a:pt x="0" y="37670"/>
                    <a:pt x="5401" y="24630"/>
                    <a:pt x="15016" y="15016"/>
                  </a:cubicBezTo>
                  <a:cubicBezTo>
                    <a:pt x="24630" y="5401"/>
                    <a:pt x="37670" y="0"/>
                    <a:pt x="512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97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g2ec2877ec1c_2_17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g2ec2877ec1c_2_171"/>
          <p:cNvSpPr txBox="1"/>
          <p:nvPr/>
        </p:nvSpPr>
        <p:spPr>
          <a:xfrm>
            <a:off x="3547653" y="6028005"/>
            <a:ext cx="51402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Transparent &amp; Consistent billing - faster discharge</a:t>
            </a:r>
            <a:endParaRPr sz="900"/>
          </a:p>
        </p:txBody>
      </p:sp>
      <p:sp>
        <p:nvSpPr>
          <p:cNvPr id="330" name="Google Shape;330;g2ec2877ec1c_2_171"/>
          <p:cNvSpPr/>
          <p:nvPr/>
        </p:nvSpPr>
        <p:spPr>
          <a:xfrm>
            <a:off x="5505762" y="2827884"/>
            <a:ext cx="1263399" cy="1218759"/>
          </a:xfrm>
          <a:custGeom>
            <a:rect b="b" l="l" r="r" t="t"/>
            <a:pathLst>
              <a:path extrusionOk="0" h="1825856" w="1892733">
                <a:moveTo>
                  <a:pt x="0" y="0"/>
                </a:moveTo>
                <a:lnTo>
                  <a:pt x="1892733" y="0"/>
                </a:lnTo>
                <a:lnTo>
                  <a:pt x="1892733" y="1825856"/>
                </a:lnTo>
                <a:lnTo>
                  <a:pt x="0" y="1825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g2ec2877ec1c_2_171"/>
          <p:cNvSpPr/>
          <p:nvPr/>
        </p:nvSpPr>
        <p:spPr>
          <a:xfrm>
            <a:off x="5505762" y="4786085"/>
            <a:ext cx="1197968" cy="1197968"/>
          </a:xfrm>
          <a:custGeom>
            <a:rect b="b" l="l" r="r" t="t"/>
            <a:pathLst>
              <a:path extrusionOk="0" h="1794708" w="1794708">
                <a:moveTo>
                  <a:pt x="0" y="0"/>
                </a:moveTo>
                <a:lnTo>
                  <a:pt x="1794709" y="0"/>
                </a:lnTo>
                <a:lnTo>
                  <a:pt x="1794709" y="1794709"/>
                </a:lnTo>
                <a:lnTo>
                  <a:pt x="0" y="1794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g2ec2877ec1c_2_171"/>
          <p:cNvSpPr/>
          <p:nvPr/>
        </p:nvSpPr>
        <p:spPr>
          <a:xfrm>
            <a:off x="1391145" y="807253"/>
            <a:ext cx="1436772" cy="1274809"/>
          </a:xfrm>
          <a:custGeom>
            <a:rect b="b" l="l" r="r" t="t"/>
            <a:pathLst>
              <a:path extrusionOk="0" h="1909826" w="2152468">
                <a:moveTo>
                  <a:pt x="0" y="0"/>
                </a:moveTo>
                <a:lnTo>
                  <a:pt x="2152468" y="0"/>
                </a:lnTo>
                <a:lnTo>
                  <a:pt x="2152468" y="1909826"/>
                </a:lnTo>
                <a:lnTo>
                  <a:pt x="0" y="1909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g2ec2877ec1c_2_171"/>
          <p:cNvSpPr/>
          <p:nvPr/>
        </p:nvSpPr>
        <p:spPr>
          <a:xfrm>
            <a:off x="5358232" y="751353"/>
            <a:ext cx="1469959" cy="1256815"/>
          </a:xfrm>
          <a:custGeom>
            <a:rect b="b" l="l" r="r" t="t"/>
            <a:pathLst>
              <a:path extrusionOk="0" h="1882869" w="2202186">
                <a:moveTo>
                  <a:pt x="0" y="0"/>
                </a:moveTo>
                <a:lnTo>
                  <a:pt x="2202186" y="0"/>
                </a:lnTo>
                <a:lnTo>
                  <a:pt x="2202186" y="1882869"/>
                </a:lnTo>
                <a:lnTo>
                  <a:pt x="0" y="188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g2ec2877ec1c_2_171"/>
          <p:cNvSpPr/>
          <p:nvPr/>
        </p:nvSpPr>
        <p:spPr>
          <a:xfrm>
            <a:off x="9454974" y="881124"/>
            <a:ext cx="1185561" cy="1200845"/>
          </a:xfrm>
          <a:custGeom>
            <a:rect b="b" l="l" r="r" t="t"/>
            <a:pathLst>
              <a:path extrusionOk="0" h="1799019" w="1776122">
                <a:moveTo>
                  <a:pt x="0" y="0"/>
                </a:moveTo>
                <a:lnTo>
                  <a:pt x="1776122" y="0"/>
                </a:lnTo>
                <a:lnTo>
                  <a:pt x="1776122" y="1799019"/>
                </a:lnTo>
                <a:lnTo>
                  <a:pt x="0" y="1799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g2ec2877ec1c_2_171"/>
          <p:cNvSpPr/>
          <p:nvPr/>
        </p:nvSpPr>
        <p:spPr>
          <a:xfrm>
            <a:off x="9269701" y="2928173"/>
            <a:ext cx="1701281" cy="1296067"/>
          </a:xfrm>
          <a:custGeom>
            <a:rect b="b" l="l" r="r" t="t"/>
            <a:pathLst>
              <a:path extrusionOk="0" h="1941673" w="2548735">
                <a:moveTo>
                  <a:pt x="0" y="0"/>
                </a:moveTo>
                <a:lnTo>
                  <a:pt x="2548736" y="0"/>
                </a:lnTo>
                <a:lnTo>
                  <a:pt x="2548736" y="1941673"/>
                </a:lnTo>
                <a:lnTo>
                  <a:pt x="0" y="1941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g2ec2877ec1c_2_171"/>
          <p:cNvSpPr txBox="1"/>
          <p:nvPr/>
        </p:nvSpPr>
        <p:spPr>
          <a:xfrm>
            <a:off x="1699499" y="65145"/>
            <a:ext cx="887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Expectations of Patients</a:t>
            </a:r>
            <a:endParaRPr sz="4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g2ec2877ec1c_2_171"/>
          <p:cNvSpPr txBox="1"/>
          <p:nvPr/>
        </p:nvSpPr>
        <p:spPr>
          <a:xfrm>
            <a:off x="654811" y="2125279"/>
            <a:ext cx="29076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Safe and Quick Recovery</a:t>
            </a:r>
            <a:endParaRPr sz="900"/>
          </a:p>
        </p:txBody>
      </p:sp>
      <p:sp>
        <p:nvSpPr>
          <p:cNvPr id="338" name="Google Shape;338;g2ec2877ec1c_2_171"/>
          <p:cNvSpPr txBox="1"/>
          <p:nvPr/>
        </p:nvSpPr>
        <p:spPr>
          <a:xfrm>
            <a:off x="4147598" y="2021607"/>
            <a:ext cx="39867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Clear and Effective Two-way Communication</a:t>
            </a:r>
            <a:endParaRPr sz="900"/>
          </a:p>
        </p:txBody>
      </p:sp>
      <p:sp>
        <p:nvSpPr>
          <p:cNvPr id="339" name="Google Shape;339;g2ec2877ec1c_2_171"/>
          <p:cNvSpPr txBox="1"/>
          <p:nvPr/>
        </p:nvSpPr>
        <p:spPr>
          <a:xfrm>
            <a:off x="8570721" y="2125279"/>
            <a:ext cx="29913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Receive Empathy, Respect, and Dignity</a:t>
            </a:r>
            <a:endParaRPr sz="900"/>
          </a:p>
        </p:txBody>
      </p:sp>
      <p:sp>
        <p:nvSpPr>
          <p:cNvPr id="340" name="Google Shape;340;g2ec2877ec1c_2_171"/>
          <p:cNvSpPr txBox="1"/>
          <p:nvPr/>
        </p:nvSpPr>
        <p:spPr>
          <a:xfrm>
            <a:off x="571885" y="4289805"/>
            <a:ext cx="31599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Access to Information </a:t>
            </a:r>
            <a:endParaRPr sz="900"/>
          </a:p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to help decide</a:t>
            </a:r>
            <a:endParaRPr sz="900"/>
          </a:p>
        </p:txBody>
      </p:sp>
      <p:sp>
        <p:nvSpPr>
          <p:cNvPr id="341" name="Google Shape;341;g2ec2877ec1c_2_171"/>
          <p:cNvSpPr txBox="1"/>
          <p:nvPr/>
        </p:nvSpPr>
        <p:spPr>
          <a:xfrm>
            <a:off x="4383299" y="4056217"/>
            <a:ext cx="35067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Encourage Questions &amp; Respond</a:t>
            </a:r>
            <a:endParaRPr sz="900"/>
          </a:p>
        </p:txBody>
      </p:sp>
      <p:sp>
        <p:nvSpPr>
          <p:cNvPr id="342" name="Google Shape;342;g2ec2877ec1c_2_171"/>
          <p:cNvSpPr txBox="1"/>
          <p:nvPr/>
        </p:nvSpPr>
        <p:spPr>
          <a:xfrm>
            <a:off x="8662440" y="4297811"/>
            <a:ext cx="2935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Coordination of care across specialties</a:t>
            </a:r>
            <a:endParaRPr sz="900"/>
          </a:p>
        </p:txBody>
      </p:sp>
      <p:sp>
        <p:nvSpPr>
          <p:cNvPr id="343" name="Google Shape;343;g2ec2877ec1c_2_171"/>
          <p:cNvSpPr/>
          <p:nvPr/>
        </p:nvSpPr>
        <p:spPr>
          <a:xfrm>
            <a:off x="1340032" y="3048757"/>
            <a:ext cx="1539125" cy="1175332"/>
          </a:xfrm>
          <a:custGeom>
            <a:rect b="b" l="l" r="r" t="t"/>
            <a:pathLst>
              <a:path extrusionOk="0" h="1760797" w="2305805">
                <a:moveTo>
                  <a:pt x="0" y="0"/>
                </a:moveTo>
                <a:lnTo>
                  <a:pt x="2305806" y="0"/>
                </a:lnTo>
                <a:lnTo>
                  <a:pt x="2305806" y="1760797"/>
                </a:lnTo>
                <a:lnTo>
                  <a:pt x="0" y="1760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44" name="Google Shape;344;g2ec2877ec1c_2_17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7125" y="80075"/>
            <a:ext cx="859175" cy="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ec2877ec1c_2_171"/>
          <p:cNvPicPr preferRelativeResize="0"/>
          <p:nvPr/>
        </p:nvPicPr>
        <p:blipFill rotWithShape="1">
          <a:blip r:embed="rId11">
            <a:alphaModFix/>
          </a:blip>
          <a:srcRect b="19751" l="33717" r="34993" t="25805"/>
          <a:stretch/>
        </p:blipFill>
        <p:spPr>
          <a:xfrm>
            <a:off x="11254075" y="3875"/>
            <a:ext cx="859177" cy="8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ec2877ec1c_2_171"/>
          <p:cNvSpPr txBox="1"/>
          <p:nvPr>
            <p:ph idx="12" type="sldNum"/>
          </p:nvPr>
        </p:nvSpPr>
        <p:spPr>
          <a:xfrm>
            <a:off x="11617200" y="6432550"/>
            <a:ext cx="47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g2ec2877ec1c_2_171"/>
          <p:cNvSpPr/>
          <p:nvPr/>
        </p:nvSpPr>
        <p:spPr>
          <a:xfrm>
            <a:off x="2850" y="-8533"/>
            <a:ext cx="256200" cy="6866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0E4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t/>
            </a:r>
            <a:endParaRPr b="0" i="0" sz="9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2024-07-15T05:47:34Z</dcterms:created>
  <dc:creator>Nadira Chaturvedi</dc:creator>
</cp:coreProperties>
</file>