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Libre Franklin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2" roundtripDataSignature="AMtx7mjMhNDB88vj9ZtjKuJW/2K23QUC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ibreFranklin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-boldItalic.fntdata"/><Relationship Id="rId30" Type="http://schemas.openxmlformats.org/officeDocument/2006/relationships/font" Target="fonts/LibreFranklin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2" name="Google Shape;342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3" name="Google Shape;343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6" name="Google Shape;346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2" name="Google Shape;402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3" name="Google Shape;403;p1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6" name="Google Shape;406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3" name="Google Shape;423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4" name="Google Shape;424;p1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7" name="Google Shape;427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5" name="Google Shape;445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46" name="Google Shape;446;p1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49" name="Google Shape;449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66" name="Google Shape;466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67" name="Google Shape;467;p1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70" name="Google Shape;470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5" name="Google Shape;515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16" name="Google Shape;516;p1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19" name="Google Shape;519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36" name="Google Shape;536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37" name="Google Shape;537;p1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40" name="Google Shape;540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58" name="Google Shape;558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59" name="Google Shape;559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62" name="Google Shape;562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2" name="Google Shape;582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83" name="Google Shape;583;p1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86" name="Google Shape;586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05" name="Google Shape;605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06" name="Google Shape;606;p1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09" name="Google Shape;609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7" name="Google Shape;107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8" name="Google Shape;108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26" name="Google Shape;626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27" name="Google Shape;627;p2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0" name="Google Shape;630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60" name="Google Shape;660;p2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61" name="Google Shape;661;p2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2" name="Google Shape;662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64" name="Google Shape;664;p2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82" name="Google Shape;682;p2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83" name="Google Shape;683;p2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86" name="Google Shape;686;p2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8" name="Google Shape;128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9" name="Google Shape;129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2" name="Google Shape;132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0" name="Google Shape;150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1" name="Google Shape;151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4" name="Google Shape;154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1" name="Google Shape;171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2" name="Google Shape;172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5" name="Google Shape;175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6" name="Google Shape;226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7" name="Google Shape;227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0" name="Google Shape;230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9" name="Google Shape;279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0" name="Google Shape;280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3" name="Google Shape;283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0" name="Google Shape;300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1" name="Google Shape;301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4" name="Google Shape;304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2" name="Google Shape;322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3" name="Google Shape;323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6" name="Google Shape;326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jpg"/><Relationship Id="rId10" Type="http://schemas.openxmlformats.org/officeDocument/2006/relationships/image" Target="../media/image41.jpg"/><Relationship Id="rId1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jpg"/><Relationship Id="rId10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26.png"/><Relationship Id="rId13" Type="http://schemas.openxmlformats.org/officeDocument/2006/relationships/image" Target="../media/image42.png"/><Relationship Id="rId1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9.png"/><Relationship Id="rId15" Type="http://schemas.openxmlformats.org/officeDocument/2006/relationships/image" Target="../media/image31.png"/><Relationship Id="rId14" Type="http://schemas.openxmlformats.org/officeDocument/2006/relationships/image" Target="../media/image48.png"/><Relationship Id="rId17" Type="http://schemas.openxmlformats.org/officeDocument/2006/relationships/image" Target="../media/image32.png"/><Relationship Id="rId16" Type="http://schemas.openxmlformats.org/officeDocument/2006/relationships/image" Target="../media/image30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18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jpg"/><Relationship Id="rId10" Type="http://schemas.openxmlformats.org/officeDocument/2006/relationships/image" Target="../media/image46.jp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51.jp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1" Type="http://schemas.openxmlformats.org/officeDocument/2006/relationships/image" Target="../media/image5.png"/><Relationship Id="rId10" Type="http://schemas.openxmlformats.org/officeDocument/2006/relationships/image" Target="../media/image35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0" Type="http://schemas.openxmlformats.org/officeDocument/2006/relationships/image" Target="../media/image18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3" Type="http://schemas.openxmlformats.org/officeDocument/2006/relationships/image" Target="../media/image29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5" Type="http://schemas.openxmlformats.org/officeDocument/2006/relationships/image" Target="../media/image22.png"/><Relationship Id="rId14" Type="http://schemas.openxmlformats.org/officeDocument/2006/relationships/image" Target="../media/image50.png"/><Relationship Id="rId17" Type="http://schemas.openxmlformats.org/officeDocument/2006/relationships/image" Target="../media/image47.png"/><Relationship Id="rId16" Type="http://schemas.openxmlformats.org/officeDocument/2006/relationships/image" Target="../media/image23.png"/><Relationship Id="rId5" Type="http://schemas.openxmlformats.org/officeDocument/2006/relationships/image" Target="../media/image1.png"/><Relationship Id="rId19" Type="http://schemas.openxmlformats.org/officeDocument/2006/relationships/image" Target="../media/image21.png"/><Relationship Id="rId6" Type="http://schemas.openxmlformats.org/officeDocument/2006/relationships/image" Target="../media/image4.png"/><Relationship Id="rId18" Type="http://schemas.openxmlformats.org/officeDocument/2006/relationships/image" Target="../media/image2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96" name="Google Shape;96;p1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100" name="Google Shape;100;p1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1377300" y="1918264"/>
            <a:ext cx="15533400" cy="241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Patient-Centered Care: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Engaging Patients for Safety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111675" y="7756876"/>
            <a:ext cx="5050460" cy="2069850"/>
          </a:xfrm>
          <a:custGeom>
            <a:rect b="b" l="l" r="r" t="t"/>
            <a:pathLst>
              <a:path extrusionOk="0" h="2069850" w="5050460">
                <a:moveTo>
                  <a:pt x="0" y="0"/>
                </a:moveTo>
                <a:lnTo>
                  <a:pt x="5050459" y="0"/>
                </a:lnTo>
                <a:lnTo>
                  <a:pt x="5050459" y="2069850"/>
                </a:lnTo>
                <a:lnTo>
                  <a:pt x="0" y="206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103" name="Google Shape;103;p1"/>
          <p:cNvSpPr txBox="1"/>
          <p:nvPr/>
        </p:nvSpPr>
        <p:spPr>
          <a:xfrm>
            <a:off x="10198650" y="6480787"/>
            <a:ext cx="798285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Speaker: Prof. Nadira Chaturvedi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Co-Chairperson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5859112" y="9318225"/>
            <a:ext cx="4245150" cy="302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16th November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9" name="Google Shape;349;p10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350" name="Google Shape;350;p10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351" name="Google Shape;351;p10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352" name="Google Shape;352;p10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353" name="Google Shape;353;p10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354" name="Google Shape;354;p10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355" name="Google Shape;355;p10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356" name="Google Shape;356;p10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357" name="Google Shape;357;p10"/>
          <p:cNvSpPr txBox="1"/>
          <p:nvPr/>
        </p:nvSpPr>
        <p:spPr>
          <a:xfrm>
            <a:off x="2682675" y="1348787"/>
            <a:ext cx="1311375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Where does Medical Harm happen</a:t>
            </a:r>
            <a:endParaRPr/>
          </a:p>
        </p:txBody>
      </p:sp>
      <p:sp>
        <p:nvSpPr>
          <p:cNvPr id="358" name="Google Shape;358;p10"/>
          <p:cNvSpPr/>
          <p:nvPr/>
        </p:nvSpPr>
        <p:spPr>
          <a:xfrm>
            <a:off x="1896450" y="2266500"/>
            <a:ext cx="15071884" cy="7544276"/>
          </a:xfrm>
          <a:custGeom>
            <a:rect b="b" l="l" r="r" t="t"/>
            <a:pathLst>
              <a:path extrusionOk="0" h="10059035" w="20095845">
                <a:moveTo>
                  <a:pt x="0" y="0"/>
                </a:moveTo>
                <a:lnTo>
                  <a:pt x="20095845" y="0"/>
                </a:lnTo>
                <a:lnTo>
                  <a:pt x="20095845" y="10059035"/>
                </a:lnTo>
                <a:lnTo>
                  <a:pt x="0" y="100590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359" name="Google Shape;359;p10"/>
          <p:cNvGrpSpPr/>
          <p:nvPr/>
        </p:nvGrpSpPr>
        <p:grpSpPr>
          <a:xfrm>
            <a:off x="3413982" y="2388992"/>
            <a:ext cx="6002775" cy="817912"/>
            <a:chOff x="0" y="-76200"/>
            <a:chExt cx="8003700" cy="1090549"/>
          </a:xfrm>
        </p:grpSpPr>
        <p:sp>
          <p:nvSpPr>
            <p:cNvPr id="360" name="Google Shape;360;p10"/>
            <p:cNvSpPr/>
            <p:nvPr/>
          </p:nvSpPr>
          <p:spPr>
            <a:xfrm>
              <a:off x="19050" y="19050"/>
              <a:ext cx="7965567" cy="976249"/>
            </a:xfrm>
            <a:custGeom>
              <a:rect b="b" l="l" r="r" t="t"/>
              <a:pathLst>
                <a:path extrusionOk="0" h="976249" w="7965567">
                  <a:moveTo>
                    <a:pt x="0" y="0"/>
                  </a:moveTo>
                  <a:lnTo>
                    <a:pt x="7965567" y="0"/>
                  </a:lnTo>
                  <a:lnTo>
                    <a:pt x="7965567" y="976249"/>
                  </a:lnTo>
                  <a:lnTo>
                    <a:pt x="0" y="97624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</p:sp>
        <p:sp>
          <p:nvSpPr>
            <p:cNvPr id="361" name="Google Shape;361;p10"/>
            <p:cNvSpPr/>
            <p:nvPr/>
          </p:nvSpPr>
          <p:spPr>
            <a:xfrm>
              <a:off x="0" y="0"/>
              <a:ext cx="8003667" cy="1014349"/>
            </a:xfrm>
            <a:custGeom>
              <a:rect b="b" l="l" r="r" t="t"/>
              <a:pathLst>
                <a:path extrusionOk="0" h="1014349" w="8003667">
                  <a:moveTo>
                    <a:pt x="19050" y="0"/>
                  </a:moveTo>
                  <a:lnTo>
                    <a:pt x="7984617" y="0"/>
                  </a:lnTo>
                  <a:cubicBezTo>
                    <a:pt x="7995158" y="0"/>
                    <a:pt x="8003667" y="8509"/>
                    <a:pt x="8003667" y="19050"/>
                  </a:cubicBezTo>
                  <a:lnTo>
                    <a:pt x="8003667" y="995299"/>
                  </a:lnTo>
                  <a:cubicBezTo>
                    <a:pt x="8003667" y="1005840"/>
                    <a:pt x="7995158" y="1014349"/>
                    <a:pt x="7984617" y="1014349"/>
                  </a:cubicBezTo>
                  <a:lnTo>
                    <a:pt x="19050" y="1014349"/>
                  </a:lnTo>
                  <a:cubicBezTo>
                    <a:pt x="8509" y="1014349"/>
                    <a:pt x="0" y="1005840"/>
                    <a:pt x="0" y="99529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95299"/>
                  </a:lnTo>
                  <a:lnTo>
                    <a:pt x="19050" y="995299"/>
                  </a:lnTo>
                  <a:lnTo>
                    <a:pt x="19050" y="976249"/>
                  </a:lnTo>
                  <a:lnTo>
                    <a:pt x="7984617" y="976249"/>
                  </a:lnTo>
                  <a:lnTo>
                    <a:pt x="7984617" y="995299"/>
                  </a:lnTo>
                  <a:lnTo>
                    <a:pt x="7965567" y="995299"/>
                  </a:lnTo>
                  <a:lnTo>
                    <a:pt x="7965567" y="19050"/>
                  </a:lnTo>
                  <a:lnTo>
                    <a:pt x="7984617" y="19050"/>
                  </a:lnTo>
                  <a:lnTo>
                    <a:pt x="7984617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0"/>
            <p:cNvSpPr txBox="1"/>
            <p:nvPr/>
          </p:nvSpPr>
          <p:spPr>
            <a:xfrm>
              <a:off x="0" y="-76200"/>
              <a:ext cx="8003700" cy="10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At Hospital </a:t>
              </a:r>
              <a:endParaRPr/>
            </a:p>
          </p:txBody>
        </p:sp>
      </p:grpSp>
      <p:grpSp>
        <p:nvGrpSpPr>
          <p:cNvPr id="363" name="Google Shape;363;p10"/>
          <p:cNvGrpSpPr/>
          <p:nvPr/>
        </p:nvGrpSpPr>
        <p:grpSpPr>
          <a:xfrm>
            <a:off x="2060596" y="3634999"/>
            <a:ext cx="4320562" cy="929362"/>
            <a:chOff x="0" y="0"/>
            <a:chExt cx="5760750" cy="1239150"/>
          </a:xfrm>
        </p:grpSpPr>
        <p:sp>
          <p:nvSpPr>
            <p:cNvPr id="364" name="Google Shape;364;p10"/>
            <p:cNvSpPr/>
            <p:nvPr/>
          </p:nvSpPr>
          <p:spPr>
            <a:xfrm>
              <a:off x="28575" y="28575"/>
              <a:ext cx="5703570" cy="1181989"/>
            </a:xfrm>
            <a:custGeom>
              <a:rect b="b" l="l" r="r" t="t"/>
              <a:pathLst>
                <a:path extrusionOk="0" h="1181989" w="5703570">
                  <a:moveTo>
                    <a:pt x="0" y="0"/>
                  </a:moveTo>
                  <a:lnTo>
                    <a:pt x="5703570" y="0"/>
                  </a:lnTo>
                  <a:lnTo>
                    <a:pt x="5703570" y="1181989"/>
                  </a:lnTo>
                  <a:lnTo>
                    <a:pt x="0" y="1181989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</p:sp>
        <p:sp>
          <p:nvSpPr>
            <p:cNvPr id="365" name="Google Shape;365;p10"/>
            <p:cNvSpPr/>
            <p:nvPr/>
          </p:nvSpPr>
          <p:spPr>
            <a:xfrm>
              <a:off x="0" y="0"/>
              <a:ext cx="5760720" cy="1239139"/>
            </a:xfrm>
            <a:custGeom>
              <a:rect b="b" l="l" r="r" t="t"/>
              <a:pathLst>
                <a:path extrusionOk="0" h="1239139" w="5760720">
                  <a:moveTo>
                    <a:pt x="28575" y="0"/>
                  </a:moveTo>
                  <a:lnTo>
                    <a:pt x="5732145" y="0"/>
                  </a:lnTo>
                  <a:cubicBezTo>
                    <a:pt x="5747893" y="0"/>
                    <a:pt x="5760720" y="12827"/>
                    <a:pt x="5760720" y="28575"/>
                  </a:cubicBezTo>
                  <a:lnTo>
                    <a:pt x="5760720" y="1210564"/>
                  </a:lnTo>
                  <a:cubicBezTo>
                    <a:pt x="5760720" y="1226312"/>
                    <a:pt x="5747893" y="1239139"/>
                    <a:pt x="5732145" y="1239139"/>
                  </a:cubicBezTo>
                  <a:lnTo>
                    <a:pt x="28575" y="1239139"/>
                  </a:lnTo>
                  <a:cubicBezTo>
                    <a:pt x="12827" y="1239139"/>
                    <a:pt x="0" y="1226312"/>
                    <a:pt x="0" y="1210564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moveTo>
                    <a:pt x="28575" y="57150"/>
                  </a:moveTo>
                  <a:lnTo>
                    <a:pt x="28575" y="28575"/>
                  </a:lnTo>
                  <a:lnTo>
                    <a:pt x="57150" y="28575"/>
                  </a:lnTo>
                  <a:lnTo>
                    <a:pt x="57150" y="1210564"/>
                  </a:lnTo>
                  <a:lnTo>
                    <a:pt x="28575" y="1210564"/>
                  </a:lnTo>
                  <a:lnTo>
                    <a:pt x="28575" y="1181989"/>
                  </a:lnTo>
                  <a:lnTo>
                    <a:pt x="5732145" y="1181989"/>
                  </a:lnTo>
                  <a:lnTo>
                    <a:pt x="5732145" y="1210564"/>
                  </a:lnTo>
                  <a:lnTo>
                    <a:pt x="5703570" y="1210564"/>
                  </a:lnTo>
                  <a:lnTo>
                    <a:pt x="5703570" y="28575"/>
                  </a:lnTo>
                  <a:lnTo>
                    <a:pt x="5732145" y="28575"/>
                  </a:lnTo>
                  <a:lnTo>
                    <a:pt x="5732145" y="57150"/>
                  </a:lnTo>
                  <a:lnTo>
                    <a:pt x="28575" y="57150"/>
                  </a:ln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0"/>
            <p:cNvSpPr txBox="1"/>
            <p:nvPr/>
          </p:nvSpPr>
          <p:spPr>
            <a:xfrm>
              <a:off x="0" y="0"/>
              <a:ext cx="5760750" cy="1239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Errors/Misses by Providers</a:t>
              </a:r>
              <a:endParaRPr/>
            </a:p>
          </p:txBody>
        </p:sp>
      </p:grpSp>
      <p:grpSp>
        <p:nvGrpSpPr>
          <p:cNvPr id="367" name="Google Shape;367;p10"/>
          <p:cNvGrpSpPr/>
          <p:nvPr/>
        </p:nvGrpSpPr>
        <p:grpSpPr>
          <a:xfrm>
            <a:off x="12215734" y="3540420"/>
            <a:ext cx="4320562" cy="979368"/>
            <a:chOff x="0" y="-66675"/>
            <a:chExt cx="5760750" cy="1305825"/>
          </a:xfrm>
        </p:grpSpPr>
        <p:sp>
          <p:nvSpPr>
            <p:cNvPr id="368" name="Google Shape;368;p10"/>
            <p:cNvSpPr/>
            <p:nvPr/>
          </p:nvSpPr>
          <p:spPr>
            <a:xfrm>
              <a:off x="28575" y="28575"/>
              <a:ext cx="5703570" cy="1181989"/>
            </a:xfrm>
            <a:custGeom>
              <a:rect b="b" l="l" r="r" t="t"/>
              <a:pathLst>
                <a:path extrusionOk="0" h="1181989" w="5703570">
                  <a:moveTo>
                    <a:pt x="0" y="0"/>
                  </a:moveTo>
                  <a:lnTo>
                    <a:pt x="5703570" y="0"/>
                  </a:lnTo>
                  <a:lnTo>
                    <a:pt x="5703570" y="1181989"/>
                  </a:lnTo>
                  <a:lnTo>
                    <a:pt x="0" y="1181989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</p:sp>
        <p:sp>
          <p:nvSpPr>
            <p:cNvPr id="369" name="Google Shape;369;p10"/>
            <p:cNvSpPr/>
            <p:nvPr/>
          </p:nvSpPr>
          <p:spPr>
            <a:xfrm>
              <a:off x="0" y="0"/>
              <a:ext cx="5760720" cy="1239139"/>
            </a:xfrm>
            <a:custGeom>
              <a:rect b="b" l="l" r="r" t="t"/>
              <a:pathLst>
                <a:path extrusionOk="0" h="1239139" w="5760720">
                  <a:moveTo>
                    <a:pt x="28575" y="0"/>
                  </a:moveTo>
                  <a:lnTo>
                    <a:pt x="5732145" y="0"/>
                  </a:lnTo>
                  <a:cubicBezTo>
                    <a:pt x="5747893" y="0"/>
                    <a:pt x="5760720" y="12827"/>
                    <a:pt x="5760720" y="28575"/>
                  </a:cubicBezTo>
                  <a:lnTo>
                    <a:pt x="5760720" y="1210564"/>
                  </a:lnTo>
                  <a:cubicBezTo>
                    <a:pt x="5760720" y="1226312"/>
                    <a:pt x="5747893" y="1239139"/>
                    <a:pt x="5732145" y="1239139"/>
                  </a:cubicBezTo>
                  <a:lnTo>
                    <a:pt x="28575" y="1239139"/>
                  </a:lnTo>
                  <a:cubicBezTo>
                    <a:pt x="12827" y="1239139"/>
                    <a:pt x="0" y="1226312"/>
                    <a:pt x="0" y="1210564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moveTo>
                    <a:pt x="28575" y="57150"/>
                  </a:moveTo>
                  <a:lnTo>
                    <a:pt x="28575" y="28575"/>
                  </a:lnTo>
                  <a:lnTo>
                    <a:pt x="57150" y="28575"/>
                  </a:lnTo>
                  <a:lnTo>
                    <a:pt x="57150" y="1210564"/>
                  </a:lnTo>
                  <a:lnTo>
                    <a:pt x="28575" y="1210564"/>
                  </a:lnTo>
                  <a:lnTo>
                    <a:pt x="28575" y="1181989"/>
                  </a:lnTo>
                  <a:lnTo>
                    <a:pt x="5732145" y="1181989"/>
                  </a:lnTo>
                  <a:lnTo>
                    <a:pt x="5732145" y="1210564"/>
                  </a:lnTo>
                  <a:lnTo>
                    <a:pt x="5703570" y="1210564"/>
                  </a:lnTo>
                  <a:lnTo>
                    <a:pt x="5703570" y="28575"/>
                  </a:lnTo>
                  <a:lnTo>
                    <a:pt x="5732145" y="28575"/>
                  </a:lnTo>
                  <a:lnTo>
                    <a:pt x="5732145" y="57150"/>
                  </a:lnTo>
                  <a:lnTo>
                    <a:pt x="28575" y="571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0"/>
            <p:cNvSpPr txBox="1"/>
            <p:nvPr/>
          </p:nvSpPr>
          <p:spPr>
            <a:xfrm>
              <a:off x="0" y="-66675"/>
              <a:ext cx="5760750" cy="130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Patient &amp; Caregivers</a:t>
              </a:r>
              <a:endParaRPr/>
            </a:p>
          </p:txBody>
        </p:sp>
      </p:grpSp>
      <p:grpSp>
        <p:nvGrpSpPr>
          <p:cNvPr id="371" name="Google Shape;371;p10"/>
          <p:cNvGrpSpPr/>
          <p:nvPr/>
        </p:nvGrpSpPr>
        <p:grpSpPr>
          <a:xfrm>
            <a:off x="1963594" y="4661682"/>
            <a:ext cx="4519462" cy="3838289"/>
            <a:chOff x="0" y="-57150"/>
            <a:chExt cx="6025950" cy="5117719"/>
          </a:xfrm>
        </p:grpSpPr>
        <p:sp>
          <p:nvSpPr>
            <p:cNvPr id="372" name="Google Shape;372;p10"/>
            <p:cNvSpPr/>
            <p:nvPr/>
          </p:nvSpPr>
          <p:spPr>
            <a:xfrm>
              <a:off x="28575" y="28575"/>
              <a:ext cx="5968746" cy="5003419"/>
            </a:xfrm>
            <a:custGeom>
              <a:rect b="b" l="l" r="r" t="t"/>
              <a:pathLst>
                <a:path extrusionOk="0" h="5003419" w="5968746">
                  <a:moveTo>
                    <a:pt x="0" y="833882"/>
                  </a:moveTo>
                  <a:cubicBezTo>
                    <a:pt x="0" y="373380"/>
                    <a:pt x="374015" y="0"/>
                    <a:pt x="835406" y="0"/>
                  </a:cubicBezTo>
                  <a:lnTo>
                    <a:pt x="5133340" y="0"/>
                  </a:lnTo>
                  <a:cubicBezTo>
                    <a:pt x="5594731" y="0"/>
                    <a:pt x="5968746" y="373380"/>
                    <a:pt x="5968746" y="833882"/>
                  </a:cubicBezTo>
                  <a:lnTo>
                    <a:pt x="5968746" y="4169537"/>
                  </a:lnTo>
                  <a:cubicBezTo>
                    <a:pt x="5968746" y="4630039"/>
                    <a:pt x="5594731" y="5003419"/>
                    <a:pt x="5133340" y="5003419"/>
                  </a:cubicBezTo>
                  <a:lnTo>
                    <a:pt x="835406" y="5003419"/>
                  </a:lnTo>
                  <a:cubicBezTo>
                    <a:pt x="374015" y="5003419"/>
                    <a:pt x="0" y="4630039"/>
                    <a:pt x="0" y="4169537"/>
                  </a:cubicBez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0" y="0"/>
              <a:ext cx="6025896" cy="5060569"/>
            </a:xfrm>
            <a:custGeom>
              <a:rect b="b" l="l" r="r" t="t"/>
              <a:pathLst>
                <a:path extrusionOk="0" h="5060569" w="6025896">
                  <a:moveTo>
                    <a:pt x="0" y="862457"/>
                  </a:moveTo>
                  <a:cubicBezTo>
                    <a:pt x="0" y="386080"/>
                    <a:pt x="386842" y="0"/>
                    <a:pt x="863981" y="0"/>
                  </a:cubicBezTo>
                  <a:lnTo>
                    <a:pt x="5161915" y="0"/>
                  </a:lnTo>
                  <a:lnTo>
                    <a:pt x="5161915" y="28575"/>
                  </a:lnTo>
                  <a:lnTo>
                    <a:pt x="5161915" y="0"/>
                  </a:lnTo>
                  <a:cubicBezTo>
                    <a:pt x="5639054" y="0"/>
                    <a:pt x="6025896" y="386080"/>
                    <a:pt x="6025896" y="862457"/>
                  </a:cubicBezTo>
                  <a:lnTo>
                    <a:pt x="5997321" y="862457"/>
                  </a:lnTo>
                  <a:lnTo>
                    <a:pt x="6025896" y="862457"/>
                  </a:lnTo>
                  <a:lnTo>
                    <a:pt x="6025896" y="4198112"/>
                  </a:lnTo>
                  <a:lnTo>
                    <a:pt x="5997321" y="4198112"/>
                  </a:lnTo>
                  <a:lnTo>
                    <a:pt x="6025896" y="4198112"/>
                  </a:lnTo>
                  <a:cubicBezTo>
                    <a:pt x="6025896" y="4674489"/>
                    <a:pt x="5639054" y="5060569"/>
                    <a:pt x="5161915" y="5060569"/>
                  </a:cubicBezTo>
                  <a:lnTo>
                    <a:pt x="5161915" y="5031994"/>
                  </a:lnTo>
                  <a:lnTo>
                    <a:pt x="5161915" y="5060569"/>
                  </a:lnTo>
                  <a:lnTo>
                    <a:pt x="863981" y="5060569"/>
                  </a:lnTo>
                  <a:lnTo>
                    <a:pt x="863981" y="5031994"/>
                  </a:lnTo>
                  <a:lnTo>
                    <a:pt x="863981" y="5060569"/>
                  </a:lnTo>
                  <a:cubicBezTo>
                    <a:pt x="386842" y="5060569"/>
                    <a:pt x="0" y="4674489"/>
                    <a:pt x="0" y="4198112"/>
                  </a:cubicBezTo>
                  <a:lnTo>
                    <a:pt x="0" y="862457"/>
                  </a:lnTo>
                  <a:lnTo>
                    <a:pt x="28575" y="862457"/>
                  </a:lnTo>
                  <a:lnTo>
                    <a:pt x="0" y="862457"/>
                  </a:lnTo>
                  <a:moveTo>
                    <a:pt x="57150" y="862457"/>
                  </a:moveTo>
                  <a:lnTo>
                    <a:pt x="57150" y="4198112"/>
                  </a:lnTo>
                  <a:lnTo>
                    <a:pt x="28575" y="4198112"/>
                  </a:lnTo>
                  <a:lnTo>
                    <a:pt x="57150" y="4198112"/>
                  </a:lnTo>
                  <a:cubicBezTo>
                    <a:pt x="57150" y="4642866"/>
                    <a:pt x="418338" y="5003419"/>
                    <a:pt x="863981" y="5003419"/>
                  </a:cubicBezTo>
                  <a:lnTo>
                    <a:pt x="5161915" y="5003419"/>
                  </a:lnTo>
                  <a:cubicBezTo>
                    <a:pt x="5607558" y="5003419"/>
                    <a:pt x="5968746" y="4642866"/>
                    <a:pt x="5968746" y="4198112"/>
                  </a:cubicBezTo>
                  <a:lnTo>
                    <a:pt x="5968746" y="862457"/>
                  </a:lnTo>
                  <a:cubicBezTo>
                    <a:pt x="5968746" y="417703"/>
                    <a:pt x="5607558" y="57150"/>
                    <a:pt x="5161915" y="57150"/>
                  </a:cubicBezTo>
                  <a:lnTo>
                    <a:pt x="863981" y="57150"/>
                  </a:lnTo>
                  <a:lnTo>
                    <a:pt x="863981" y="28575"/>
                  </a:lnTo>
                  <a:lnTo>
                    <a:pt x="863981" y="57150"/>
                  </a:lnTo>
                  <a:cubicBezTo>
                    <a:pt x="418338" y="57150"/>
                    <a:pt x="57150" y="417703"/>
                    <a:pt x="57150" y="862457"/>
                  </a:cubicBez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0"/>
            <p:cNvSpPr txBox="1"/>
            <p:nvPr/>
          </p:nvSpPr>
          <p:spPr>
            <a:xfrm>
              <a:off x="0" y="-57150"/>
              <a:ext cx="6025950" cy="51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Medications Errors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Wrong Diagnosis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Surgical Mistake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Infections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Communication Errors</a:t>
              </a:r>
              <a:endParaRPr/>
            </a:p>
          </p:txBody>
        </p:sp>
      </p:grpSp>
      <p:grpSp>
        <p:nvGrpSpPr>
          <p:cNvPr id="375" name="Google Shape;375;p10"/>
          <p:cNvGrpSpPr/>
          <p:nvPr/>
        </p:nvGrpSpPr>
        <p:grpSpPr>
          <a:xfrm>
            <a:off x="12155344" y="4617093"/>
            <a:ext cx="4519517" cy="3882867"/>
            <a:chOff x="0" y="-57150"/>
            <a:chExt cx="6026023" cy="5177155"/>
          </a:xfrm>
        </p:grpSpPr>
        <p:sp>
          <p:nvSpPr>
            <p:cNvPr id="376" name="Google Shape;376;p10"/>
            <p:cNvSpPr/>
            <p:nvPr/>
          </p:nvSpPr>
          <p:spPr>
            <a:xfrm>
              <a:off x="28575" y="28575"/>
              <a:ext cx="5968873" cy="5062728"/>
            </a:xfrm>
            <a:custGeom>
              <a:rect b="b" l="l" r="r" t="t"/>
              <a:pathLst>
                <a:path extrusionOk="0" h="5062728" w="5968873">
                  <a:moveTo>
                    <a:pt x="0" y="843788"/>
                  </a:moveTo>
                  <a:cubicBezTo>
                    <a:pt x="0" y="377825"/>
                    <a:pt x="378460" y="0"/>
                    <a:pt x="845312" y="0"/>
                  </a:cubicBezTo>
                  <a:lnTo>
                    <a:pt x="5123561" y="0"/>
                  </a:lnTo>
                  <a:cubicBezTo>
                    <a:pt x="5590413" y="0"/>
                    <a:pt x="5968873" y="377825"/>
                    <a:pt x="5968873" y="843788"/>
                  </a:cubicBezTo>
                  <a:lnTo>
                    <a:pt x="5968873" y="4218940"/>
                  </a:lnTo>
                  <a:cubicBezTo>
                    <a:pt x="5968873" y="4685030"/>
                    <a:pt x="5590413" y="5062728"/>
                    <a:pt x="5123561" y="5062728"/>
                  </a:cubicBezTo>
                  <a:lnTo>
                    <a:pt x="845312" y="5062728"/>
                  </a:lnTo>
                  <a:cubicBezTo>
                    <a:pt x="378460" y="5062728"/>
                    <a:pt x="0" y="4684903"/>
                    <a:pt x="0" y="421894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0" y="0"/>
              <a:ext cx="6026023" cy="5120005"/>
            </a:xfrm>
            <a:custGeom>
              <a:rect b="b" l="l" r="r" t="t"/>
              <a:pathLst>
                <a:path extrusionOk="0" h="5120005" w="6026023">
                  <a:moveTo>
                    <a:pt x="0" y="872363"/>
                  </a:moveTo>
                  <a:cubicBezTo>
                    <a:pt x="0" y="390525"/>
                    <a:pt x="391287" y="0"/>
                    <a:pt x="873887" y="0"/>
                  </a:cubicBezTo>
                  <a:lnTo>
                    <a:pt x="5152136" y="0"/>
                  </a:lnTo>
                  <a:lnTo>
                    <a:pt x="5152136" y="28575"/>
                  </a:lnTo>
                  <a:lnTo>
                    <a:pt x="5152136" y="0"/>
                  </a:lnTo>
                  <a:cubicBezTo>
                    <a:pt x="5634736" y="0"/>
                    <a:pt x="6026023" y="390525"/>
                    <a:pt x="6026023" y="872363"/>
                  </a:cubicBezTo>
                  <a:lnTo>
                    <a:pt x="5997448" y="872363"/>
                  </a:lnTo>
                  <a:lnTo>
                    <a:pt x="6026023" y="872363"/>
                  </a:lnTo>
                  <a:lnTo>
                    <a:pt x="6026023" y="4247515"/>
                  </a:lnTo>
                  <a:lnTo>
                    <a:pt x="5997448" y="4247515"/>
                  </a:lnTo>
                  <a:lnTo>
                    <a:pt x="6026023" y="4247515"/>
                  </a:lnTo>
                  <a:cubicBezTo>
                    <a:pt x="6026023" y="4729353"/>
                    <a:pt x="5634736" y="5119878"/>
                    <a:pt x="5152136" y="5119878"/>
                  </a:cubicBezTo>
                  <a:lnTo>
                    <a:pt x="5152136" y="5091430"/>
                  </a:lnTo>
                  <a:lnTo>
                    <a:pt x="5152136" y="5120005"/>
                  </a:lnTo>
                  <a:lnTo>
                    <a:pt x="873887" y="5120005"/>
                  </a:lnTo>
                  <a:lnTo>
                    <a:pt x="873887" y="5091430"/>
                  </a:lnTo>
                  <a:lnTo>
                    <a:pt x="873887" y="5120005"/>
                  </a:lnTo>
                  <a:cubicBezTo>
                    <a:pt x="391287" y="5120005"/>
                    <a:pt x="0" y="4729480"/>
                    <a:pt x="0" y="4247642"/>
                  </a:cubicBezTo>
                  <a:lnTo>
                    <a:pt x="0" y="872363"/>
                  </a:lnTo>
                  <a:lnTo>
                    <a:pt x="28575" y="872363"/>
                  </a:lnTo>
                  <a:lnTo>
                    <a:pt x="0" y="872363"/>
                  </a:lnTo>
                  <a:moveTo>
                    <a:pt x="57150" y="872363"/>
                  </a:moveTo>
                  <a:lnTo>
                    <a:pt x="57150" y="4247515"/>
                  </a:lnTo>
                  <a:lnTo>
                    <a:pt x="28575" y="4247515"/>
                  </a:lnTo>
                  <a:lnTo>
                    <a:pt x="57150" y="4247515"/>
                  </a:lnTo>
                  <a:cubicBezTo>
                    <a:pt x="57150" y="4697730"/>
                    <a:pt x="422783" y="5062728"/>
                    <a:pt x="873887" y="5062728"/>
                  </a:cubicBezTo>
                  <a:lnTo>
                    <a:pt x="5152136" y="5062728"/>
                  </a:lnTo>
                  <a:cubicBezTo>
                    <a:pt x="5603240" y="5062728"/>
                    <a:pt x="5968873" y="4697730"/>
                    <a:pt x="5968873" y="4247515"/>
                  </a:cubicBezTo>
                  <a:lnTo>
                    <a:pt x="5968873" y="872363"/>
                  </a:lnTo>
                  <a:cubicBezTo>
                    <a:pt x="5968873" y="422148"/>
                    <a:pt x="5603240" y="57150"/>
                    <a:pt x="5152136" y="57150"/>
                  </a:cubicBezTo>
                  <a:lnTo>
                    <a:pt x="873887" y="57150"/>
                  </a:lnTo>
                  <a:lnTo>
                    <a:pt x="873887" y="28575"/>
                  </a:lnTo>
                  <a:lnTo>
                    <a:pt x="873887" y="57150"/>
                  </a:lnTo>
                  <a:cubicBezTo>
                    <a:pt x="422783" y="57150"/>
                    <a:pt x="57150" y="422148"/>
                    <a:pt x="57150" y="8723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0"/>
            <p:cNvSpPr txBox="1"/>
            <p:nvPr/>
          </p:nvSpPr>
          <p:spPr>
            <a:xfrm>
              <a:off x="0" y="-57150"/>
              <a:ext cx="6025950" cy="51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Lack of awareness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Lack of preparedness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Not following prescriptions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Self treatment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Missing clinical signs</a:t>
              </a:r>
              <a:endParaRPr/>
            </a:p>
          </p:txBody>
        </p:sp>
      </p:grpSp>
      <p:grpSp>
        <p:nvGrpSpPr>
          <p:cNvPr id="379" name="Google Shape;379;p10"/>
          <p:cNvGrpSpPr/>
          <p:nvPr/>
        </p:nvGrpSpPr>
        <p:grpSpPr>
          <a:xfrm>
            <a:off x="4287938" y="8597269"/>
            <a:ext cx="10550938" cy="810768"/>
            <a:chOff x="0" y="-66675"/>
            <a:chExt cx="14067917" cy="1081024"/>
          </a:xfrm>
        </p:grpSpPr>
        <p:sp>
          <p:nvSpPr>
            <p:cNvPr id="380" name="Google Shape;380;p10"/>
            <p:cNvSpPr/>
            <p:nvPr/>
          </p:nvSpPr>
          <p:spPr>
            <a:xfrm>
              <a:off x="19050" y="19050"/>
              <a:ext cx="14029817" cy="976249"/>
            </a:xfrm>
            <a:custGeom>
              <a:rect b="b" l="l" r="r" t="t"/>
              <a:pathLst>
                <a:path extrusionOk="0" h="976249" w="14029817">
                  <a:moveTo>
                    <a:pt x="0" y="0"/>
                  </a:moveTo>
                  <a:lnTo>
                    <a:pt x="14029817" y="0"/>
                  </a:lnTo>
                  <a:lnTo>
                    <a:pt x="14029817" y="976249"/>
                  </a:lnTo>
                  <a:lnTo>
                    <a:pt x="0" y="97624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</p:sp>
        <p:sp>
          <p:nvSpPr>
            <p:cNvPr id="381" name="Google Shape;381;p10"/>
            <p:cNvSpPr/>
            <p:nvPr/>
          </p:nvSpPr>
          <p:spPr>
            <a:xfrm>
              <a:off x="0" y="0"/>
              <a:ext cx="14067917" cy="1014349"/>
            </a:xfrm>
            <a:custGeom>
              <a:rect b="b" l="l" r="r" t="t"/>
              <a:pathLst>
                <a:path extrusionOk="0" h="1014349" w="14067917">
                  <a:moveTo>
                    <a:pt x="19050" y="0"/>
                  </a:moveTo>
                  <a:lnTo>
                    <a:pt x="14048867" y="0"/>
                  </a:lnTo>
                  <a:cubicBezTo>
                    <a:pt x="14059407" y="0"/>
                    <a:pt x="14067917" y="8509"/>
                    <a:pt x="14067917" y="19050"/>
                  </a:cubicBezTo>
                  <a:lnTo>
                    <a:pt x="14067917" y="995299"/>
                  </a:lnTo>
                  <a:cubicBezTo>
                    <a:pt x="14067917" y="1005840"/>
                    <a:pt x="14059407" y="1014349"/>
                    <a:pt x="14048867" y="1014349"/>
                  </a:cubicBezTo>
                  <a:lnTo>
                    <a:pt x="19050" y="1014349"/>
                  </a:lnTo>
                  <a:cubicBezTo>
                    <a:pt x="8509" y="1014349"/>
                    <a:pt x="0" y="1005840"/>
                    <a:pt x="0" y="99529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95299"/>
                  </a:lnTo>
                  <a:lnTo>
                    <a:pt x="19050" y="995299"/>
                  </a:lnTo>
                  <a:lnTo>
                    <a:pt x="19050" y="976249"/>
                  </a:lnTo>
                  <a:lnTo>
                    <a:pt x="14048867" y="976249"/>
                  </a:lnTo>
                  <a:lnTo>
                    <a:pt x="14048867" y="995299"/>
                  </a:lnTo>
                  <a:lnTo>
                    <a:pt x="14029817" y="995299"/>
                  </a:lnTo>
                  <a:lnTo>
                    <a:pt x="14029817" y="19050"/>
                  </a:lnTo>
                  <a:lnTo>
                    <a:pt x="14048867" y="19050"/>
                  </a:lnTo>
                  <a:lnTo>
                    <a:pt x="14048867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0"/>
            <p:cNvSpPr txBox="1"/>
            <p:nvPr/>
          </p:nvSpPr>
          <p:spPr>
            <a:xfrm>
              <a:off x="0" y="-66675"/>
              <a:ext cx="14067900" cy="1080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Aware Patients/Caregivers can help Prevent Medical Harm</a:t>
              </a:r>
              <a:endParaRPr/>
            </a:p>
          </p:txBody>
        </p:sp>
      </p:grpSp>
      <p:grpSp>
        <p:nvGrpSpPr>
          <p:cNvPr id="383" name="Google Shape;383;p10"/>
          <p:cNvGrpSpPr/>
          <p:nvPr/>
        </p:nvGrpSpPr>
        <p:grpSpPr>
          <a:xfrm>
            <a:off x="6947306" y="4617094"/>
            <a:ext cx="4320562" cy="3838289"/>
            <a:chOff x="0" y="-57150"/>
            <a:chExt cx="5760750" cy="5117719"/>
          </a:xfrm>
        </p:grpSpPr>
        <p:sp>
          <p:nvSpPr>
            <p:cNvPr id="384" name="Google Shape;384;p10"/>
            <p:cNvSpPr/>
            <p:nvPr/>
          </p:nvSpPr>
          <p:spPr>
            <a:xfrm>
              <a:off x="28575" y="28575"/>
              <a:ext cx="5703570" cy="5003419"/>
            </a:xfrm>
            <a:custGeom>
              <a:rect b="b" l="l" r="r" t="t"/>
              <a:pathLst>
                <a:path extrusionOk="0" h="5003419" w="5703570">
                  <a:moveTo>
                    <a:pt x="0" y="833882"/>
                  </a:moveTo>
                  <a:cubicBezTo>
                    <a:pt x="0" y="373380"/>
                    <a:pt x="373888" y="0"/>
                    <a:pt x="835025" y="0"/>
                  </a:cubicBezTo>
                  <a:lnTo>
                    <a:pt x="4868545" y="0"/>
                  </a:lnTo>
                  <a:cubicBezTo>
                    <a:pt x="5329682" y="0"/>
                    <a:pt x="5703570" y="373380"/>
                    <a:pt x="5703570" y="833882"/>
                  </a:cubicBezTo>
                  <a:lnTo>
                    <a:pt x="5703570" y="4169537"/>
                  </a:lnTo>
                  <a:cubicBezTo>
                    <a:pt x="5703570" y="4630039"/>
                    <a:pt x="5329682" y="5003419"/>
                    <a:pt x="4868545" y="5003419"/>
                  </a:cubicBezTo>
                  <a:lnTo>
                    <a:pt x="835025" y="5003419"/>
                  </a:lnTo>
                  <a:cubicBezTo>
                    <a:pt x="373888" y="5003419"/>
                    <a:pt x="0" y="4630039"/>
                    <a:pt x="0" y="4169537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0" y="0"/>
              <a:ext cx="5760720" cy="5060569"/>
            </a:xfrm>
            <a:custGeom>
              <a:rect b="b" l="l" r="r" t="t"/>
              <a:pathLst>
                <a:path extrusionOk="0" h="5060569" w="5760720">
                  <a:moveTo>
                    <a:pt x="0" y="862457"/>
                  </a:moveTo>
                  <a:cubicBezTo>
                    <a:pt x="0" y="386080"/>
                    <a:pt x="386715" y="0"/>
                    <a:pt x="863600" y="0"/>
                  </a:cubicBezTo>
                  <a:lnTo>
                    <a:pt x="4897120" y="0"/>
                  </a:lnTo>
                  <a:lnTo>
                    <a:pt x="4897120" y="28575"/>
                  </a:lnTo>
                  <a:lnTo>
                    <a:pt x="4897120" y="0"/>
                  </a:lnTo>
                  <a:cubicBezTo>
                    <a:pt x="5374005" y="0"/>
                    <a:pt x="5760720" y="386080"/>
                    <a:pt x="5760720" y="862457"/>
                  </a:cubicBezTo>
                  <a:lnTo>
                    <a:pt x="5732145" y="862457"/>
                  </a:lnTo>
                  <a:lnTo>
                    <a:pt x="5760720" y="862457"/>
                  </a:lnTo>
                  <a:lnTo>
                    <a:pt x="5760720" y="4198112"/>
                  </a:lnTo>
                  <a:lnTo>
                    <a:pt x="5732145" y="4198112"/>
                  </a:lnTo>
                  <a:lnTo>
                    <a:pt x="5760720" y="4198112"/>
                  </a:lnTo>
                  <a:cubicBezTo>
                    <a:pt x="5760720" y="4674489"/>
                    <a:pt x="5374005" y="5060569"/>
                    <a:pt x="4897120" y="5060569"/>
                  </a:cubicBezTo>
                  <a:lnTo>
                    <a:pt x="4897120" y="5031994"/>
                  </a:lnTo>
                  <a:lnTo>
                    <a:pt x="4897120" y="5060569"/>
                  </a:lnTo>
                  <a:lnTo>
                    <a:pt x="863600" y="5060569"/>
                  </a:lnTo>
                  <a:lnTo>
                    <a:pt x="863600" y="5031994"/>
                  </a:lnTo>
                  <a:lnTo>
                    <a:pt x="863600" y="5060569"/>
                  </a:lnTo>
                  <a:cubicBezTo>
                    <a:pt x="386715" y="5060569"/>
                    <a:pt x="0" y="4674489"/>
                    <a:pt x="0" y="4198112"/>
                  </a:cubicBezTo>
                  <a:lnTo>
                    <a:pt x="0" y="862457"/>
                  </a:lnTo>
                  <a:lnTo>
                    <a:pt x="28575" y="862457"/>
                  </a:lnTo>
                  <a:lnTo>
                    <a:pt x="0" y="862457"/>
                  </a:lnTo>
                  <a:moveTo>
                    <a:pt x="57150" y="862457"/>
                  </a:moveTo>
                  <a:lnTo>
                    <a:pt x="57150" y="4198112"/>
                  </a:lnTo>
                  <a:lnTo>
                    <a:pt x="28575" y="4198112"/>
                  </a:lnTo>
                  <a:lnTo>
                    <a:pt x="57150" y="4198112"/>
                  </a:lnTo>
                  <a:cubicBezTo>
                    <a:pt x="57150" y="4642866"/>
                    <a:pt x="418211" y="5003419"/>
                    <a:pt x="863600" y="5003419"/>
                  </a:cubicBezTo>
                  <a:lnTo>
                    <a:pt x="4897120" y="5003419"/>
                  </a:lnTo>
                  <a:cubicBezTo>
                    <a:pt x="5342636" y="5003419"/>
                    <a:pt x="5703570" y="4642866"/>
                    <a:pt x="5703570" y="4198112"/>
                  </a:cubicBezTo>
                  <a:lnTo>
                    <a:pt x="5703570" y="862457"/>
                  </a:lnTo>
                  <a:cubicBezTo>
                    <a:pt x="5703570" y="417703"/>
                    <a:pt x="5342509" y="57150"/>
                    <a:pt x="4897120" y="57150"/>
                  </a:cubicBezTo>
                  <a:lnTo>
                    <a:pt x="863600" y="57150"/>
                  </a:lnTo>
                  <a:lnTo>
                    <a:pt x="863600" y="28575"/>
                  </a:lnTo>
                  <a:lnTo>
                    <a:pt x="863600" y="57150"/>
                  </a:lnTo>
                  <a:cubicBezTo>
                    <a:pt x="418211" y="57150"/>
                    <a:pt x="57150" y="417703"/>
                    <a:pt x="57150" y="8624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0"/>
            <p:cNvSpPr txBox="1"/>
            <p:nvPr/>
          </p:nvSpPr>
          <p:spPr>
            <a:xfrm>
              <a:off x="0" y="-57150"/>
              <a:ext cx="5760750" cy="51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Ignore Symptoms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Late Presentation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Incomplete Info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Not being alert</a:t>
              </a:r>
              <a:endParaRPr/>
            </a:p>
            <a:p>
              <a:pPr indent="-300752" lvl="1" marL="601504" marR="0" rtl="0" algn="l">
                <a:lnSpc>
                  <a:spcPct val="11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50"/>
                <a:buFont typeface="Arial"/>
                <a:buChar char="•"/>
              </a:pP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Not asking questions</a:t>
              </a:r>
              <a:endParaRPr/>
            </a:p>
          </p:txBody>
        </p:sp>
      </p:grpSp>
      <p:grpSp>
        <p:nvGrpSpPr>
          <p:cNvPr id="387" name="Google Shape;387;p10"/>
          <p:cNvGrpSpPr/>
          <p:nvPr/>
        </p:nvGrpSpPr>
        <p:grpSpPr>
          <a:xfrm>
            <a:off x="12465466" y="2404364"/>
            <a:ext cx="3736575" cy="817912"/>
            <a:chOff x="0" y="-76200"/>
            <a:chExt cx="4982100" cy="1090549"/>
          </a:xfrm>
        </p:grpSpPr>
        <p:sp>
          <p:nvSpPr>
            <p:cNvPr id="388" name="Google Shape;388;p10"/>
            <p:cNvSpPr/>
            <p:nvPr/>
          </p:nvSpPr>
          <p:spPr>
            <a:xfrm>
              <a:off x="19050" y="19050"/>
              <a:ext cx="4943983" cy="976249"/>
            </a:xfrm>
            <a:custGeom>
              <a:rect b="b" l="l" r="r" t="t"/>
              <a:pathLst>
                <a:path extrusionOk="0" h="976249" w="4943983">
                  <a:moveTo>
                    <a:pt x="0" y="0"/>
                  </a:moveTo>
                  <a:lnTo>
                    <a:pt x="4943983" y="0"/>
                  </a:lnTo>
                  <a:lnTo>
                    <a:pt x="4943983" y="976249"/>
                  </a:lnTo>
                  <a:lnTo>
                    <a:pt x="0" y="97624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</p:sp>
        <p:sp>
          <p:nvSpPr>
            <p:cNvPr id="389" name="Google Shape;389;p10"/>
            <p:cNvSpPr/>
            <p:nvPr/>
          </p:nvSpPr>
          <p:spPr>
            <a:xfrm>
              <a:off x="0" y="0"/>
              <a:ext cx="4982083" cy="1014349"/>
            </a:xfrm>
            <a:custGeom>
              <a:rect b="b" l="l" r="r" t="t"/>
              <a:pathLst>
                <a:path extrusionOk="0" h="1014349" w="4982083">
                  <a:moveTo>
                    <a:pt x="19050" y="0"/>
                  </a:moveTo>
                  <a:lnTo>
                    <a:pt x="4963033" y="0"/>
                  </a:lnTo>
                  <a:cubicBezTo>
                    <a:pt x="4973574" y="0"/>
                    <a:pt x="4982083" y="8509"/>
                    <a:pt x="4982083" y="19050"/>
                  </a:cubicBezTo>
                  <a:lnTo>
                    <a:pt x="4982083" y="995299"/>
                  </a:lnTo>
                  <a:cubicBezTo>
                    <a:pt x="4982083" y="1005840"/>
                    <a:pt x="4973574" y="1014349"/>
                    <a:pt x="4963033" y="1014349"/>
                  </a:cubicBezTo>
                  <a:lnTo>
                    <a:pt x="19050" y="1014349"/>
                  </a:lnTo>
                  <a:cubicBezTo>
                    <a:pt x="8509" y="1014349"/>
                    <a:pt x="0" y="1005840"/>
                    <a:pt x="0" y="995299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995299"/>
                  </a:lnTo>
                  <a:lnTo>
                    <a:pt x="19050" y="995299"/>
                  </a:lnTo>
                  <a:lnTo>
                    <a:pt x="19050" y="976249"/>
                  </a:lnTo>
                  <a:lnTo>
                    <a:pt x="4963033" y="976249"/>
                  </a:lnTo>
                  <a:lnTo>
                    <a:pt x="4963033" y="995299"/>
                  </a:lnTo>
                  <a:lnTo>
                    <a:pt x="4943983" y="995299"/>
                  </a:lnTo>
                  <a:lnTo>
                    <a:pt x="4943983" y="19050"/>
                  </a:lnTo>
                  <a:lnTo>
                    <a:pt x="4963033" y="19050"/>
                  </a:lnTo>
                  <a:lnTo>
                    <a:pt x="4963033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0"/>
            <p:cNvSpPr txBox="1"/>
            <p:nvPr/>
          </p:nvSpPr>
          <p:spPr>
            <a:xfrm>
              <a:off x="0" y="-76200"/>
              <a:ext cx="4982100" cy="10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At Home </a:t>
              </a:r>
              <a:endParaRPr/>
            </a:p>
          </p:txBody>
        </p:sp>
      </p:grpSp>
      <p:cxnSp>
        <p:nvCxnSpPr>
          <p:cNvPr id="391" name="Google Shape;391;p10"/>
          <p:cNvCxnSpPr/>
          <p:nvPr/>
        </p:nvCxnSpPr>
        <p:spPr>
          <a:xfrm rot="5675481">
            <a:off x="8678980" y="3439332"/>
            <a:ext cx="574807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10"/>
          <p:cNvCxnSpPr/>
          <p:nvPr/>
        </p:nvCxnSpPr>
        <p:spPr>
          <a:xfrm rot="5007392">
            <a:off x="3691487" y="3427292"/>
            <a:ext cx="518289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93" name="Google Shape;393;p10"/>
          <p:cNvGrpSpPr/>
          <p:nvPr/>
        </p:nvGrpSpPr>
        <p:grpSpPr>
          <a:xfrm>
            <a:off x="6976736" y="3564818"/>
            <a:ext cx="4227004" cy="979368"/>
            <a:chOff x="0" y="-66675"/>
            <a:chExt cx="5636006" cy="1305825"/>
          </a:xfrm>
        </p:grpSpPr>
        <p:sp>
          <p:nvSpPr>
            <p:cNvPr id="394" name="Google Shape;394;p10"/>
            <p:cNvSpPr/>
            <p:nvPr/>
          </p:nvSpPr>
          <p:spPr>
            <a:xfrm>
              <a:off x="28575" y="28575"/>
              <a:ext cx="5578856" cy="1181989"/>
            </a:xfrm>
            <a:custGeom>
              <a:rect b="b" l="l" r="r" t="t"/>
              <a:pathLst>
                <a:path extrusionOk="0" h="1181989" w="5578856">
                  <a:moveTo>
                    <a:pt x="0" y="0"/>
                  </a:moveTo>
                  <a:lnTo>
                    <a:pt x="5578856" y="0"/>
                  </a:lnTo>
                  <a:lnTo>
                    <a:pt x="5578856" y="1181989"/>
                  </a:lnTo>
                  <a:lnTo>
                    <a:pt x="0" y="1181989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</p:sp>
        <p:sp>
          <p:nvSpPr>
            <p:cNvPr id="395" name="Google Shape;395;p10"/>
            <p:cNvSpPr/>
            <p:nvPr/>
          </p:nvSpPr>
          <p:spPr>
            <a:xfrm>
              <a:off x="0" y="0"/>
              <a:ext cx="5636006" cy="1239139"/>
            </a:xfrm>
            <a:custGeom>
              <a:rect b="b" l="l" r="r" t="t"/>
              <a:pathLst>
                <a:path extrusionOk="0" h="1239139" w="5636006">
                  <a:moveTo>
                    <a:pt x="28575" y="0"/>
                  </a:moveTo>
                  <a:lnTo>
                    <a:pt x="5607431" y="0"/>
                  </a:lnTo>
                  <a:cubicBezTo>
                    <a:pt x="5623179" y="0"/>
                    <a:pt x="5636006" y="12827"/>
                    <a:pt x="5636006" y="28575"/>
                  </a:cubicBezTo>
                  <a:lnTo>
                    <a:pt x="5636006" y="1210564"/>
                  </a:lnTo>
                  <a:cubicBezTo>
                    <a:pt x="5636006" y="1226312"/>
                    <a:pt x="5623179" y="1239139"/>
                    <a:pt x="5607431" y="1239139"/>
                  </a:cubicBezTo>
                  <a:lnTo>
                    <a:pt x="28575" y="1239139"/>
                  </a:lnTo>
                  <a:cubicBezTo>
                    <a:pt x="12827" y="1239139"/>
                    <a:pt x="0" y="1226312"/>
                    <a:pt x="0" y="1210564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moveTo>
                    <a:pt x="28575" y="57150"/>
                  </a:moveTo>
                  <a:lnTo>
                    <a:pt x="28575" y="28575"/>
                  </a:lnTo>
                  <a:lnTo>
                    <a:pt x="57150" y="28575"/>
                  </a:lnTo>
                  <a:lnTo>
                    <a:pt x="57150" y="1210564"/>
                  </a:lnTo>
                  <a:lnTo>
                    <a:pt x="28575" y="1210564"/>
                  </a:lnTo>
                  <a:lnTo>
                    <a:pt x="28575" y="1181989"/>
                  </a:lnTo>
                  <a:lnTo>
                    <a:pt x="5607431" y="1181989"/>
                  </a:lnTo>
                  <a:lnTo>
                    <a:pt x="5607431" y="1210564"/>
                  </a:lnTo>
                  <a:lnTo>
                    <a:pt x="5578856" y="1210564"/>
                  </a:lnTo>
                  <a:lnTo>
                    <a:pt x="5578856" y="28575"/>
                  </a:lnTo>
                  <a:lnTo>
                    <a:pt x="5607431" y="28575"/>
                  </a:lnTo>
                  <a:lnTo>
                    <a:pt x="5607431" y="57150"/>
                  </a:lnTo>
                  <a:lnTo>
                    <a:pt x="28575" y="571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0"/>
            <p:cNvSpPr txBox="1"/>
            <p:nvPr/>
          </p:nvSpPr>
          <p:spPr>
            <a:xfrm>
              <a:off x="0" y="-66675"/>
              <a:ext cx="5635950" cy="1305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6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5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Omissions by Patients</a:t>
              </a:r>
              <a:endParaRPr/>
            </a:p>
          </p:txBody>
        </p:sp>
      </p:grpSp>
      <p:sp>
        <p:nvSpPr>
          <p:cNvPr id="397" name="Google Shape;397;p10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8" name="Google Shape;398;p10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cxnSp>
        <p:nvCxnSpPr>
          <p:cNvPr id="399" name="Google Shape;399;p10"/>
          <p:cNvCxnSpPr/>
          <p:nvPr/>
        </p:nvCxnSpPr>
        <p:spPr>
          <a:xfrm rot="5007392">
            <a:off x="14116862" y="3410342"/>
            <a:ext cx="518289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9" name="Google Shape;409;p11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410" name="Google Shape;410;p11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411" name="Google Shape;411;p11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412" name="Google Shape;412;p11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413" name="Google Shape;413;p11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414" name="Google Shape;414;p11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415" name="Google Shape;415;p11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416" name="Google Shape;416;p11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417" name="Google Shape;417;p11"/>
          <p:cNvSpPr txBox="1"/>
          <p:nvPr/>
        </p:nvSpPr>
        <p:spPr>
          <a:xfrm>
            <a:off x="1910062" y="2174687"/>
            <a:ext cx="14242350" cy="76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2nd Pillar - Two way Communication </a:t>
            </a:r>
            <a:endParaRPr/>
          </a:p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for Patient Engagement</a:t>
            </a:r>
            <a:endParaRPr/>
          </a:p>
        </p:txBody>
      </p:sp>
      <p:sp>
        <p:nvSpPr>
          <p:cNvPr id="418" name="Google Shape;418;p11"/>
          <p:cNvSpPr txBox="1"/>
          <p:nvPr/>
        </p:nvSpPr>
        <p:spPr>
          <a:xfrm>
            <a:off x="1799888" y="3522325"/>
            <a:ext cx="15179250" cy="4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9336" lvl="1" marL="81867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Char char="•"/>
            </a:pPr>
            <a:r>
              <a:rPr b="1" i="0" lang="en-US" sz="40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Listening </a:t>
            </a:r>
            <a:r>
              <a:rPr b="0" i="0" lang="en-US" sz="4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empathy to patients - gathering insights</a:t>
            </a:r>
            <a:endParaRPr/>
          </a:p>
          <a:p>
            <a:pPr indent="-409336" lvl="1" marL="81867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Char char="•"/>
            </a:pPr>
            <a:r>
              <a:rPr b="1" i="0" lang="en-US" sz="40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Feedback </a:t>
            </a:r>
            <a:r>
              <a:rPr b="0" i="0" lang="en-US" sz="4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every stage</a:t>
            </a:r>
            <a:endParaRPr/>
          </a:p>
          <a:p>
            <a:pPr indent="-409336" lvl="1" marL="81867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Char char="•"/>
            </a:pPr>
            <a:r>
              <a:rPr b="0" i="0" lang="en-US" sz="4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</a:t>
            </a:r>
            <a:r>
              <a:rPr b="1" i="0" lang="en-US" sz="40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Education</a:t>
            </a:r>
            <a:r>
              <a:rPr b="0" i="0" lang="en-US" sz="4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creating awareness</a:t>
            </a:r>
            <a:endParaRPr/>
          </a:p>
          <a:p>
            <a:pPr indent="-409336" lvl="1" marL="818673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Char char="•"/>
            </a:pPr>
            <a:r>
              <a:rPr b="1" i="0" lang="en-US" sz="40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Teach back </a:t>
            </a:r>
            <a:r>
              <a:rPr b="0" i="0" lang="en-US" sz="40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best practices with patients</a:t>
            </a:r>
            <a:endParaRPr/>
          </a:p>
        </p:txBody>
      </p:sp>
      <p:sp>
        <p:nvSpPr>
          <p:cNvPr id="419" name="Google Shape;419;p11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0" name="Google Shape;430;p12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431" name="Google Shape;431;p12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432" name="Google Shape;432;p12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433" name="Google Shape;433;p12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434" name="Google Shape;434;p12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435" name="Google Shape;435;p12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436" name="Google Shape;436;p12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437" name="Google Shape;437;p12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438" name="Google Shape;438;p12"/>
          <p:cNvSpPr txBox="1"/>
          <p:nvPr/>
        </p:nvSpPr>
        <p:spPr>
          <a:xfrm>
            <a:off x="938888" y="1695437"/>
            <a:ext cx="1655670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Engagement Opportunities for  HCP in OPD</a:t>
            </a:r>
            <a:endParaRPr/>
          </a:p>
        </p:txBody>
      </p:sp>
      <p:sp>
        <p:nvSpPr>
          <p:cNvPr id="439" name="Google Shape;439;p12"/>
          <p:cNvSpPr txBox="1"/>
          <p:nvPr/>
        </p:nvSpPr>
        <p:spPr>
          <a:xfrm>
            <a:off x="712500" y="2937400"/>
            <a:ext cx="9618150" cy="37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8373" lvl="1" marL="6367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Front Desk: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documents, fees, billing, and insurance.</a:t>
            </a:r>
            <a:endParaRPr/>
          </a:p>
          <a:p>
            <a:pPr indent="-318373" lvl="1" marL="6367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Signages: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clear, multilingual signs </a:t>
            </a:r>
            <a:endParaRPr/>
          </a:p>
          <a:p>
            <a:pPr indent="-318373" lvl="1" marL="6367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Wait Times: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inform of wait times, ensure punctuality.</a:t>
            </a:r>
            <a:endParaRPr/>
          </a:p>
          <a:p>
            <a:pPr indent="-318373" lvl="1" marL="6367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Consultation Guidance: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 to appropriate doctor</a:t>
            </a:r>
            <a:endParaRPr/>
          </a:p>
          <a:p>
            <a:pPr indent="-318373" lvl="1" marL="6367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Diagnostics: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instructions costs, easy report access.</a:t>
            </a:r>
            <a:endParaRPr/>
          </a:p>
          <a:p>
            <a:pPr indent="-318373" lvl="1" marL="6367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Treatment Instructions and Care Continuum: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Explain diagnosis and treatment; give written summaries. </a:t>
            </a:r>
            <a:endParaRPr/>
          </a:p>
        </p:txBody>
      </p:sp>
      <p:sp>
        <p:nvSpPr>
          <p:cNvPr id="440" name="Google Shape;440;p12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1" name="Google Shape;441;p12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442" name="Google Shape;442;p12"/>
          <p:cNvSpPr/>
          <p:nvPr/>
        </p:nvSpPr>
        <p:spPr>
          <a:xfrm>
            <a:off x="10965750" y="2675363"/>
            <a:ext cx="6909639" cy="6909639"/>
          </a:xfrm>
          <a:custGeom>
            <a:rect b="b" l="l" r="r" t="t"/>
            <a:pathLst>
              <a:path extrusionOk="0" h="6909639" w="6909639">
                <a:moveTo>
                  <a:pt x="0" y="0"/>
                </a:moveTo>
                <a:lnTo>
                  <a:pt x="6909639" y="0"/>
                </a:lnTo>
                <a:lnTo>
                  <a:pt x="6909639" y="6909639"/>
                </a:lnTo>
                <a:lnTo>
                  <a:pt x="0" y="6909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3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2" name="Google Shape;452;p13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453" name="Google Shape;453;p13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454" name="Google Shape;454;p13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455" name="Google Shape;455;p13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456" name="Google Shape;456;p13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457" name="Google Shape;457;p13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458" name="Google Shape;458;p13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459" name="Google Shape;459;p13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460" name="Google Shape;460;p13"/>
          <p:cNvSpPr txBox="1"/>
          <p:nvPr/>
        </p:nvSpPr>
        <p:spPr>
          <a:xfrm>
            <a:off x="2121038" y="1902287"/>
            <a:ext cx="1373655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Engagement Opportunities for HCP 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in IPD, at Discharge</a:t>
            </a:r>
            <a:endParaRPr/>
          </a:p>
        </p:txBody>
      </p:sp>
      <p:sp>
        <p:nvSpPr>
          <p:cNvPr id="461" name="Google Shape;461;p13"/>
          <p:cNvSpPr txBox="1"/>
          <p:nvPr/>
        </p:nvSpPr>
        <p:spPr>
          <a:xfrm>
            <a:off x="1022925" y="3370975"/>
            <a:ext cx="16571550" cy="575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6473" lvl="1" marL="7129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Patient’s Rights and Responsibilities: 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 and Financial counseling, consent forms, risks, alternatives.</a:t>
            </a:r>
            <a:endParaRPr/>
          </a:p>
          <a:p>
            <a:pPr indent="-356473" lvl="1" marL="7129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Room Orientation: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Guide on room facilities, schedules, visitor timings, and dietary policies.</a:t>
            </a:r>
            <a:endParaRPr/>
          </a:p>
          <a:p>
            <a:pPr indent="-356473" lvl="1" marL="7129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Medication and Infection Management: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Reconcile medications, document allergies, assess dietary needs.</a:t>
            </a:r>
            <a:endParaRPr/>
          </a:p>
          <a:p>
            <a:pPr indent="-356473" lvl="1" marL="7129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Pre and post Procedure guidelines for Surgical patients: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Explain procedure, risks, recovery.</a:t>
            </a:r>
            <a:endParaRPr/>
          </a:p>
          <a:p>
            <a:pPr indent="-356473" lvl="1" marL="7129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Clear Discharge Instructions and Transition to Home: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Checklist for home care, emergency protocols, lifestyle changes.</a:t>
            </a:r>
            <a:endParaRPr/>
          </a:p>
          <a:p>
            <a:pPr indent="-356473" lvl="1" marL="7129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Post-Discharge Follow-Up: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Schedule appointments, follow-up calls</a:t>
            </a:r>
            <a:endParaRPr/>
          </a:p>
          <a:p>
            <a:pPr indent="-356473" lvl="1" marL="712946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Char char="•"/>
            </a:pP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Patient Feedback: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Collect feedback at all touch points to improve services.</a:t>
            </a:r>
            <a:endParaRPr/>
          </a:p>
          <a:p>
            <a:pPr indent="-441347" lvl="1" marL="882694" marR="0" rtl="0" algn="l">
              <a:lnSpc>
                <a:spcPct val="1708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13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3" name="Google Shape;463;p13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3" name="Google Shape;473;p14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474" name="Google Shape;474;p14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475" name="Google Shape;475;p14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476" name="Google Shape;476;p14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477" name="Google Shape;477;p14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478" name="Google Shape;478;p14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479" name="Google Shape;479;p14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480" name="Google Shape;480;p14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481" name="Google Shape;481;p14"/>
          <p:cNvSpPr txBox="1"/>
          <p:nvPr/>
        </p:nvSpPr>
        <p:spPr>
          <a:xfrm>
            <a:off x="2419350" y="1559387"/>
            <a:ext cx="1351290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Touch points of Patient Centric care</a:t>
            </a:r>
            <a:endParaRPr/>
          </a:p>
        </p:txBody>
      </p:sp>
      <p:sp>
        <p:nvSpPr>
          <p:cNvPr id="482" name="Google Shape;482;p14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3" name="Google Shape;483;p14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grpSp>
        <p:nvGrpSpPr>
          <p:cNvPr id="484" name="Google Shape;484;p14"/>
          <p:cNvGrpSpPr/>
          <p:nvPr/>
        </p:nvGrpSpPr>
        <p:grpSpPr>
          <a:xfrm>
            <a:off x="7060275" y="3455225"/>
            <a:ext cx="4167473" cy="2189700"/>
            <a:chOff x="0" y="-9534"/>
            <a:chExt cx="5556631" cy="2919600"/>
          </a:xfrm>
        </p:grpSpPr>
        <p:sp>
          <p:nvSpPr>
            <p:cNvPr id="485" name="Google Shape;485;p14"/>
            <p:cNvSpPr/>
            <p:nvPr/>
          </p:nvSpPr>
          <p:spPr>
            <a:xfrm>
              <a:off x="38100" y="38100"/>
              <a:ext cx="5480431" cy="2609977"/>
            </a:xfrm>
            <a:custGeom>
              <a:rect b="b" l="l" r="r" t="t"/>
              <a:pathLst>
                <a:path extrusionOk="0" h="2609977" w="5480431">
                  <a:moveTo>
                    <a:pt x="0" y="434975"/>
                  </a:moveTo>
                  <a:cubicBezTo>
                    <a:pt x="0" y="194818"/>
                    <a:pt x="197739" y="0"/>
                    <a:pt x="441579" y="0"/>
                  </a:cubicBezTo>
                  <a:lnTo>
                    <a:pt x="5038852" y="0"/>
                  </a:lnTo>
                  <a:cubicBezTo>
                    <a:pt x="5282692" y="0"/>
                    <a:pt x="5480431" y="194818"/>
                    <a:pt x="5480431" y="434975"/>
                  </a:cubicBezTo>
                  <a:lnTo>
                    <a:pt x="5480431" y="2175002"/>
                  </a:lnTo>
                  <a:cubicBezTo>
                    <a:pt x="5480431" y="2415286"/>
                    <a:pt x="5282692" y="2609977"/>
                    <a:pt x="5038852" y="2609977"/>
                  </a:cubicBezTo>
                  <a:lnTo>
                    <a:pt x="441579" y="2609977"/>
                  </a:lnTo>
                  <a:cubicBezTo>
                    <a:pt x="197739" y="2609977"/>
                    <a:pt x="0" y="2415286"/>
                    <a:pt x="0" y="217500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0" y="0"/>
              <a:ext cx="5556631" cy="2686177"/>
            </a:xfrm>
            <a:custGeom>
              <a:rect b="b" l="l" r="r" t="t"/>
              <a:pathLst>
                <a:path extrusionOk="0" h="2686177" w="5556631">
                  <a:moveTo>
                    <a:pt x="0" y="473075"/>
                  </a:moveTo>
                  <a:cubicBezTo>
                    <a:pt x="0" y="211328"/>
                    <a:pt x="215265" y="0"/>
                    <a:pt x="479679" y="0"/>
                  </a:cubicBezTo>
                  <a:lnTo>
                    <a:pt x="5076952" y="0"/>
                  </a:lnTo>
                  <a:lnTo>
                    <a:pt x="5076952" y="38100"/>
                  </a:lnTo>
                  <a:lnTo>
                    <a:pt x="5076952" y="0"/>
                  </a:lnTo>
                  <a:cubicBezTo>
                    <a:pt x="5341366" y="0"/>
                    <a:pt x="5556631" y="211328"/>
                    <a:pt x="5556631" y="473075"/>
                  </a:cubicBezTo>
                  <a:lnTo>
                    <a:pt x="5518531" y="473075"/>
                  </a:lnTo>
                  <a:lnTo>
                    <a:pt x="5556631" y="473075"/>
                  </a:lnTo>
                  <a:lnTo>
                    <a:pt x="5556631" y="2213102"/>
                  </a:lnTo>
                  <a:lnTo>
                    <a:pt x="5518531" y="2213102"/>
                  </a:lnTo>
                  <a:lnTo>
                    <a:pt x="5556631" y="2213102"/>
                  </a:lnTo>
                  <a:cubicBezTo>
                    <a:pt x="5556631" y="2474976"/>
                    <a:pt x="5341366" y="2686177"/>
                    <a:pt x="5076952" y="2686177"/>
                  </a:cubicBezTo>
                  <a:lnTo>
                    <a:pt x="5076952" y="2648077"/>
                  </a:lnTo>
                  <a:lnTo>
                    <a:pt x="5076952" y="2686177"/>
                  </a:lnTo>
                  <a:lnTo>
                    <a:pt x="479679" y="2686177"/>
                  </a:lnTo>
                  <a:lnTo>
                    <a:pt x="479679" y="2648077"/>
                  </a:lnTo>
                  <a:lnTo>
                    <a:pt x="479679" y="2686177"/>
                  </a:lnTo>
                  <a:cubicBezTo>
                    <a:pt x="215265" y="2686177"/>
                    <a:pt x="0" y="2474976"/>
                    <a:pt x="0" y="2213102"/>
                  </a:cubicBezTo>
                  <a:lnTo>
                    <a:pt x="0" y="473075"/>
                  </a:lnTo>
                  <a:lnTo>
                    <a:pt x="38100" y="473075"/>
                  </a:lnTo>
                  <a:lnTo>
                    <a:pt x="0" y="473075"/>
                  </a:lnTo>
                  <a:moveTo>
                    <a:pt x="76200" y="473075"/>
                  </a:moveTo>
                  <a:lnTo>
                    <a:pt x="76200" y="2213102"/>
                  </a:lnTo>
                  <a:lnTo>
                    <a:pt x="38100" y="2213102"/>
                  </a:lnTo>
                  <a:lnTo>
                    <a:pt x="76200" y="2213102"/>
                  </a:lnTo>
                  <a:cubicBezTo>
                    <a:pt x="76200" y="2431796"/>
                    <a:pt x="256286" y="2609977"/>
                    <a:pt x="479679" y="2609977"/>
                  </a:cubicBezTo>
                  <a:lnTo>
                    <a:pt x="5076952" y="2609977"/>
                  </a:lnTo>
                  <a:cubicBezTo>
                    <a:pt x="5300345" y="2609977"/>
                    <a:pt x="5480431" y="2431796"/>
                    <a:pt x="5480431" y="2213102"/>
                  </a:cubicBezTo>
                  <a:lnTo>
                    <a:pt x="5480431" y="473075"/>
                  </a:lnTo>
                  <a:cubicBezTo>
                    <a:pt x="5480431" y="254381"/>
                    <a:pt x="5300345" y="76200"/>
                    <a:pt x="5076952" y="76200"/>
                  </a:cubicBezTo>
                  <a:lnTo>
                    <a:pt x="479679" y="76200"/>
                  </a:lnTo>
                  <a:lnTo>
                    <a:pt x="479679" y="38100"/>
                  </a:lnTo>
                  <a:lnTo>
                    <a:pt x="479679" y="76200"/>
                  </a:lnTo>
                  <a:cubicBezTo>
                    <a:pt x="256286" y="76200"/>
                    <a:pt x="76200" y="254381"/>
                    <a:pt x="76200" y="47307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4"/>
            <p:cNvSpPr txBox="1"/>
            <p:nvPr/>
          </p:nvSpPr>
          <p:spPr>
            <a:xfrm>
              <a:off x="0" y="-9534"/>
              <a:ext cx="5556600" cy="29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50" u="none" cap="none" strike="noStrike">
                  <a:solidFill>
                    <a:srgbClr val="FF6907"/>
                  </a:solidFill>
                  <a:latin typeface="Times"/>
                  <a:ea typeface="Times"/>
                  <a:cs typeface="Times"/>
                  <a:sym typeface="Times"/>
                </a:rPr>
                <a:t>2</a:t>
              </a:r>
              <a:endParaRPr/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Navigation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to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OPD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and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OPD Consultation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with Specialized doctor</a:t>
              </a:r>
              <a:endParaRPr/>
            </a:p>
            <a:p>
              <a:pPr indent="0" lvl="0" marL="0" marR="0" rtl="0" algn="ctr">
                <a:lnSpc>
                  <a:spcPct val="79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88" name="Google Shape;488;p14"/>
          <p:cNvGrpSpPr/>
          <p:nvPr/>
        </p:nvGrpSpPr>
        <p:grpSpPr>
          <a:xfrm>
            <a:off x="1529200" y="3448101"/>
            <a:ext cx="4167485" cy="2189700"/>
            <a:chOff x="-16" y="-19032"/>
            <a:chExt cx="5556647" cy="2919600"/>
          </a:xfrm>
        </p:grpSpPr>
        <p:sp>
          <p:nvSpPr>
            <p:cNvPr id="489" name="Google Shape;489;p14"/>
            <p:cNvSpPr/>
            <p:nvPr/>
          </p:nvSpPr>
          <p:spPr>
            <a:xfrm>
              <a:off x="38100" y="38100"/>
              <a:ext cx="5480431" cy="2609977"/>
            </a:xfrm>
            <a:custGeom>
              <a:rect b="b" l="l" r="r" t="t"/>
              <a:pathLst>
                <a:path extrusionOk="0" h="2609977" w="5480431">
                  <a:moveTo>
                    <a:pt x="0" y="434975"/>
                  </a:moveTo>
                  <a:cubicBezTo>
                    <a:pt x="0" y="194818"/>
                    <a:pt x="197739" y="0"/>
                    <a:pt x="441579" y="0"/>
                  </a:cubicBezTo>
                  <a:lnTo>
                    <a:pt x="5038852" y="0"/>
                  </a:lnTo>
                  <a:cubicBezTo>
                    <a:pt x="5282692" y="0"/>
                    <a:pt x="5480431" y="194818"/>
                    <a:pt x="5480431" y="434975"/>
                  </a:cubicBezTo>
                  <a:lnTo>
                    <a:pt x="5480431" y="2175002"/>
                  </a:lnTo>
                  <a:cubicBezTo>
                    <a:pt x="5480431" y="2415286"/>
                    <a:pt x="5282692" y="2609977"/>
                    <a:pt x="5038852" y="2609977"/>
                  </a:cubicBezTo>
                  <a:lnTo>
                    <a:pt x="441579" y="2609977"/>
                  </a:lnTo>
                  <a:cubicBezTo>
                    <a:pt x="197739" y="2609977"/>
                    <a:pt x="0" y="2415286"/>
                    <a:pt x="0" y="217500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0" y="0"/>
              <a:ext cx="5556631" cy="2686177"/>
            </a:xfrm>
            <a:custGeom>
              <a:rect b="b" l="l" r="r" t="t"/>
              <a:pathLst>
                <a:path extrusionOk="0" h="2686177" w="5556631">
                  <a:moveTo>
                    <a:pt x="0" y="473075"/>
                  </a:moveTo>
                  <a:cubicBezTo>
                    <a:pt x="0" y="211328"/>
                    <a:pt x="215265" y="0"/>
                    <a:pt x="479679" y="0"/>
                  </a:cubicBezTo>
                  <a:lnTo>
                    <a:pt x="5076952" y="0"/>
                  </a:lnTo>
                  <a:lnTo>
                    <a:pt x="5076952" y="38100"/>
                  </a:lnTo>
                  <a:lnTo>
                    <a:pt x="5076952" y="0"/>
                  </a:lnTo>
                  <a:cubicBezTo>
                    <a:pt x="5341366" y="0"/>
                    <a:pt x="5556631" y="211328"/>
                    <a:pt x="5556631" y="473075"/>
                  </a:cubicBezTo>
                  <a:lnTo>
                    <a:pt x="5518531" y="473075"/>
                  </a:lnTo>
                  <a:lnTo>
                    <a:pt x="5556631" y="473075"/>
                  </a:lnTo>
                  <a:lnTo>
                    <a:pt x="5556631" y="2213102"/>
                  </a:lnTo>
                  <a:lnTo>
                    <a:pt x="5518531" y="2213102"/>
                  </a:lnTo>
                  <a:lnTo>
                    <a:pt x="5556631" y="2213102"/>
                  </a:lnTo>
                  <a:cubicBezTo>
                    <a:pt x="5556631" y="2474976"/>
                    <a:pt x="5341366" y="2686177"/>
                    <a:pt x="5076952" y="2686177"/>
                  </a:cubicBezTo>
                  <a:lnTo>
                    <a:pt x="5076952" y="2648077"/>
                  </a:lnTo>
                  <a:lnTo>
                    <a:pt x="5076952" y="2686177"/>
                  </a:lnTo>
                  <a:lnTo>
                    <a:pt x="479679" y="2686177"/>
                  </a:lnTo>
                  <a:lnTo>
                    <a:pt x="479679" y="2648077"/>
                  </a:lnTo>
                  <a:lnTo>
                    <a:pt x="479679" y="2686177"/>
                  </a:lnTo>
                  <a:cubicBezTo>
                    <a:pt x="215265" y="2686177"/>
                    <a:pt x="0" y="2474976"/>
                    <a:pt x="0" y="2213102"/>
                  </a:cubicBezTo>
                  <a:lnTo>
                    <a:pt x="0" y="473075"/>
                  </a:lnTo>
                  <a:lnTo>
                    <a:pt x="38100" y="473075"/>
                  </a:lnTo>
                  <a:lnTo>
                    <a:pt x="0" y="473075"/>
                  </a:lnTo>
                  <a:moveTo>
                    <a:pt x="76200" y="473075"/>
                  </a:moveTo>
                  <a:lnTo>
                    <a:pt x="76200" y="2213102"/>
                  </a:lnTo>
                  <a:lnTo>
                    <a:pt x="38100" y="2213102"/>
                  </a:lnTo>
                  <a:lnTo>
                    <a:pt x="76200" y="2213102"/>
                  </a:lnTo>
                  <a:cubicBezTo>
                    <a:pt x="76200" y="2431796"/>
                    <a:pt x="256286" y="2609977"/>
                    <a:pt x="479679" y="2609977"/>
                  </a:cubicBezTo>
                  <a:lnTo>
                    <a:pt x="5076952" y="2609977"/>
                  </a:lnTo>
                  <a:cubicBezTo>
                    <a:pt x="5300345" y="2609977"/>
                    <a:pt x="5480431" y="2431796"/>
                    <a:pt x="5480431" y="2213102"/>
                  </a:cubicBezTo>
                  <a:lnTo>
                    <a:pt x="5480431" y="473075"/>
                  </a:lnTo>
                  <a:cubicBezTo>
                    <a:pt x="5480431" y="254381"/>
                    <a:pt x="5300345" y="76200"/>
                    <a:pt x="5076952" y="76200"/>
                  </a:cubicBezTo>
                  <a:lnTo>
                    <a:pt x="479679" y="76200"/>
                  </a:lnTo>
                  <a:lnTo>
                    <a:pt x="479679" y="38100"/>
                  </a:lnTo>
                  <a:lnTo>
                    <a:pt x="479679" y="76200"/>
                  </a:lnTo>
                  <a:cubicBezTo>
                    <a:pt x="256286" y="76200"/>
                    <a:pt x="76200" y="254381"/>
                    <a:pt x="76200" y="47307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 txBox="1"/>
            <p:nvPr/>
          </p:nvSpPr>
          <p:spPr>
            <a:xfrm>
              <a:off x="-16" y="-19032"/>
              <a:ext cx="5556600" cy="29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50" u="none" cap="none" strike="noStrike">
                  <a:solidFill>
                    <a:srgbClr val="FF6907"/>
                  </a:solidFill>
                  <a:latin typeface="Times"/>
                  <a:ea typeface="Times"/>
                  <a:cs typeface="Times"/>
                  <a:sym typeface="Times"/>
                </a:rPr>
                <a:t>1</a:t>
              </a:r>
              <a:endParaRPr/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Planning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Before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the First Appointment,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Registration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and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Billing</a:t>
              </a:r>
              <a:endParaRPr/>
            </a:p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492" name="Google Shape;492;p14"/>
          <p:cNvGrpSpPr/>
          <p:nvPr/>
        </p:nvGrpSpPr>
        <p:grpSpPr>
          <a:xfrm>
            <a:off x="12591338" y="3448088"/>
            <a:ext cx="4167473" cy="2028938"/>
            <a:chOff x="0" y="-19050"/>
            <a:chExt cx="5556631" cy="2705250"/>
          </a:xfrm>
        </p:grpSpPr>
        <p:sp>
          <p:nvSpPr>
            <p:cNvPr id="493" name="Google Shape;493;p14"/>
            <p:cNvSpPr/>
            <p:nvPr/>
          </p:nvSpPr>
          <p:spPr>
            <a:xfrm>
              <a:off x="38100" y="38100"/>
              <a:ext cx="5480431" cy="2609977"/>
            </a:xfrm>
            <a:custGeom>
              <a:rect b="b" l="l" r="r" t="t"/>
              <a:pathLst>
                <a:path extrusionOk="0" h="2609977" w="5480431">
                  <a:moveTo>
                    <a:pt x="0" y="434975"/>
                  </a:moveTo>
                  <a:cubicBezTo>
                    <a:pt x="0" y="194818"/>
                    <a:pt x="197739" y="0"/>
                    <a:pt x="441579" y="0"/>
                  </a:cubicBezTo>
                  <a:lnTo>
                    <a:pt x="5038852" y="0"/>
                  </a:lnTo>
                  <a:cubicBezTo>
                    <a:pt x="5282692" y="0"/>
                    <a:pt x="5480431" y="194818"/>
                    <a:pt x="5480431" y="434975"/>
                  </a:cubicBezTo>
                  <a:lnTo>
                    <a:pt x="5480431" y="2175002"/>
                  </a:lnTo>
                  <a:cubicBezTo>
                    <a:pt x="5480431" y="2415286"/>
                    <a:pt x="5282692" y="2609977"/>
                    <a:pt x="5038852" y="2609977"/>
                  </a:cubicBezTo>
                  <a:lnTo>
                    <a:pt x="441579" y="2609977"/>
                  </a:lnTo>
                  <a:cubicBezTo>
                    <a:pt x="197739" y="2609977"/>
                    <a:pt x="0" y="2415286"/>
                    <a:pt x="0" y="217500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0" y="0"/>
              <a:ext cx="5556631" cy="2686177"/>
            </a:xfrm>
            <a:custGeom>
              <a:rect b="b" l="l" r="r" t="t"/>
              <a:pathLst>
                <a:path extrusionOk="0" h="2686177" w="5556631">
                  <a:moveTo>
                    <a:pt x="0" y="473075"/>
                  </a:moveTo>
                  <a:cubicBezTo>
                    <a:pt x="0" y="211328"/>
                    <a:pt x="215265" y="0"/>
                    <a:pt x="479679" y="0"/>
                  </a:cubicBezTo>
                  <a:lnTo>
                    <a:pt x="5076952" y="0"/>
                  </a:lnTo>
                  <a:lnTo>
                    <a:pt x="5076952" y="38100"/>
                  </a:lnTo>
                  <a:lnTo>
                    <a:pt x="5076952" y="0"/>
                  </a:lnTo>
                  <a:cubicBezTo>
                    <a:pt x="5341366" y="0"/>
                    <a:pt x="5556631" y="211328"/>
                    <a:pt x="5556631" y="473075"/>
                  </a:cubicBezTo>
                  <a:lnTo>
                    <a:pt x="5518531" y="473075"/>
                  </a:lnTo>
                  <a:lnTo>
                    <a:pt x="5556631" y="473075"/>
                  </a:lnTo>
                  <a:lnTo>
                    <a:pt x="5556631" y="2213102"/>
                  </a:lnTo>
                  <a:lnTo>
                    <a:pt x="5518531" y="2213102"/>
                  </a:lnTo>
                  <a:lnTo>
                    <a:pt x="5556631" y="2213102"/>
                  </a:lnTo>
                  <a:cubicBezTo>
                    <a:pt x="5556631" y="2474976"/>
                    <a:pt x="5341366" y="2686177"/>
                    <a:pt x="5076952" y="2686177"/>
                  </a:cubicBezTo>
                  <a:lnTo>
                    <a:pt x="5076952" y="2648077"/>
                  </a:lnTo>
                  <a:lnTo>
                    <a:pt x="5076952" y="2686177"/>
                  </a:lnTo>
                  <a:lnTo>
                    <a:pt x="479679" y="2686177"/>
                  </a:lnTo>
                  <a:lnTo>
                    <a:pt x="479679" y="2648077"/>
                  </a:lnTo>
                  <a:lnTo>
                    <a:pt x="479679" y="2686177"/>
                  </a:lnTo>
                  <a:cubicBezTo>
                    <a:pt x="215265" y="2686177"/>
                    <a:pt x="0" y="2474976"/>
                    <a:pt x="0" y="2213102"/>
                  </a:cubicBezTo>
                  <a:lnTo>
                    <a:pt x="0" y="473075"/>
                  </a:lnTo>
                  <a:lnTo>
                    <a:pt x="38100" y="473075"/>
                  </a:lnTo>
                  <a:lnTo>
                    <a:pt x="0" y="473075"/>
                  </a:lnTo>
                  <a:moveTo>
                    <a:pt x="76200" y="473075"/>
                  </a:moveTo>
                  <a:lnTo>
                    <a:pt x="76200" y="2213102"/>
                  </a:lnTo>
                  <a:lnTo>
                    <a:pt x="38100" y="2213102"/>
                  </a:lnTo>
                  <a:lnTo>
                    <a:pt x="76200" y="2213102"/>
                  </a:lnTo>
                  <a:cubicBezTo>
                    <a:pt x="76200" y="2431796"/>
                    <a:pt x="256286" y="2609977"/>
                    <a:pt x="479679" y="2609977"/>
                  </a:cubicBezTo>
                  <a:lnTo>
                    <a:pt x="5076952" y="2609977"/>
                  </a:lnTo>
                  <a:cubicBezTo>
                    <a:pt x="5300345" y="2609977"/>
                    <a:pt x="5480431" y="2431796"/>
                    <a:pt x="5480431" y="2213102"/>
                  </a:cubicBezTo>
                  <a:lnTo>
                    <a:pt x="5480431" y="473075"/>
                  </a:lnTo>
                  <a:cubicBezTo>
                    <a:pt x="5480431" y="254381"/>
                    <a:pt x="5300345" y="76200"/>
                    <a:pt x="5076952" y="76200"/>
                  </a:cubicBezTo>
                  <a:lnTo>
                    <a:pt x="479679" y="76200"/>
                  </a:lnTo>
                  <a:lnTo>
                    <a:pt x="479679" y="38100"/>
                  </a:lnTo>
                  <a:lnTo>
                    <a:pt x="479679" y="76200"/>
                  </a:lnTo>
                  <a:cubicBezTo>
                    <a:pt x="256286" y="76200"/>
                    <a:pt x="76200" y="254381"/>
                    <a:pt x="76200" y="47307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4"/>
            <p:cNvSpPr txBox="1"/>
            <p:nvPr/>
          </p:nvSpPr>
          <p:spPr>
            <a:xfrm>
              <a:off x="0" y="-19050"/>
              <a:ext cx="5556600" cy="2705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50" u="none" cap="none" strike="noStrike">
                  <a:solidFill>
                    <a:srgbClr val="FF6907"/>
                  </a:solidFill>
                  <a:latin typeface="Times"/>
                  <a:ea typeface="Times"/>
                  <a:cs typeface="Times"/>
                  <a:sym typeface="Times"/>
                </a:rPr>
                <a:t>3</a:t>
              </a:r>
              <a:endParaRPr/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5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Diagnostic</a:t>
              </a: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tests and </a:t>
              </a:r>
              <a:r>
                <a:rPr b="1" i="0" lang="en-US" sz="285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post-diagnostic </a:t>
              </a:r>
              <a:r>
                <a:rPr b="0" i="0" lang="en-US" sz="28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consultation</a:t>
              </a:r>
              <a:endParaRPr/>
            </a:p>
          </p:txBody>
        </p:sp>
      </p:grpSp>
      <p:grpSp>
        <p:nvGrpSpPr>
          <p:cNvPr id="496" name="Google Shape;496;p14"/>
          <p:cNvGrpSpPr/>
          <p:nvPr/>
        </p:nvGrpSpPr>
        <p:grpSpPr>
          <a:xfrm>
            <a:off x="7060275" y="6711301"/>
            <a:ext cx="4167473" cy="2028938"/>
            <a:chOff x="0" y="-19050"/>
            <a:chExt cx="5556631" cy="2705250"/>
          </a:xfrm>
        </p:grpSpPr>
        <p:sp>
          <p:nvSpPr>
            <p:cNvPr id="497" name="Google Shape;497;p14"/>
            <p:cNvSpPr/>
            <p:nvPr/>
          </p:nvSpPr>
          <p:spPr>
            <a:xfrm>
              <a:off x="38100" y="38100"/>
              <a:ext cx="5480431" cy="2609977"/>
            </a:xfrm>
            <a:custGeom>
              <a:rect b="b" l="l" r="r" t="t"/>
              <a:pathLst>
                <a:path extrusionOk="0" h="2609977" w="5480431">
                  <a:moveTo>
                    <a:pt x="0" y="434975"/>
                  </a:moveTo>
                  <a:cubicBezTo>
                    <a:pt x="0" y="194818"/>
                    <a:pt x="197739" y="0"/>
                    <a:pt x="441579" y="0"/>
                  </a:cubicBezTo>
                  <a:lnTo>
                    <a:pt x="5038852" y="0"/>
                  </a:lnTo>
                  <a:cubicBezTo>
                    <a:pt x="5282692" y="0"/>
                    <a:pt x="5480431" y="194818"/>
                    <a:pt x="5480431" y="434975"/>
                  </a:cubicBezTo>
                  <a:lnTo>
                    <a:pt x="5480431" y="2175002"/>
                  </a:lnTo>
                  <a:cubicBezTo>
                    <a:pt x="5480431" y="2415286"/>
                    <a:pt x="5282692" y="2609977"/>
                    <a:pt x="5038852" y="2609977"/>
                  </a:cubicBezTo>
                  <a:lnTo>
                    <a:pt x="441579" y="2609977"/>
                  </a:lnTo>
                  <a:cubicBezTo>
                    <a:pt x="197739" y="2609977"/>
                    <a:pt x="0" y="2415286"/>
                    <a:pt x="0" y="217500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0" y="0"/>
              <a:ext cx="5556631" cy="2686177"/>
            </a:xfrm>
            <a:custGeom>
              <a:rect b="b" l="l" r="r" t="t"/>
              <a:pathLst>
                <a:path extrusionOk="0" h="2686177" w="5556631">
                  <a:moveTo>
                    <a:pt x="0" y="473075"/>
                  </a:moveTo>
                  <a:cubicBezTo>
                    <a:pt x="0" y="211328"/>
                    <a:pt x="215265" y="0"/>
                    <a:pt x="479679" y="0"/>
                  </a:cubicBezTo>
                  <a:lnTo>
                    <a:pt x="5076952" y="0"/>
                  </a:lnTo>
                  <a:lnTo>
                    <a:pt x="5076952" y="38100"/>
                  </a:lnTo>
                  <a:lnTo>
                    <a:pt x="5076952" y="0"/>
                  </a:lnTo>
                  <a:cubicBezTo>
                    <a:pt x="5341366" y="0"/>
                    <a:pt x="5556631" y="211328"/>
                    <a:pt x="5556631" y="473075"/>
                  </a:cubicBezTo>
                  <a:lnTo>
                    <a:pt x="5518531" y="473075"/>
                  </a:lnTo>
                  <a:lnTo>
                    <a:pt x="5556631" y="473075"/>
                  </a:lnTo>
                  <a:lnTo>
                    <a:pt x="5556631" y="2213102"/>
                  </a:lnTo>
                  <a:lnTo>
                    <a:pt x="5518531" y="2213102"/>
                  </a:lnTo>
                  <a:lnTo>
                    <a:pt x="5556631" y="2213102"/>
                  </a:lnTo>
                  <a:cubicBezTo>
                    <a:pt x="5556631" y="2474976"/>
                    <a:pt x="5341366" y="2686177"/>
                    <a:pt x="5076952" y="2686177"/>
                  </a:cubicBezTo>
                  <a:lnTo>
                    <a:pt x="5076952" y="2648077"/>
                  </a:lnTo>
                  <a:lnTo>
                    <a:pt x="5076952" y="2686177"/>
                  </a:lnTo>
                  <a:lnTo>
                    <a:pt x="479679" y="2686177"/>
                  </a:lnTo>
                  <a:lnTo>
                    <a:pt x="479679" y="2648077"/>
                  </a:lnTo>
                  <a:lnTo>
                    <a:pt x="479679" y="2686177"/>
                  </a:lnTo>
                  <a:cubicBezTo>
                    <a:pt x="215265" y="2686177"/>
                    <a:pt x="0" y="2474976"/>
                    <a:pt x="0" y="2213102"/>
                  </a:cubicBezTo>
                  <a:lnTo>
                    <a:pt x="0" y="473075"/>
                  </a:lnTo>
                  <a:lnTo>
                    <a:pt x="38100" y="473075"/>
                  </a:lnTo>
                  <a:lnTo>
                    <a:pt x="0" y="473075"/>
                  </a:lnTo>
                  <a:moveTo>
                    <a:pt x="76200" y="473075"/>
                  </a:moveTo>
                  <a:lnTo>
                    <a:pt x="76200" y="2213102"/>
                  </a:lnTo>
                  <a:lnTo>
                    <a:pt x="38100" y="2213102"/>
                  </a:lnTo>
                  <a:lnTo>
                    <a:pt x="76200" y="2213102"/>
                  </a:lnTo>
                  <a:cubicBezTo>
                    <a:pt x="76200" y="2431796"/>
                    <a:pt x="256286" y="2609977"/>
                    <a:pt x="479679" y="2609977"/>
                  </a:cubicBezTo>
                  <a:lnTo>
                    <a:pt x="5076952" y="2609977"/>
                  </a:lnTo>
                  <a:cubicBezTo>
                    <a:pt x="5300345" y="2609977"/>
                    <a:pt x="5480431" y="2431796"/>
                    <a:pt x="5480431" y="2213102"/>
                  </a:cubicBezTo>
                  <a:lnTo>
                    <a:pt x="5480431" y="473075"/>
                  </a:lnTo>
                  <a:cubicBezTo>
                    <a:pt x="5480431" y="254381"/>
                    <a:pt x="5300345" y="76200"/>
                    <a:pt x="5076952" y="76200"/>
                  </a:cubicBezTo>
                  <a:lnTo>
                    <a:pt x="479679" y="76200"/>
                  </a:lnTo>
                  <a:lnTo>
                    <a:pt x="479679" y="38100"/>
                  </a:lnTo>
                  <a:lnTo>
                    <a:pt x="479679" y="76200"/>
                  </a:lnTo>
                  <a:cubicBezTo>
                    <a:pt x="256286" y="76200"/>
                    <a:pt x="76200" y="254381"/>
                    <a:pt x="76200" y="47307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 txBox="1"/>
            <p:nvPr/>
          </p:nvSpPr>
          <p:spPr>
            <a:xfrm>
              <a:off x="0" y="-19050"/>
              <a:ext cx="5556600" cy="2705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50" u="none" cap="none" strike="noStrike">
                  <a:solidFill>
                    <a:srgbClr val="FF6907"/>
                  </a:solidFill>
                  <a:latin typeface="Times"/>
                  <a:ea typeface="Times"/>
                  <a:cs typeface="Times"/>
                  <a:sym typeface="Times"/>
                </a:rPr>
                <a:t>5</a:t>
              </a:r>
              <a:endParaRPr/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Pre 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and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Post-Anesthesia check-up 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for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Surgery 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and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Post surgical care</a:t>
              </a:r>
              <a:endParaRPr/>
            </a:p>
          </p:txBody>
        </p:sp>
      </p:grpSp>
      <p:grpSp>
        <p:nvGrpSpPr>
          <p:cNvPr id="500" name="Google Shape;500;p14"/>
          <p:cNvGrpSpPr/>
          <p:nvPr/>
        </p:nvGrpSpPr>
        <p:grpSpPr>
          <a:xfrm>
            <a:off x="12591338" y="6689869"/>
            <a:ext cx="4167473" cy="2050369"/>
            <a:chOff x="0" y="-47625"/>
            <a:chExt cx="5556631" cy="2733825"/>
          </a:xfrm>
        </p:grpSpPr>
        <p:sp>
          <p:nvSpPr>
            <p:cNvPr id="501" name="Google Shape;501;p14"/>
            <p:cNvSpPr/>
            <p:nvPr/>
          </p:nvSpPr>
          <p:spPr>
            <a:xfrm>
              <a:off x="38100" y="38100"/>
              <a:ext cx="5480431" cy="2609977"/>
            </a:xfrm>
            <a:custGeom>
              <a:rect b="b" l="l" r="r" t="t"/>
              <a:pathLst>
                <a:path extrusionOk="0" h="2609977" w="5480431">
                  <a:moveTo>
                    <a:pt x="0" y="434975"/>
                  </a:moveTo>
                  <a:cubicBezTo>
                    <a:pt x="0" y="194818"/>
                    <a:pt x="197739" y="0"/>
                    <a:pt x="441579" y="0"/>
                  </a:cubicBezTo>
                  <a:lnTo>
                    <a:pt x="5038852" y="0"/>
                  </a:lnTo>
                  <a:cubicBezTo>
                    <a:pt x="5282692" y="0"/>
                    <a:pt x="5480431" y="194818"/>
                    <a:pt x="5480431" y="434975"/>
                  </a:cubicBezTo>
                  <a:lnTo>
                    <a:pt x="5480431" y="2175002"/>
                  </a:lnTo>
                  <a:cubicBezTo>
                    <a:pt x="5480431" y="2415286"/>
                    <a:pt x="5282692" y="2609977"/>
                    <a:pt x="5038852" y="2609977"/>
                  </a:cubicBezTo>
                  <a:lnTo>
                    <a:pt x="441579" y="2609977"/>
                  </a:lnTo>
                  <a:cubicBezTo>
                    <a:pt x="197739" y="2609977"/>
                    <a:pt x="0" y="2415286"/>
                    <a:pt x="0" y="217500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0" y="0"/>
              <a:ext cx="5556631" cy="2686177"/>
            </a:xfrm>
            <a:custGeom>
              <a:rect b="b" l="l" r="r" t="t"/>
              <a:pathLst>
                <a:path extrusionOk="0" h="2686177" w="5556631">
                  <a:moveTo>
                    <a:pt x="0" y="473075"/>
                  </a:moveTo>
                  <a:cubicBezTo>
                    <a:pt x="0" y="211328"/>
                    <a:pt x="215265" y="0"/>
                    <a:pt x="479679" y="0"/>
                  </a:cubicBezTo>
                  <a:lnTo>
                    <a:pt x="5076952" y="0"/>
                  </a:lnTo>
                  <a:lnTo>
                    <a:pt x="5076952" y="38100"/>
                  </a:lnTo>
                  <a:lnTo>
                    <a:pt x="5076952" y="0"/>
                  </a:lnTo>
                  <a:cubicBezTo>
                    <a:pt x="5341366" y="0"/>
                    <a:pt x="5556631" y="211328"/>
                    <a:pt x="5556631" y="473075"/>
                  </a:cubicBezTo>
                  <a:lnTo>
                    <a:pt x="5518531" y="473075"/>
                  </a:lnTo>
                  <a:lnTo>
                    <a:pt x="5556631" y="473075"/>
                  </a:lnTo>
                  <a:lnTo>
                    <a:pt x="5556631" y="2213102"/>
                  </a:lnTo>
                  <a:lnTo>
                    <a:pt x="5518531" y="2213102"/>
                  </a:lnTo>
                  <a:lnTo>
                    <a:pt x="5556631" y="2213102"/>
                  </a:lnTo>
                  <a:cubicBezTo>
                    <a:pt x="5556631" y="2474976"/>
                    <a:pt x="5341366" y="2686177"/>
                    <a:pt x="5076952" y="2686177"/>
                  </a:cubicBezTo>
                  <a:lnTo>
                    <a:pt x="5076952" y="2648077"/>
                  </a:lnTo>
                  <a:lnTo>
                    <a:pt x="5076952" y="2686177"/>
                  </a:lnTo>
                  <a:lnTo>
                    <a:pt x="479679" y="2686177"/>
                  </a:lnTo>
                  <a:lnTo>
                    <a:pt x="479679" y="2648077"/>
                  </a:lnTo>
                  <a:lnTo>
                    <a:pt x="479679" y="2686177"/>
                  </a:lnTo>
                  <a:cubicBezTo>
                    <a:pt x="215265" y="2686177"/>
                    <a:pt x="0" y="2474976"/>
                    <a:pt x="0" y="2213102"/>
                  </a:cubicBezTo>
                  <a:lnTo>
                    <a:pt x="0" y="473075"/>
                  </a:lnTo>
                  <a:lnTo>
                    <a:pt x="38100" y="473075"/>
                  </a:lnTo>
                  <a:lnTo>
                    <a:pt x="0" y="473075"/>
                  </a:lnTo>
                  <a:moveTo>
                    <a:pt x="76200" y="473075"/>
                  </a:moveTo>
                  <a:lnTo>
                    <a:pt x="76200" y="2213102"/>
                  </a:lnTo>
                  <a:lnTo>
                    <a:pt x="38100" y="2213102"/>
                  </a:lnTo>
                  <a:lnTo>
                    <a:pt x="76200" y="2213102"/>
                  </a:lnTo>
                  <a:cubicBezTo>
                    <a:pt x="76200" y="2431796"/>
                    <a:pt x="256286" y="2609977"/>
                    <a:pt x="479679" y="2609977"/>
                  </a:cubicBezTo>
                  <a:lnTo>
                    <a:pt x="5076952" y="2609977"/>
                  </a:lnTo>
                  <a:cubicBezTo>
                    <a:pt x="5300345" y="2609977"/>
                    <a:pt x="5480431" y="2431796"/>
                    <a:pt x="5480431" y="2213102"/>
                  </a:cubicBezTo>
                  <a:lnTo>
                    <a:pt x="5480431" y="473075"/>
                  </a:lnTo>
                  <a:cubicBezTo>
                    <a:pt x="5480431" y="254381"/>
                    <a:pt x="5300345" y="76200"/>
                    <a:pt x="5076952" y="76200"/>
                  </a:cubicBezTo>
                  <a:lnTo>
                    <a:pt x="479679" y="76200"/>
                  </a:lnTo>
                  <a:lnTo>
                    <a:pt x="479679" y="38100"/>
                  </a:lnTo>
                  <a:lnTo>
                    <a:pt x="479679" y="76200"/>
                  </a:lnTo>
                  <a:cubicBezTo>
                    <a:pt x="256286" y="76200"/>
                    <a:pt x="76200" y="254381"/>
                    <a:pt x="76200" y="47307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4"/>
            <p:cNvSpPr txBox="1"/>
            <p:nvPr/>
          </p:nvSpPr>
          <p:spPr>
            <a:xfrm>
              <a:off x="0" y="-47625"/>
              <a:ext cx="5556600" cy="2733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50" u="none" cap="none" strike="noStrike">
                  <a:solidFill>
                    <a:srgbClr val="FF6907"/>
                  </a:solidFill>
                  <a:latin typeface="Times"/>
                  <a:ea typeface="Times"/>
                  <a:cs typeface="Times"/>
                  <a:sym typeface="Times"/>
                </a:rPr>
                <a:t>4</a:t>
              </a:r>
              <a:endParaRPr/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Admission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IP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and Financial Counseling, Room orientation </a:t>
              </a:r>
              <a:endParaRPr/>
            </a:p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504" name="Google Shape;504;p14"/>
          <p:cNvCxnSpPr/>
          <p:nvPr/>
        </p:nvCxnSpPr>
        <p:spPr>
          <a:xfrm flipH="1">
            <a:off x="5740875" y="4466128"/>
            <a:ext cx="1243200" cy="33600"/>
          </a:xfrm>
          <a:prstGeom prst="straightConnector1">
            <a:avLst/>
          </a:prstGeom>
          <a:noFill/>
          <a:ln cap="rnd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05" name="Google Shape;505;p14"/>
          <p:cNvGrpSpPr/>
          <p:nvPr/>
        </p:nvGrpSpPr>
        <p:grpSpPr>
          <a:xfrm>
            <a:off x="1171950" y="6337444"/>
            <a:ext cx="4524756" cy="2580750"/>
            <a:chOff x="0" y="-9525"/>
            <a:chExt cx="6033008" cy="3441000"/>
          </a:xfrm>
        </p:grpSpPr>
        <p:sp>
          <p:nvSpPr>
            <p:cNvPr id="506" name="Google Shape;506;p14"/>
            <p:cNvSpPr/>
            <p:nvPr/>
          </p:nvSpPr>
          <p:spPr>
            <a:xfrm>
              <a:off x="38100" y="38100"/>
              <a:ext cx="5956808" cy="3355213"/>
            </a:xfrm>
            <a:custGeom>
              <a:rect b="b" l="l" r="r" t="t"/>
              <a:pathLst>
                <a:path extrusionOk="0" h="3355213" w="5956808">
                  <a:moveTo>
                    <a:pt x="0" y="559181"/>
                  </a:moveTo>
                  <a:cubicBezTo>
                    <a:pt x="0" y="250317"/>
                    <a:pt x="252857" y="0"/>
                    <a:pt x="564642" y="0"/>
                  </a:cubicBezTo>
                  <a:lnTo>
                    <a:pt x="5392166" y="0"/>
                  </a:lnTo>
                  <a:cubicBezTo>
                    <a:pt x="5704078" y="0"/>
                    <a:pt x="5956808" y="250317"/>
                    <a:pt x="5956808" y="559181"/>
                  </a:cubicBezTo>
                  <a:lnTo>
                    <a:pt x="5956808" y="2796032"/>
                  </a:lnTo>
                  <a:cubicBezTo>
                    <a:pt x="5956808" y="3104896"/>
                    <a:pt x="5703951" y="3355213"/>
                    <a:pt x="5392166" y="3355213"/>
                  </a:cubicBezTo>
                  <a:lnTo>
                    <a:pt x="564642" y="3355213"/>
                  </a:lnTo>
                  <a:cubicBezTo>
                    <a:pt x="252857" y="3355213"/>
                    <a:pt x="0" y="3104896"/>
                    <a:pt x="0" y="279603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0" y="0"/>
              <a:ext cx="6033008" cy="3431413"/>
            </a:xfrm>
            <a:custGeom>
              <a:rect b="b" l="l" r="r" t="t"/>
              <a:pathLst>
                <a:path extrusionOk="0" h="3431413" w="6033008">
                  <a:moveTo>
                    <a:pt x="0" y="597281"/>
                  </a:moveTo>
                  <a:cubicBezTo>
                    <a:pt x="0" y="267081"/>
                    <a:pt x="270256" y="0"/>
                    <a:pt x="602742" y="0"/>
                  </a:cubicBezTo>
                  <a:lnTo>
                    <a:pt x="5430266" y="0"/>
                  </a:lnTo>
                  <a:lnTo>
                    <a:pt x="5430266" y="38100"/>
                  </a:lnTo>
                  <a:lnTo>
                    <a:pt x="5430266" y="0"/>
                  </a:lnTo>
                  <a:cubicBezTo>
                    <a:pt x="5762879" y="0"/>
                    <a:pt x="6033008" y="267081"/>
                    <a:pt x="6033008" y="597281"/>
                  </a:cubicBezTo>
                  <a:lnTo>
                    <a:pt x="5994908" y="597281"/>
                  </a:lnTo>
                  <a:lnTo>
                    <a:pt x="6033008" y="597281"/>
                  </a:lnTo>
                  <a:lnTo>
                    <a:pt x="6033008" y="2834132"/>
                  </a:lnTo>
                  <a:lnTo>
                    <a:pt x="5994908" y="2834132"/>
                  </a:lnTo>
                  <a:lnTo>
                    <a:pt x="6033008" y="2834132"/>
                  </a:lnTo>
                  <a:cubicBezTo>
                    <a:pt x="6033008" y="3164332"/>
                    <a:pt x="5762752" y="3431413"/>
                    <a:pt x="5430266" y="3431413"/>
                  </a:cubicBezTo>
                  <a:lnTo>
                    <a:pt x="5430266" y="3393313"/>
                  </a:lnTo>
                  <a:lnTo>
                    <a:pt x="5430266" y="3431413"/>
                  </a:lnTo>
                  <a:lnTo>
                    <a:pt x="602742" y="3431413"/>
                  </a:lnTo>
                  <a:lnTo>
                    <a:pt x="602742" y="3393313"/>
                  </a:lnTo>
                  <a:lnTo>
                    <a:pt x="602742" y="3431413"/>
                  </a:lnTo>
                  <a:cubicBezTo>
                    <a:pt x="270256" y="3431413"/>
                    <a:pt x="0" y="3164332"/>
                    <a:pt x="0" y="2834132"/>
                  </a:cubicBezTo>
                  <a:lnTo>
                    <a:pt x="0" y="597281"/>
                  </a:lnTo>
                  <a:lnTo>
                    <a:pt x="38100" y="597281"/>
                  </a:lnTo>
                  <a:lnTo>
                    <a:pt x="0" y="597281"/>
                  </a:lnTo>
                  <a:moveTo>
                    <a:pt x="76200" y="597281"/>
                  </a:moveTo>
                  <a:lnTo>
                    <a:pt x="76200" y="2834132"/>
                  </a:lnTo>
                  <a:lnTo>
                    <a:pt x="38100" y="2834132"/>
                  </a:lnTo>
                  <a:lnTo>
                    <a:pt x="76200" y="2834132"/>
                  </a:lnTo>
                  <a:cubicBezTo>
                    <a:pt x="76200" y="3121533"/>
                    <a:pt x="311658" y="3355213"/>
                    <a:pt x="602742" y="3355213"/>
                  </a:cubicBezTo>
                  <a:lnTo>
                    <a:pt x="5430266" y="3355213"/>
                  </a:lnTo>
                  <a:cubicBezTo>
                    <a:pt x="5721477" y="3355213"/>
                    <a:pt x="5956808" y="3121533"/>
                    <a:pt x="5956808" y="2834132"/>
                  </a:cubicBezTo>
                  <a:lnTo>
                    <a:pt x="5956808" y="597281"/>
                  </a:lnTo>
                  <a:cubicBezTo>
                    <a:pt x="5956808" y="309880"/>
                    <a:pt x="5721350" y="76200"/>
                    <a:pt x="5430266" y="76200"/>
                  </a:cubicBezTo>
                  <a:lnTo>
                    <a:pt x="602742" y="76200"/>
                  </a:lnTo>
                  <a:lnTo>
                    <a:pt x="602742" y="38100"/>
                  </a:lnTo>
                  <a:lnTo>
                    <a:pt x="602742" y="76200"/>
                  </a:lnTo>
                  <a:cubicBezTo>
                    <a:pt x="311658" y="76200"/>
                    <a:pt x="76200" y="309880"/>
                    <a:pt x="76200" y="59728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 txBox="1"/>
            <p:nvPr/>
          </p:nvSpPr>
          <p:spPr>
            <a:xfrm>
              <a:off x="0" y="-9525"/>
              <a:ext cx="6033000" cy="34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750" u="none" cap="none" strike="noStrike">
                  <a:solidFill>
                    <a:srgbClr val="FF6907"/>
                  </a:solidFill>
                  <a:latin typeface="Times"/>
                  <a:ea typeface="Times"/>
                  <a:cs typeface="Times"/>
                  <a:sym typeface="Times"/>
                </a:rPr>
                <a:t>6</a:t>
              </a:r>
              <a:endParaRPr/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Discharge Process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and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Transition to Home Care, </a:t>
              </a:r>
              <a:endParaRPr/>
            </a:p>
            <a:p>
              <a:pPr indent="0" lvl="0" marL="0" marR="0" rtl="0" algn="ctr">
                <a:lnSpc>
                  <a:spcPct val="79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indent="0" lvl="0" marL="0" marR="0" rtl="0" algn="ctr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Follow-up after discharge</a:t>
              </a:r>
              <a:endParaRPr/>
            </a:p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cxnSp>
        <p:nvCxnSpPr>
          <p:cNvPr id="509" name="Google Shape;509;p14"/>
          <p:cNvCxnSpPr/>
          <p:nvPr/>
        </p:nvCxnSpPr>
        <p:spPr>
          <a:xfrm flipH="1">
            <a:off x="11287950" y="4445766"/>
            <a:ext cx="1243200" cy="33600"/>
          </a:xfrm>
          <a:prstGeom prst="straightConnector1">
            <a:avLst/>
          </a:prstGeom>
          <a:noFill/>
          <a:ln cap="rnd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0" name="Google Shape;510;p14"/>
          <p:cNvCxnSpPr/>
          <p:nvPr/>
        </p:nvCxnSpPr>
        <p:spPr>
          <a:xfrm flipH="1">
            <a:off x="5772150" y="7708978"/>
            <a:ext cx="1243200" cy="33600"/>
          </a:xfrm>
          <a:prstGeom prst="straightConnector1">
            <a:avLst/>
          </a:prstGeom>
          <a:noFill/>
          <a:ln cap="rnd" cmpd="sng" w="38100">
            <a:solidFill>
              <a:srgbClr val="FF0000"/>
            </a:solidFill>
            <a:prstDash val="solid"/>
            <a:round/>
            <a:headEnd len="sm" w="sm" type="triangle"/>
            <a:tailEnd len="med" w="med" type="none"/>
          </a:ln>
        </p:spPr>
      </p:cxnSp>
      <p:cxnSp>
        <p:nvCxnSpPr>
          <p:cNvPr id="511" name="Google Shape;511;p14"/>
          <p:cNvCxnSpPr/>
          <p:nvPr/>
        </p:nvCxnSpPr>
        <p:spPr>
          <a:xfrm flipH="1">
            <a:off x="11287950" y="7675378"/>
            <a:ext cx="1243200" cy="33600"/>
          </a:xfrm>
          <a:prstGeom prst="straightConnector1">
            <a:avLst/>
          </a:prstGeom>
          <a:noFill/>
          <a:ln cap="rnd" cmpd="sng" w="38100">
            <a:solidFill>
              <a:srgbClr val="FF0000"/>
            </a:solidFill>
            <a:prstDash val="solid"/>
            <a:round/>
            <a:headEnd len="sm" w="sm" type="triangle"/>
            <a:tailEnd len="med" w="med" type="none"/>
          </a:ln>
        </p:spPr>
      </p:cxnSp>
      <p:cxnSp>
        <p:nvCxnSpPr>
          <p:cNvPr id="512" name="Google Shape;512;p14"/>
          <p:cNvCxnSpPr>
            <a:endCxn id="503" idx="0"/>
          </p:cNvCxnSpPr>
          <p:nvPr/>
        </p:nvCxnSpPr>
        <p:spPr>
          <a:xfrm>
            <a:off x="14668763" y="5549869"/>
            <a:ext cx="6300" cy="1140000"/>
          </a:xfrm>
          <a:prstGeom prst="straightConnector1">
            <a:avLst/>
          </a:prstGeom>
          <a:noFill/>
          <a:ln cap="rnd" cmpd="sng" w="38100">
            <a:solidFill>
              <a:srgbClr val="FF0000"/>
            </a:solidFill>
            <a:prstDash val="solid"/>
            <a:round/>
            <a:headEnd len="sm" w="sm" type="triangl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5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2" name="Google Shape;522;p15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523" name="Google Shape;523;p15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524" name="Google Shape;524;p15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525" name="Google Shape;525;p15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526" name="Google Shape;526;p15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527" name="Google Shape;527;p15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528" name="Google Shape;528;p15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529" name="Google Shape;529;p15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530" name="Google Shape;530;p15"/>
          <p:cNvSpPr txBox="1"/>
          <p:nvPr/>
        </p:nvSpPr>
        <p:spPr>
          <a:xfrm>
            <a:off x="3569925" y="1755100"/>
            <a:ext cx="1114815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Smart Feedback Techniques - </a:t>
            </a:r>
            <a:endParaRPr/>
          </a:p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Where, When and How</a:t>
            </a:r>
            <a:endParaRPr/>
          </a:p>
        </p:txBody>
      </p:sp>
      <p:sp>
        <p:nvSpPr>
          <p:cNvPr id="531" name="Google Shape;531;p15"/>
          <p:cNvSpPr txBox="1"/>
          <p:nvPr/>
        </p:nvSpPr>
        <p:spPr>
          <a:xfrm>
            <a:off x="596700" y="2771237"/>
            <a:ext cx="17241600" cy="6911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16994" lvl="1" marL="1433989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Collect 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 at every touch point</a:t>
            </a:r>
            <a:endParaRPr/>
          </a:p>
          <a:p>
            <a:pPr indent="-716994" lvl="1" marL="1433989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Real-time: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Daily "Mood-o-Meter" check-ins </a:t>
            </a: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during stay</a:t>
            </a:r>
            <a:endParaRPr/>
          </a:p>
          <a:p>
            <a:pPr indent="-716994" lvl="1" marL="1433989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Post-Discharge: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day before discharge, 7-10 days after discharge</a:t>
            </a:r>
            <a:endParaRPr/>
          </a:p>
          <a:p>
            <a:pPr indent="-716994" lvl="1" marL="1433989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Ongoing (long term):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Periodic check-ins (2, 6 months, 1 year) for outcomes, </a:t>
            </a: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PREM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PROM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techniques</a:t>
            </a:r>
            <a:endParaRPr/>
          </a:p>
          <a:p>
            <a:pPr indent="-716994" lvl="1" marL="1433989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Active Methods: 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Grievance cells, Counselling rooms, Patient Advisory Councils (PACs)</a:t>
            </a:r>
            <a:endParaRPr/>
          </a:p>
          <a:p>
            <a:pPr indent="-716994" lvl="1" marL="1433989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Passive Methods: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Online monitoring, Surveys and feedback forms</a:t>
            </a:r>
            <a:endParaRPr/>
          </a:p>
          <a:p>
            <a:pPr indent="-716994" lvl="1" marL="1433989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Who will take feedback - PROs or Healthcare workers?Who will respond?</a:t>
            </a:r>
            <a:endParaRPr/>
          </a:p>
          <a:p>
            <a:pPr indent="-810515" lvl="1" marL="1621031" marR="0" rtl="0" algn="l">
              <a:lnSpc>
                <a:spcPct val="20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450" u="none" cap="none" strike="noStrike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10515" lvl="1" marL="1621031" marR="0" rtl="0" algn="l">
              <a:lnSpc>
                <a:spcPct val="2034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450" u="none" cap="none" strike="noStrike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32" name="Google Shape;532;p15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3" name="Google Shape;533;p15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6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3" name="Google Shape;543;p16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544" name="Google Shape;544;p16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545" name="Google Shape;545;p16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546" name="Google Shape;546;p16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547" name="Google Shape;547;p16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548" name="Google Shape;548;p16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549" name="Google Shape;549;p16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550" name="Google Shape;550;p16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551" name="Google Shape;551;p16"/>
          <p:cNvSpPr txBox="1"/>
          <p:nvPr/>
        </p:nvSpPr>
        <p:spPr>
          <a:xfrm>
            <a:off x="2644387" y="1245775"/>
            <a:ext cx="13577250" cy="1389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3rd Pillar - </a:t>
            </a:r>
            <a:endParaRPr/>
          </a:p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Building a Patient - Centric Culture</a:t>
            </a:r>
            <a:endParaRPr/>
          </a:p>
        </p:txBody>
      </p:sp>
      <p:sp>
        <p:nvSpPr>
          <p:cNvPr id="552" name="Google Shape;552;p16"/>
          <p:cNvSpPr txBox="1"/>
          <p:nvPr/>
        </p:nvSpPr>
        <p:spPr>
          <a:xfrm>
            <a:off x="357488" y="2882200"/>
            <a:ext cx="10826850" cy="6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094" lvl="1" marL="748189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Leadership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Top management involvement</a:t>
            </a:r>
            <a:endParaRPr/>
          </a:p>
          <a:p>
            <a:pPr indent="-374094" lvl="1" marL="748189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Mindset 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Doctors, nurses and para medical staff to align with patient centricity</a:t>
            </a:r>
            <a:endParaRPr/>
          </a:p>
          <a:p>
            <a:pPr indent="-374094" lvl="1" marL="748189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Training</a:t>
            </a: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Human resources - all levels, all functions</a:t>
            </a:r>
            <a:endParaRPr/>
          </a:p>
          <a:p>
            <a:pPr indent="-360520" lvl="1" marL="721042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Patient-Centered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Building Design 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clear navigation and signages</a:t>
            </a:r>
            <a:endParaRPr/>
          </a:p>
          <a:p>
            <a:pPr indent="-365283" lvl="1" marL="730567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Patient Advisory Council (PAC)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Platform for voice of patients</a:t>
            </a:r>
            <a:endParaRPr/>
          </a:p>
          <a:p>
            <a:pPr indent="-365283" lvl="1" marL="730567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Use Patient Education Material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local languages</a:t>
            </a:r>
            <a:endParaRPr/>
          </a:p>
          <a:p>
            <a:pPr indent="-431699" lvl="1" marL="863398" marR="0" rtl="0" algn="l">
              <a:lnSpc>
                <a:spcPct val="170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16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4" name="Google Shape;554;p16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555" name="Google Shape;555;p16"/>
          <p:cNvSpPr/>
          <p:nvPr/>
        </p:nvSpPr>
        <p:spPr>
          <a:xfrm>
            <a:off x="11030812" y="3684262"/>
            <a:ext cx="7065750" cy="4066875"/>
          </a:xfrm>
          <a:custGeom>
            <a:rect b="b" l="l" r="r" t="t"/>
            <a:pathLst>
              <a:path extrusionOk="0" h="4066875" w="7065750">
                <a:moveTo>
                  <a:pt x="0" y="0"/>
                </a:moveTo>
                <a:lnTo>
                  <a:pt x="7065750" y="0"/>
                </a:lnTo>
                <a:lnTo>
                  <a:pt x="7065750" y="4066875"/>
                </a:lnTo>
                <a:lnTo>
                  <a:pt x="0" y="4066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11000" r="-1100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5" name="Google Shape;565;p17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566" name="Google Shape;566;p17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567" name="Google Shape;567;p17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568" name="Google Shape;568;p17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569" name="Google Shape;569;p17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570" name="Google Shape;570;p17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571" name="Google Shape;571;p17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572" name="Google Shape;572;p17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573" name="Google Shape;573;p17"/>
          <p:cNvSpPr txBox="1"/>
          <p:nvPr/>
        </p:nvSpPr>
        <p:spPr>
          <a:xfrm>
            <a:off x="1234425" y="1445087"/>
            <a:ext cx="1654680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Patient Engagement with Patient Education </a:t>
            </a:r>
            <a:endParaRPr/>
          </a:p>
        </p:txBody>
      </p:sp>
      <p:sp>
        <p:nvSpPr>
          <p:cNvPr id="574" name="Google Shape;574;p17"/>
          <p:cNvSpPr/>
          <p:nvPr/>
        </p:nvSpPr>
        <p:spPr>
          <a:xfrm>
            <a:off x="0" y="9810750"/>
            <a:ext cx="2048827" cy="266890"/>
          </a:xfrm>
          <a:custGeom>
            <a:rect b="b" l="l" r="r" t="t"/>
            <a:pathLst>
              <a:path extrusionOk="0" h="355854" w="2731770">
                <a:moveTo>
                  <a:pt x="0" y="0"/>
                </a:moveTo>
                <a:lnTo>
                  <a:pt x="2731770" y="0"/>
                </a:lnTo>
                <a:lnTo>
                  <a:pt x="2731770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5" name="Google Shape;575;p17"/>
          <p:cNvSpPr/>
          <p:nvPr/>
        </p:nvSpPr>
        <p:spPr>
          <a:xfrm>
            <a:off x="-18788" y="9466508"/>
            <a:ext cx="2048847" cy="839691"/>
          </a:xfrm>
          <a:custGeom>
            <a:rect b="b" l="l" r="r" t="t"/>
            <a:pathLst>
              <a:path extrusionOk="0" h="839691" w="2048847">
                <a:moveTo>
                  <a:pt x="0" y="0"/>
                </a:moveTo>
                <a:lnTo>
                  <a:pt x="2048847" y="0"/>
                </a:lnTo>
                <a:lnTo>
                  <a:pt x="2048847" y="839690"/>
                </a:lnTo>
                <a:lnTo>
                  <a:pt x="0" y="839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576" name="Google Shape;576;p17"/>
          <p:cNvSpPr txBox="1"/>
          <p:nvPr/>
        </p:nvSpPr>
        <p:spPr>
          <a:xfrm>
            <a:off x="6835860" y="6879045"/>
            <a:ext cx="192695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577" name="Google Shape;577;p17"/>
          <p:cNvSpPr/>
          <p:nvPr/>
        </p:nvSpPr>
        <p:spPr>
          <a:xfrm>
            <a:off x="1062412" y="2556712"/>
            <a:ext cx="4712340" cy="6664973"/>
          </a:xfrm>
          <a:custGeom>
            <a:rect b="b" l="l" r="r" t="t"/>
            <a:pathLst>
              <a:path extrusionOk="0" h="6664973" w="4712340">
                <a:moveTo>
                  <a:pt x="0" y="0"/>
                </a:moveTo>
                <a:lnTo>
                  <a:pt x="4712340" y="0"/>
                </a:lnTo>
                <a:lnTo>
                  <a:pt x="4712340" y="6664973"/>
                </a:lnTo>
                <a:lnTo>
                  <a:pt x="0" y="6664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9" l="0" r="0" t="-28"/>
            </a:stretch>
          </a:blipFill>
          <a:ln>
            <a:noFill/>
          </a:ln>
        </p:spPr>
      </p:sp>
      <p:sp>
        <p:nvSpPr>
          <p:cNvPr id="578" name="Google Shape;578;p17"/>
          <p:cNvSpPr/>
          <p:nvPr/>
        </p:nvSpPr>
        <p:spPr>
          <a:xfrm>
            <a:off x="6710756" y="2960362"/>
            <a:ext cx="4712344" cy="6664973"/>
          </a:xfrm>
          <a:custGeom>
            <a:rect b="b" l="l" r="r" t="t"/>
            <a:pathLst>
              <a:path extrusionOk="0" h="6664973" w="4712344">
                <a:moveTo>
                  <a:pt x="0" y="0"/>
                </a:moveTo>
                <a:lnTo>
                  <a:pt x="4712344" y="0"/>
                </a:lnTo>
                <a:lnTo>
                  <a:pt x="4712344" y="6664973"/>
                </a:lnTo>
                <a:lnTo>
                  <a:pt x="0" y="6664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9" name="Google Shape;579;p17"/>
          <p:cNvSpPr/>
          <p:nvPr/>
        </p:nvSpPr>
        <p:spPr>
          <a:xfrm>
            <a:off x="12359062" y="2556712"/>
            <a:ext cx="4712345" cy="6664973"/>
          </a:xfrm>
          <a:custGeom>
            <a:rect b="b" l="l" r="r" t="t"/>
            <a:pathLst>
              <a:path extrusionOk="0" h="6664973" w="4712345">
                <a:moveTo>
                  <a:pt x="0" y="0"/>
                </a:moveTo>
                <a:lnTo>
                  <a:pt x="4712345" y="0"/>
                </a:lnTo>
                <a:lnTo>
                  <a:pt x="4712345" y="6664973"/>
                </a:lnTo>
                <a:lnTo>
                  <a:pt x="0" y="6664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8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89" name="Google Shape;589;p18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590" name="Google Shape;590;p18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591" name="Google Shape;591;p18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592" name="Google Shape;592;p18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593" name="Google Shape;593;p18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594" name="Google Shape;594;p18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595" name="Google Shape;595;p18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596" name="Google Shape;596;p18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597" name="Google Shape;597;p18"/>
          <p:cNvSpPr txBox="1"/>
          <p:nvPr/>
        </p:nvSpPr>
        <p:spPr>
          <a:xfrm>
            <a:off x="1234425" y="1445087"/>
            <a:ext cx="1654680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Patient Engagement with Patient Education</a:t>
            </a:r>
            <a:endParaRPr/>
          </a:p>
        </p:txBody>
      </p:sp>
      <p:sp>
        <p:nvSpPr>
          <p:cNvPr id="598" name="Google Shape;598;p18"/>
          <p:cNvSpPr/>
          <p:nvPr/>
        </p:nvSpPr>
        <p:spPr>
          <a:xfrm>
            <a:off x="0" y="9810750"/>
            <a:ext cx="2048827" cy="266890"/>
          </a:xfrm>
          <a:custGeom>
            <a:rect b="b" l="l" r="r" t="t"/>
            <a:pathLst>
              <a:path extrusionOk="0" h="355854" w="2731770">
                <a:moveTo>
                  <a:pt x="0" y="0"/>
                </a:moveTo>
                <a:lnTo>
                  <a:pt x="2731770" y="0"/>
                </a:lnTo>
                <a:lnTo>
                  <a:pt x="2731770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9" name="Google Shape;599;p18"/>
          <p:cNvSpPr/>
          <p:nvPr/>
        </p:nvSpPr>
        <p:spPr>
          <a:xfrm>
            <a:off x="-18788" y="9466508"/>
            <a:ext cx="2048847" cy="839691"/>
          </a:xfrm>
          <a:custGeom>
            <a:rect b="b" l="l" r="r" t="t"/>
            <a:pathLst>
              <a:path extrusionOk="0" h="839691" w="2048847">
                <a:moveTo>
                  <a:pt x="0" y="0"/>
                </a:moveTo>
                <a:lnTo>
                  <a:pt x="2048847" y="0"/>
                </a:lnTo>
                <a:lnTo>
                  <a:pt x="2048847" y="839690"/>
                </a:lnTo>
                <a:lnTo>
                  <a:pt x="0" y="839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600" name="Google Shape;600;p18"/>
          <p:cNvSpPr txBox="1"/>
          <p:nvPr/>
        </p:nvSpPr>
        <p:spPr>
          <a:xfrm>
            <a:off x="6835860" y="6879045"/>
            <a:ext cx="192695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601" name="Google Shape;601;p18"/>
          <p:cNvSpPr/>
          <p:nvPr/>
        </p:nvSpPr>
        <p:spPr>
          <a:xfrm>
            <a:off x="3081712" y="2556712"/>
            <a:ext cx="4712344" cy="6664973"/>
          </a:xfrm>
          <a:custGeom>
            <a:rect b="b" l="l" r="r" t="t"/>
            <a:pathLst>
              <a:path extrusionOk="0" h="6664973" w="4712344">
                <a:moveTo>
                  <a:pt x="0" y="0"/>
                </a:moveTo>
                <a:lnTo>
                  <a:pt x="4712345" y="0"/>
                </a:lnTo>
                <a:lnTo>
                  <a:pt x="4712345" y="6664973"/>
                </a:lnTo>
                <a:lnTo>
                  <a:pt x="0" y="6664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2" name="Google Shape;602;p18"/>
          <p:cNvSpPr/>
          <p:nvPr/>
        </p:nvSpPr>
        <p:spPr>
          <a:xfrm>
            <a:off x="8320463" y="2556712"/>
            <a:ext cx="4712345" cy="6664973"/>
          </a:xfrm>
          <a:custGeom>
            <a:rect b="b" l="l" r="r" t="t"/>
            <a:pathLst>
              <a:path extrusionOk="0" h="6664973" w="4712345">
                <a:moveTo>
                  <a:pt x="0" y="0"/>
                </a:moveTo>
                <a:lnTo>
                  <a:pt x="4712344" y="0"/>
                </a:lnTo>
                <a:lnTo>
                  <a:pt x="4712344" y="6664973"/>
                </a:lnTo>
                <a:lnTo>
                  <a:pt x="0" y="6664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9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2" name="Google Shape;612;p19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613" name="Google Shape;613;p19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614" name="Google Shape;614;p19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615" name="Google Shape;615;p19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616" name="Google Shape;616;p19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617" name="Google Shape;617;p19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618" name="Google Shape;618;p19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619" name="Google Shape;619;p19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620" name="Google Shape;620;p19"/>
          <p:cNvSpPr txBox="1"/>
          <p:nvPr/>
        </p:nvSpPr>
        <p:spPr>
          <a:xfrm>
            <a:off x="628650" y="1673687"/>
            <a:ext cx="1732395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Dissemination of Patient Education Material </a:t>
            </a:r>
            <a:endParaRPr/>
          </a:p>
        </p:txBody>
      </p:sp>
      <p:sp>
        <p:nvSpPr>
          <p:cNvPr id="621" name="Google Shape;621;p19"/>
          <p:cNvSpPr txBox="1"/>
          <p:nvPr/>
        </p:nvSpPr>
        <p:spPr>
          <a:xfrm>
            <a:off x="746625" y="2847082"/>
            <a:ext cx="16794750" cy="67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multiple communication methods to maximize impact:</a:t>
            </a:r>
            <a:endParaRPr/>
          </a:p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Face-to-Face Communication</a:t>
            </a: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Treating professionals and staff should explain information clearly at each stage, using local language and simple terms.</a:t>
            </a:r>
            <a:endParaRPr/>
          </a:p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Visual &amp; Digital Displays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Place posters, charts, videos and standees in key areas. Use TV screens in canteens, waiting rooms, and pharmacies for graphical and video information.</a:t>
            </a:r>
            <a:endParaRPr/>
          </a:p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Printed Handouts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Provide educational materials at front desks, admission/discharge points, and with discharge papers.</a:t>
            </a:r>
            <a:endParaRPr/>
          </a:p>
          <a:p>
            <a:pPr indent="-414813" lvl="1" marL="82962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4813" lvl="1" marL="82962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19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3" name="Google Shape;623;p19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117" name="Google Shape;117;p2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121" name="Google Shape;121;p2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122" name="Google Shape;122;p2"/>
          <p:cNvSpPr txBox="1"/>
          <p:nvPr/>
        </p:nvSpPr>
        <p:spPr>
          <a:xfrm>
            <a:off x="891525" y="1766237"/>
            <a:ext cx="1696215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Content of Presentation: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234425" y="2893675"/>
            <a:ext cx="15918150" cy="6768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Centricity - definition, benefits</a:t>
            </a:r>
            <a:endParaRPr/>
          </a:p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Pillars of Patient-Centric Care for Patient Engagement</a:t>
            </a:r>
            <a:endParaRPr/>
          </a:p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Opportunities for HCP in OPD, IPD and at Discharge</a:t>
            </a:r>
            <a:endParaRPr/>
          </a:p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Touch points of Patient-Centric care for HCP</a:t>
            </a:r>
            <a:endParaRPr/>
          </a:p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Feedback Techniques - Gathering patient insights</a:t>
            </a:r>
            <a:endParaRPr/>
          </a:p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Communication with Patients - Educating patients</a:t>
            </a:r>
            <a:endParaRPr/>
          </a:p>
          <a:p>
            <a:pPr indent="-382904" lvl="1" marL="76581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Awareness Material by Patients for Patient Safety Foundation (PFPSF)</a:t>
            </a:r>
            <a:endParaRPr/>
          </a:p>
          <a:p>
            <a:pPr indent="-414813" lvl="1" marL="829627" marR="0" rtl="0" algn="l">
              <a:lnSpc>
                <a:spcPct val="1494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Google Shape;125;p2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0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3" name="Google Shape;633;p20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634" name="Google Shape;634;p20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635" name="Google Shape;635;p20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636" name="Google Shape;636;p20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637" name="Google Shape;637;p20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638" name="Google Shape;638;p20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639" name="Google Shape;639;p20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640" name="Google Shape;640;p20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641" name="Google Shape;641;p20"/>
          <p:cNvSpPr txBox="1"/>
          <p:nvPr/>
        </p:nvSpPr>
        <p:spPr>
          <a:xfrm>
            <a:off x="704850" y="1559387"/>
            <a:ext cx="1741935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How PFPSF can help you in creating Patient Awareness </a:t>
            </a:r>
            <a:endParaRPr/>
          </a:p>
        </p:txBody>
      </p:sp>
      <p:sp>
        <p:nvSpPr>
          <p:cNvPr id="642" name="Google Shape;642;p20"/>
          <p:cNvSpPr/>
          <p:nvPr/>
        </p:nvSpPr>
        <p:spPr>
          <a:xfrm>
            <a:off x="3099606" y="5779998"/>
            <a:ext cx="1180434" cy="1457516"/>
          </a:xfrm>
          <a:custGeom>
            <a:rect b="b" l="l" r="r" t="t"/>
            <a:pathLst>
              <a:path extrusionOk="0" h="1943354" w="1573911">
                <a:moveTo>
                  <a:pt x="0" y="0"/>
                </a:moveTo>
                <a:lnTo>
                  <a:pt x="1573911" y="0"/>
                </a:lnTo>
                <a:lnTo>
                  <a:pt x="1573911" y="1943354"/>
                </a:lnTo>
                <a:lnTo>
                  <a:pt x="0" y="1943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" l="-1938" r="-1934" t="0"/>
            </a:stretch>
          </a:blipFill>
          <a:ln>
            <a:noFill/>
          </a:ln>
        </p:spPr>
      </p:sp>
      <p:sp>
        <p:nvSpPr>
          <p:cNvPr id="643" name="Google Shape;643;p20"/>
          <p:cNvSpPr/>
          <p:nvPr/>
        </p:nvSpPr>
        <p:spPr>
          <a:xfrm>
            <a:off x="3164322" y="3062457"/>
            <a:ext cx="957548" cy="1307496"/>
          </a:xfrm>
          <a:custGeom>
            <a:rect b="b" l="l" r="r" t="t"/>
            <a:pathLst>
              <a:path extrusionOk="0" h="1743329" w="1276731">
                <a:moveTo>
                  <a:pt x="0" y="0"/>
                </a:moveTo>
                <a:lnTo>
                  <a:pt x="1276731" y="0"/>
                </a:lnTo>
                <a:lnTo>
                  <a:pt x="1276731" y="1743329"/>
                </a:lnTo>
                <a:lnTo>
                  <a:pt x="0" y="1743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4069" r="-4070" t="0"/>
            </a:stretch>
          </a:blipFill>
          <a:ln>
            <a:noFill/>
          </a:ln>
        </p:spPr>
      </p:sp>
      <p:sp>
        <p:nvSpPr>
          <p:cNvPr id="644" name="Google Shape;644;p20"/>
          <p:cNvSpPr/>
          <p:nvPr/>
        </p:nvSpPr>
        <p:spPr>
          <a:xfrm rot="-9834247">
            <a:off x="3973052" y="2722057"/>
            <a:ext cx="655130" cy="1983487"/>
          </a:xfrm>
          <a:custGeom>
            <a:rect b="b" l="l" r="r" t="t"/>
            <a:pathLst>
              <a:path extrusionOk="0" h="2644648" w="873506">
                <a:moveTo>
                  <a:pt x="0" y="0"/>
                </a:moveTo>
                <a:lnTo>
                  <a:pt x="873506" y="0"/>
                </a:lnTo>
                <a:lnTo>
                  <a:pt x="873506" y="2644648"/>
                </a:lnTo>
                <a:lnTo>
                  <a:pt x="0" y="2644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6848" r="-6851" t="0"/>
            </a:stretch>
          </a:blipFill>
          <a:ln>
            <a:noFill/>
          </a:ln>
        </p:spPr>
      </p:sp>
      <p:pic>
        <p:nvPicPr>
          <p:cNvPr id="645" name="Google Shape;645;p20"/>
          <p:cNvPicPr preferRelativeResize="0"/>
          <p:nvPr/>
        </p:nvPicPr>
        <p:blipFill rotWithShape="1">
          <a:blip r:embed="rId12">
            <a:alphaModFix/>
          </a:blip>
          <a:srcRect b="0" l="0" r="4083" t="0"/>
          <a:stretch/>
        </p:blipFill>
        <p:spPr>
          <a:xfrm>
            <a:off x="14028156" y="4581108"/>
            <a:ext cx="1535670" cy="15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20"/>
          <p:cNvSpPr/>
          <p:nvPr/>
        </p:nvSpPr>
        <p:spPr>
          <a:xfrm>
            <a:off x="4756890" y="4021800"/>
            <a:ext cx="9099163" cy="1466631"/>
          </a:xfrm>
          <a:custGeom>
            <a:rect b="b" l="l" r="r" t="t"/>
            <a:pathLst>
              <a:path extrusionOk="0" h="1466631" w="9099163">
                <a:moveTo>
                  <a:pt x="0" y="0"/>
                </a:moveTo>
                <a:lnTo>
                  <a:pt x="9099163" y="0"/>
                </a:lnTo>
                <a:lnTo>
                  <a:pt x="9099163" y="1466631"/>
                </a:lnTo>
                <a:lnTo>
                  <a:pt x="0" y="1466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7" name="Google Shape;647;p20"/>
          <p:cNvSpPr txBox="1"/>
          <p:nvPr/>
        </p:nvSpPr>
        <p:spPr>
          <a:xfrm>
            <a:off x="5634911" y="4198638"/>
            <a:ext cx="7576532" cy="843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Shares knowledge about </a:t>
            </a: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Risks, Causes &amp; Consequences 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Medical harm </a:t>
            </a:r>
            <a:endParaRPr/>
          </a:p>
        </p:txBody>
      </p:sp>
      <p:sp>
        <p:nvSpPr>
          <p:cNvPr id="648" name="Google Shape;648;p20"/>
          <p:cNvSpPr/>
          <p:nvPr/>
        </p:nvSpPr>
        <p:spPr>
          <a:xfrm>
            <a:off x="4854368" y="6811828"/>
            <a:ext cx="8929363" cy="1147323"/>
          </a:xfrm>
          <a:custGeom>
            <a:rect b="b" l="l" r="r" t="t"/>
            <a:pathLst>
              <a:path extrusionOk="0" h="1147323" w="8929363">
                <a:moveTo>
                  <a:pt x="0" y="0"/>
                </a:moveTo>
                <a:lnTo>
                  <a:pt x="8929363" y="0"/>
                </a:lnTo>
                <a:lnTo>
                  <a:pt x="8929363" y="1147324"/>
                </a:lnTo>
                <a:lnTo>
                  <a:pt x="0" y="1147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9" name="Google Shape;649;p20"/>
          <p:cNvSpPr txBox="1"/>
          <p:nvPr/>
        </p:nvSpPr>
        <p:spPr>
          <a:xfrm>
            <a:off x="5295040" y="6908869"/>
            <a:ext cx="8083677" cy="843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Guides on the </a:t>
            </a: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Role that Patients/Caregivers  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play throughout their  Patient Journey</a:t>
            </a:r>
            <a:endParaRPr/>
          </a:p>
        </p:txBody>
      </p:sp>
      <p:sp>
        <p:nvSpPr>
          <p:cNvPr id="650" name="Google Shape;650;p20"/>
          <p:cNvSpPr/>
          <p:nvPr/>
        </p:nvSpPr>
        <p:spPr>
          <a:xfrm>
            <a:off x="4841781" y="2786970"/>
            <a:ext cx="8929363" cy="1147323"/>
          </a:xfrm>
          <a:custGeom>
            <a:rect b="b" l="l" r="r" t="t"/>
            <a:pathLst>
              <a:path extrusionOk="0" h="1147323" w="8929363">
                <a:moveTo>
                  <a:pt x="0" y="0"/>
                </a:moveTo>
                <a:lnTo>
                  <a:pt x="8929363" y="0"/>
                </a:lnTo>
                <a:lnTo>
                  <a:pt x="8929363" y="1147323"/>
                </a:lnTo>
                <a:lnTo>
                  <a:pt x="0" y="1147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1" name="Google Shape;651;p20"/>
          <p:cNvSpPr txBox="1"/>
          <p:nvPr/>
        </p:nvSpPr>
        <p:spPr>
          <a:xfrm>
            <a:off x="5570968" y="2847077"/>
            <a:ext cx="7429061" cy="8039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Spreads awareness on Definition, </a:t>
            </a: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Symptoms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Early Detection 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possible Harm</a:t>
            </a:r>
            <a:endParaRPr/>
          </a:p>
        </p:txBody>
      </p:sp>
      <p:sp>
        <p:nvSpPr>
          <p:cNvPr id="652" name="Google Shape;652;p20"/>
          <p:cNvSpPr/>
          <p:nvPr/>
        </p:nvSpPr>
        <p:spPr>
          <a:xfrm>
            <a:off x="4721946" y="5395137"/>
            <a:ext cx="9173995" cy="1490079"/>
          </a:xfrm>
          <a:custGeom>
            <a:rect b="b" l="l" r="r" t="t"/>
            <a:pathLst>
              <a:path extrusionOk="0" h="1490079" w="9173995">
                <a:moveTo>
                  <a:pt x="0" y="0"/>
                </a:moveTo>
                <a:lnTo>
                  <a:pt x="9173995" y="0"/>
                </a:lnTo>
                <a:lnTo>
                  <a:pt x="9173995" y="1490079"/>
                </a:lnTo>
                <a:lnTo>
                  <a:pt x="0" y="1490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3" name="Google Shape;653;p20"/>
          <p:cNvSpPr txBox="1"/>
          <p:nvPr/>
        </p:nvSpPr>
        <p:spPr>
          <a:xfrm>
            <a:off x="5371292" y="5589597"/>
            <a:ext cx="7573085" cy="843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</a:t>
            </a: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Actionable tips 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Self Protection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/>
          </a:p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Prevention</a:t>
            </a:r>
            <a:endParaRPr/>
          </a:p>
        </p:txBody>
      </p:sp>
      <p:sp>
        <p:nvSpPr>
          <p:cNvPr id="654" name="Google Shape;654;p20"/>
          <p:cNvSpPr/>
          <p:nvPr/>
        </p:nvSpPr>
        <p:spPr>
          <a:xfrm>
            <a:off x="2513209" y="8018919"/>
            <a:ext cx="13383653" cy="1810060"/>
          </a:xfrm>
          <a:custGeom>
            <a:rect b="b" l="l" r="r" t="t"/>
            <a:pathLst>
              <a:path extrusionOk="0" h="1810060" w="13383653">
                <a:moveTo>
                  <a:pt x="0" y="0"/>
                </a:moveTo>
                <a:lnTo>
                  <a:pt x="13383653" y="0"/>
                </a:lnTo>
                <a:lnTo>
                  <a:pt x="13383653" y="1810060"/>
                </a:lnTo>
                <a:lnTo>
                  <a:pt x="0" y="1810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5" name="Google Shape;655;p20"/>
          <p:cNvSpPr txBox="1"/>
          <p:nvPr/>
        </p:nvSpPr>
        <p:spPr>
          <a:xfrm>
            <a:off x="3077845" y="8124575"/>
            <a:ext cx="12257726" cy="201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PFPSF is a non- profit Trust, promoted by CAHO.</a:t>
            </a:r>
            <a:endParaRPr/>
          </a:p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PFPSF content is aggregated from world renowned experts and vetted by domain specialists, </a:t>
            </a:r>
            <a:r>
              <a:rPr b="1" i="0" lang="en-US" sz="3150" u="none" cap="none" strike="noStrike">
                <a:solidFill>
                  <a:srgbClr val="0D0D0D"/>
                </a:solidFill>
                <a:latin typeface="Times"/>
                <a:ea typeface="Times"/>
                <a:cs typeface="Times"/>
                <a:sym typeface="Times"/>
              </a:rPr>
              <a:t>makes us Trustworthy</a:t>
            </a:r>
            <a:r>
              <a:rPr b="0" i="0" lang="en-US" sz="3150" u="none" cap="none" strike="noStrike">
                <a:solidFill>
                  <a:srgbClr val="2F9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i="0" lang="en-US" sz="31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no commercials</a:t>
            </a:r>
            <a:r>
              <a:rPr b="0" i="0" lang="en-US" sz="3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associated</a:t>
            </a:r>
            <a:endParaRPr/>
          </a:p>
          <a:p>
            <a:pPr indent="0" lvl="0" marL="0" marR="0" rtl="0" algn="ctr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7" name="Google Shape;657;p20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1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7" name="Google Shape;667;p21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668" name="Google Shape;668;p21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669" name="Google Shape;669;p21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670" name="Google Shape;670;p21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671" name="Google Shape;671;p21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672" name="Google Shape;672;p21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673" name="Google Shape;673;p21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674" name="Google Shape;674;p21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675" name="Google Shape;675;p21"/>
          <p:cNvSpPr txBox="1"/>
          <p:nvPr/>
        </p:nvSpPr>
        <p:spPr>
          <a:xfrm>
            <a:off x="748237" y="1924225"/>
            <a:ext cx="16709250" cy="91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Engaging Patients to Enhance Patient Safety -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A White paper by CAHO &amp; PFPSF</a:t>
            </a:r>
            <a:endParaRPr/>
          </a:p>
        </p:txBody>
      </p:sp>
      <p:sp>
        <p:nvSpPr>
          <p:cNvPr id="676" name="Google Shape;676;p21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7" name="Google Shape;677;p21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678" name="Google Shape;678;p21"/>
          <p:cNvSpPr/>
          <p:nvPr/>
        </p:nvSpPr>
        <p:spPr>
          <a:xfrm>
            <a:off x="12637012" y="2532150"/>
            <a:ext cx="5335200" cy="7166514"/>
          </a:xfrm>
          <a:custGeom>
            <a:rect b="b" l="l" r="r" t="t"/>
            <a:pathLst>
              <a:path extrusionOk="0" h="7166514" w="5335200">
                <a:moveTo>
                  <a:pt x="0" y="0"/>
                </a:moveTo>
                <a:lnTo>
                  <a:pt x="5335200" y="0"/>
                </a:lnTo>
                <a:lnTo>
                  <a:pt x="5335200" y="7166514"/>
                </a:lnTo>
                <a:lnTo>
                  <a:pt x="0" y="7166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38" l="-3278" r="-3277" t="0"/>
            </a:stretch>
          </a:blipFill>
          <a:ln>
            <a:noFill/>
          </a:ln>
        </p:spPr>
      </p:sp>
      <p:sp>
        <p:nvSpPr>
          <p:cNvPr id="679" name="Google Shape;679;p21"/>
          <p:cNvSpPr txBox="1"/>
          <p:nvPr/>
        </p:nvSpPr>
        <p:spPr>
          <a:xfrm>
            <a:off x="720937" y="3526350"/>
            <a:ext cx="11501400" cy="205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5283" lvl="1" marL="730567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Outlines strategies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to strengthen collaboration 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patients, caregivers, and healthcare providers to reduce medical errors</a:t>
            </a:r>
            <a:endParaRPr/>
          </a:p>
          <a:p>
            <a:pPr indent="-365283" lvl="1" marL="730567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Analyzes risks and identifies medical errors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across the care pathway</a:t>
            </a:r>
            <a:endParaRPr/>
          </a:p>
          <a:p>
            <a:pPr indent="-365283" lvl="1" marL="730567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Provides actionable solutions 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timely intervention by healthcare providers</a:t>
            </a:r>
            <a:endParaRPr/>
          </a:p>
          <a:p>
            <a:pPr indent="-365283" lvl="1" marL="730567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Addresses both OPD and IP settings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as well as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discharge processes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emphasizes the importance of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patient feedback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2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9" name="Google Shape;689;p22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690" name="Google Shape;690;p22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691" name="Google Shape;691;p22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692" name="Google Shape;692;p22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693" name="Google Shape;693;p22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694" name="Google Shape;694;p22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695" name="Google Shape;695;p22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696" name="Google Shape;696;p22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697" name="Google Shape;697;p22"/>
          <p:cNvSpPr txBox="1"/>
          <p:nvPr/>
        </p:nvSpPr>
        <p:spPr>
          <a:xfrm>
            <a:off x="1028700" y="1771825"/>
            <a:ext cx="1642890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Scan to leverage Patient Education Material</a:t>
            </a:r>
            <a:endParaRPr/>
          </a:p>
        </p:txBody>
      </p:sp>
      <p:sp>
        <p:nvSpPr>
          <p:cNvPr id="698" name="Google Shape;698;p22"/>
          <p:cNvSpPr txBox="1"/>
          <p:nvPr/>
        </p:nvSpPr>
        <p:spPr>
          <a:xfrm>
            <a:off x="2478496" y="3141457"/>
            <a:ext cx="3133719" cy="576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6907"/>
                </a:solidFill>
                <a:latin typeface="Times"/>
                <a:ea typeface="Times"/>
                <a:cs typeface="Times"/>
                <a:sym typeface="Times"/>
              </a:rPr>
              <a:t>Health Library</a:t>
            </a:r>
            <a:endParaRPr/>
          </a:p>
        </p:txBody>
      </p:sp>
      <p:sp>
        <p:nvSpPr>
          <p:cNvPr id="699" name="Google Shape;699;p22"/>
          <p:cNvSpPr/>
          <p:nvPr/>
        </p:nvSpPr>
        <p:spPr>
          <a:xfrm>
            <a:off x="2424262" y="3950762"/>
            <a:ext cx="3014018" cy="2671074"/>
          </a:xfrm>
          <a:custGeom>
            <a:rect b="b" l="l" r="r" t="t"/>
            <a:pathLst>
              <a:path extrusionOk="0" h="2671074" w="3014018">
                <a:moveTo>
                  <a:pt x="0" y="0"/>
                </a:moveTo>
                <a:lnTo>
                  <a:pt x="3014018" y="0"/>
                </a:lnTo>
                <a:lnTo>
                  <a:pt x="3014018" y="2671074"/>
                </a:lnTo>
                <a:lnTo>
                  <a:pt x="0" y="2671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2838" l="0" r="0" t="0"/>
            </a:stretch>
          </a:blipFill>
          <a:ln>
            <a:noFill/>
          </a:ln>
        </p:spPr>
      </p:sp>
      <p:sp>
        <p:nvSpPr>
          <p:cNvPr id="700" name="Google Shape;700;p22"/>
          <p:cNvSpPr/>
          <p:nvPr/>
        </p:nvSpPr>
        <p:spPr>
          <a:xfrm>
            <a:off x="2156759" y="3043454"/>
            <a:ext cx="3556253" cy="3815810"/>
          </a:xfrm>
          <a:custGeom>
            <a:rect b="b" l="l" r="r" t="t"/>
            <a:pathLst>
              <a:path extrusionOk="0" h="5087747" w="4741672">
                <a:moveTo>
                  <a:pt x="0" y="816991"/>
                </a:moveTo>
                <a:cubicBezTo>
                  <a:pt x="0" y="365760"/>
                  <a:pt x="365125" y="0"/>
                  <a:pt x="815721" y="0"/>
                </a:cubicBezTo>
                <a:lnTo>
                  <a:pt x="3925951" y="0"/>
                </a:lnTo>
                <a:lnTo>
                  <a:pt x="3925951" y="38100"/>
                </a:lnTo>
                <a:lnTo>
                  <a:pt x="3925951" y="0"/>
                </a:lnTo>
                <a:lnTo>
                  <a:pt x="3925951" y="38100"/>
                </a:lnTo>
                <a:lnTo>
                  <a:pt x="3925951" y="0"/>
                </a:lnTo>
                <a:cubicBezTo>
                  <a:pt x="4376547" y="0"/>
                  <a:pt x="4741672" y="365760"/>
                  <a:pt x="4741672" y="816991"/>
                </a:cubicBezTo>
                <a:lnTo>
                  <a:pt x="4703572" y="816991"/>
                </a:lnTo>
                <a:lnTo>
                  <a:pt x="4741672" y="816991"/>
                </a:lnTo>
                <a:lnTo>
                  <a:pt x="4741672" y="4270756"/>
                </a:lnTo>
                <a:lnTo>
                  <a:pt x="4703572" y="4270756"/>
                </a:lnTo>
                <a:lnTo>
                  <a:pt x="4741672" y="4270756"/>
                </a:lnTo>
                <a:cubicBezTo>
                  <a:pt x="4741672" y="4721860"/>
                  <a:pt x="4376547" y="5087747"/>
                  <a:pt x="3925951" y="5087747"/>
                </a:cubicBezTo>
                <a:lnTo>
                  <a:pt x="3925951" y="5049647"/>
                </a:lnTo>
                <a:lnTo>
                  <a:pt x="3925951" y="5087747"/>
                </a:lnTo>
                <a:lnTo>
                  <a:pt x="815721" y="5087747"/>
                </a:lnTo>
                <a:lnTo>
                  <a:pt x="815721" y="5049647"/>
                </a:lnTo>
                <a:lnTo>
                  <a:pt x="815721" y="5087747"/>
                </a:lnTo>
                <a:cubicBezTo>
                  <a:pt x="365125" y="5087747"/>
                  <a:pt x="0" y="4721987"/>
                  <a:pt x="0" y="4270756"/>
                </a:cubicBezTo>
                <a:lnTo>
                  <a:pt x="0" y="816991"/>
                </a:lnTo>
                <a:lnTo>
                  <a:pt x="38100" y="816991"/>
                </a:lnTo>
                <a:lnTo>
                  <a:pt x="0" y="816991"/>
                </a:lnTo>
                <a:moveTo>
                  <a:pt x="76200" y="816991"/>
                </a:moveTo>
                <a:lnTo>
                  <a:pt x="76200" y="4270756"/>
                </a:lnTo>
                <a:lnTo>
                  <a:pt x="38100" y="4270756"/>
                </a:lnTo>
                <a:lnTo>
                  <a:pt x="76200" y="4270756"/>
                </a:lnTo>
                <a:cubicBezTo>
                  <a:pt x="76200" y="4679950"/>
                  <a:pt x="407289" y="5011547"/>
                  <a:pt x="815721" y="5011547"/>
                </a:cubicBezTo>
                <a:lnTo>
                  <a:pt x="3925951" y="5011547"/>
                </a:lnTo>
                <a:cubicBezTo>
                  <a:pt x="4334256" y="5011547"/>
                  <a:pt x="4665472" y="4679950"/>
                  <a:pt x="4665472" y="4270756"/>
                </a:cubicBezTo>
                <a:lnTo>
                  <a:pt x="4665472" y="816991"/>
                </a:lnTo>
                <a:cubicBezTo>
                  <a:pt x="4665472" y="407797"/>
                  <a:pt x="4334383" y="76200"/>
                  <a:pt x="3925951" y="76200"/>
                </a:cubicBezTo>
                <a:lnTo>
                  <a:pt x="815721" y="76200"/>
                </a:lnTo>
                <a:lnTo>
                  <a:pt x="815721" y="38100"/>
                </a:lnTo>
                <a:lnTo>
                  <a:pt x="815721" y="76200"/>
                </a:lnTo>
                <a:cubicBezTo>
                  <a:pt x="407289" y="76200"/>
                  <a:pt x="76200" y="407797"/>
                  <a:pt x="76200" y="81699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2"/>
          <p:cNvSpPr txBox="1"/>
          <p:nvPr/>
        </p:nvSpPr>
        <p:spPr>
          <a:xfrm>
            <a:off x="7957869" y="3295766"/>
            <a:ext cx="2867429" cy="576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FF6907"/>
                </a:solidFill>
                <a:latin typeface="Times"/>
                <a:ea typeface="Times"/>
                <a:cs typeface="Times"/>
                <a:sym typeface="Times"/>
              </a:rPr>
              <a:t>Infographics</a:t>
            </a:r>
            <a:endParaRPr/>
          </a:p>
        </p:txBody>
      </p:sp>
      <p:sp>
        <p:nvSpPr>
          <p:cNvPr id="702" name="Google Shape;702;p22"/>
          <p:cNvSpPr/>
          <p:nvPr/>
        </p:nvSpPr>
        <p:spPr>
          <a:xfrm>
            <a:off x="7699978" y="4138474"/>
            <a:ext cx="2945229" cy="2617898"/>
          </a:xfrm>
          <a:custGeom>
            <a:rect b="b" l="l" r="r" t="t"/>
            <a:pathLst>
              <a:path extrusionOk="0" h="2617898" w="2945229">
                <a:moveTo>
                  <a:pt x="0" y="0"/>
                </a:moveTo>
                <a:lnTo>
                  <a:pt x="2945229" y="0"/>
                </a:lnTo>
                <a:lnTo>
                  <a:pt x="2945229" y="2617899"/>
                </a:lnTo>
                <a:lnTo>
                  <a:pt x="0" y="2617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2502" l="0" r="0" t="0"/>
            </a:stretch>
          </a:blipFill>
          <a:ln>
            <a:noFill/>
          </a:ln>
        </p:spPr>
      </p:sp>
      <p:sp>
        <p:nvSpPr>
          <p:cNvPr id="703" name="Google Shape;703;p22"/>
          <p:cNvSpPr/>
          <p:nvPr/>
        </p:nvSpPr>
        <p:spPr>
          <a:xfrm>
            <a:off x="7371846" y="3179896"/>
            <a:ext cx="3545110" cy="3815143"/>
          </a:xfrm>
          <a:custGeom>
            <a:rect b="b" l="l" r="r" t="t"/>
            <a:pathLst>
              <a:path extrusionOk="0" h="5086858" w="4726813">
                <a:moveTo>
                  <a:pt x="0" y="814959"/>
                </a:moveTo>
                <a:cubicBezTo>
                  <a:pt x="0" y="364998"/>
                  <a:pt x="363982" y="0"/>
                  <a:pt x="813181" y="0"/>
                </a:cubicBezTo>
                <a:lnTo>
                  <a:pt x="3913632" y="0"/>
                </a:lnTo>
                <a:lnTo>
                  <a:pt x="3913632" y="38100"/>
                </a:lnTo>
                <a:lnTo>
                  <a:pt x="3913632" y="0"/>
                </a:lnTo>
                <a:lnTo>
                  <a:pt x="3913632" y="38100"/>
                </a:lnTo>
                <a:lnTo>
                  <a:pt x="3913632" y="0"/>
                </a:lnTo>
                <a:cubicBezTo>
                  <a:pt x="4362831" y="0"/>
                  <a:pt x="4726813" y="364998"/>
                  <a:pt x="4726813" y="814959"/>
                </a:cubicBezTo>
                <a:lnTo>
                  <a:pt x="4688713" y="814959"/>
                </a:lnTo>
                <a:lnTo>
                  <a:pt x="4726813" y="814959"/>
                </a:lnTo>
                <a:lnTo>
                  <a:pt x="4726813" y="4271899"/>
                </a:lnTo>
                <a:lnTo>
                  <a:pt x="4688713" y="4271899"/>
                </a:lnTo>
                <a:lnTo>
                  <a:pt x="4726813" y="4271899"/>
                </a:lnTo>
                <a:cubicBezTo>
                  <a:pt x="4726813" y="4721860"/>
                  <a:pt x="4362831" y="5086858"/>
                  <a:pt x="3913632" y="5086858"/>
                </a:cubicBezTo>
                <a:lnTo>
                  <a:pt x="3913632" y="5048758"/>
                </a:lnTo>
                <a:lnTo>
                  <a:pt x="3913632" y="5086858"/>
                </a:lnTo>
                <a:lnTo>
                  <a:pt x="813181" y="5086858"/>
                </a:lnTo>
                <a:lnTo>
                  <a:pt x="813181" y="5048758"/>
                </a:lnTo>
                <a:lnTo>
                  <a:pt x="813181" y="5086858"/>
                </a:lnTo>
                <a:cubicBezTo>
                  <a:pt x="363982" y="5086858"/>
                  <a:pt x="0" y="4721987"/>
                  <a:pt x="0" y="4271899"/>
                </a:cubicBezTo>
                <a:lnTo>
                  <a:pt x="0" y="814959"/>
                </a:lnTo>
                <a:lnTo>
                  <a:pt x="38100" y="814959"/>
                </a:lnTo>
                <a:lnTo>
                  <a:pt x="0" y="814959"/>
                </a:lnTo>
                <a:moveTo>
                  <a:pt x="76200" y="814959"/>
                </a:moveTo>
                <a:lnTo>
                  <a:pt x="76200" y="4271899"/>
                </a:lnTo>
                <a:lnTo>
                  <a:pt x="38100" y="4271899"/>
                </a:lnTo>
                <a:lnTo>
                  <a:pt x="76200" y="4271899"/>
                </a:lnTo>
                <a:cubicBezTo>
                  <a:pt x="76200" y="4679950"/>
                  <a:pt x="406273" y="5010658"/>
                  <a:pt x="813181" y="5010658"/>
                </a:cubicBezTo>
                <a:lnTo>
                  <a:pt x="3913632" y="5010658"/>
                </a:lnTo>
                <a:cubicBezTo>
                  <a:pt x="4320540" y="5010658"/>
                  <a:pt x="4650613" y="4679950"/>
                  <a:pt x="4650613" y="4271899"/>
                </a:cubicBezTo>
                <a:lnTo>
                  <a:pt x="4650613" y="814959"/>
                </a:lnTo>
                <a:cubicBezTo>
                  <a:pt x="4650740" y="406908"/>
                  <a:pt x="4320667" y="76200"/>
                  <a:pt x="3913632" y="76200"/>
                </a:cubicBezTo>
                <a:lnTo>
                  <a:pt x="813181" y="76200"/>
                </a:lnTo>
                <a:lnTo>
                  <a:pt x="813181" y="38100"/>
                </a:lnTo>
                <a:lnTo>
                  <a:pt x="813181" y="76200"/>
                </a:lnTo>
                <a:cubicBezTo>
                  <a:pt x="406273" y="76200"/>
                  <a:pt x="76200" y="406908"/>
                  <a:pt x="76200" y="814959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2"/>
          <p:cNvSpPr txBox="1"/>
          <p:nvPr/>
        </p:nvSpPr>
        <p:spPr>
          <a:xfrm>
            <a:off x="13160772" y="3181975"/>
            <a:ext cx="2876959" cy="587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FF6907"/>
                </a:solidFill>
                <a:latin typeface="Times"/>
                <a:ea typeface="Times"/>
                <a:cs typeface="Times"/>
                <a:sym typeface="Times"/>
              </a:rPr>
              <a:t>Newsletters</a:t>
            </a:r>
            <a:endParaRPr/>
          </a:p>
        </p:txBody>
      </p:sp>
      <p:sp>
        <p:nvSpPr>
          <p:cNvPr id="705" name="Google Shape;705;p22"/>
          <p:cNvSpPr/>
          <p:nvPr/>
        </p:nvSpPr>
        <p:spPr>
          <a:xfrm>
            <a:off x="12908389" y="4137586"/>
            <a:ext cx="2954570" cy="2664233"/>
          </a:xfrm>
          <a:custGeom>
            <a:rect b="b" l="l" r="r" t="t"/>
            <a:pathLst>
              <a:path extrusionOk="0" h="2664233" w="2954570">
                <a:moveTo>
                  <a:pt x="0" y="0"/>
                </a:moveTo>
                <a:lnTo>
                  <a:pt x="2954570" y="0"/>
                </a:lnTo>
                <a:lnTo>
                  <a:pt x="2954570" y="2664232"/>
                </a:lnTo>
                <a:lnTo>
                  <a:pt x="0" y="2664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0895" l="0" r="0" t="0"/>
            </a:stretch>
          </a:blipFill>
          <a:ln>
            <a:noFill/>
          </a:ln>
        </p:spPr>
      </p:sp>
      <p:sp>
        <p:nvSpPr>
          <p:cNvPr id="706" name="Google Shape;706;p22"/>
          <p:cNvSpPr/>
          <p:nvPr/>
        </p:nvSpPr>
        <p:spPr>
          <a:xfrm>
            <a:off x="12584627" y="3146279"/>
            <a:ext cx="3556254" cy="3881723"/>
          </a:xfrm>
          <a:custGeom>
            <a:rect b="b" l="l" r="r" t="t"/>
            <a:pathLst>
              <a:path extrusionOk="0" h="5175631" w="4741672">
                <a:moveTo>
                  <a:pt x="0" y="817372"/>
                </a:moveTo>
                <a:cubicBezTo>
                  <a:pt x="0" y="366014"/>
                  <a:pt x="365125" y="0"/>
                  <a:pt x="815721" y="0"/>
                </a:cubicBezTo>
                <a:lnTo>
                  <a:pt x="3925951" y="0"/>
                </a:lnTo>
                <a:lnTo>
                  <a:pt x="3925951" y="38100"/>
                </a:lnTo>
                <a:lnTo>
                  <a:pt x="3925951" y="0"/>
                </a:lnTo>
                <a:lnTo>
                  <a:pt x="3925951" y="38100"/>
                </a:lnTo>
                <a:lnTo>
                  <a:pt x="3925951" y="0"/>
                </a:lnTo>
                <a:cubicBezTo>
                  <a:pt x="4376547" y="0"/>
                  <a:pt x="4741672" y="366014"/>
                  <a:pt x="4741672" y="817372"/>
                </a:cubicBezTo>
                <a:lnTo>
                  <a:pt x="4703572" y="817372"/>
                </a:lnTo>
                <a:lnTo>
                  <a:pt x="4741672" y="817372"/>
                </a:lnTo>
                <a:lnTo>
                  <a:pt x="4741672" y="4358132"/>
                </a:lnTo>
                <a:lnTo>
                  <a:pt x="4703572" y="4358132"/>
                </a:lnTo>
                <a:lnTo>
                  <a:pt x="4741672" y="4358132"/>
                </a:lnTo>
                <a:cubicBezTo>
                  <a:pt x="4741672" y="4809490"/>
                  <a:pt x="4376547" y="5175504"/>
                  <a:pt x="3925951" y="5175504"/>
                </a:cubicBezTo>
                <a:lnTo>
                  <a:pt x="3925951" y="5137404"/>
                </a:lnTo>
                <a:lnTo>
                  <a:pt x="3925951" y="5175504"/>
                </a:lnTo>
                <a:lnTo>
                  <a:pt x="815721" y="5175504"/>
                </a:lnTo>
                <a:lnTo>
                  <a:pt x="815721" y="5137404"/>
                </a:lnTo>
                <a:lnTo>
                  <a:pt x="815721" y="5175504"/>
                </a:lnTo>
                <a:cubicBezTo>
                  <a:pt x="365125" y="5175631"/>
                  <a:pt x="0" y="4809490"/>
                  <a:pt x="0" y="4358132"/>
                </a:cubicBezTo>
                <a:lnTo>
                  <a:pt x="0" y="817372"/>
                </a:lnTo>
                <a:lnTo>
                  <a:pt x="38100" y="817372"/>
                </a:lnTo>
                <a:lnTo>
                  <a:pt x="0" y="817372"/>
                </a:lnTo>
                <a:moveTo>
                  <a:pt x="76200" y="817372"/>
                </a:moveTo>
                <a:lnTo>
                  <a:pt x="76200" y="4358132"/>
                </a:lnTo>
                <a:lnTo>
                  <a:pt x="38100" y="4358132"/>
                </a:lnTo>
                <a:lnTo>
                  <a:pt x="76200" y="4358132"/>
                </a:lnTo>
                <a:cubicBezTo>
                  <a:pt x="76200" y="4767580"/>
                  <a:pt x="407416" y="5099304"/>
                  <a:pt x="815721" y="5099304"/>
                </a:cubicBezTo>
                <a:lnTo>
                  <a:pt x="3925951" y="5099304"/>
                </a:lnTo>
                <a:cubicBezTo>
                  <a:pt x="4334256" y="5099304"/>
                  <a:pt x="4665472" y="4767580"/>
                  <a:pt x="4665472" y="4358132"/>
                </a:cubicBezTo>
                <a:lnTo>
                  <a:pt x="4665472" y="817372"/>
                </a:lnTo>
                <a:cubicBezTo>
                  <a:pt x="4665472" y="407924"/>
                  <a:pt x="4334256" y="76200"/>
                  <a:pt x="3925951" y="76200"/>
                </a:cubicBezTo>
                <a:lnTo>
                  <a:pt x="815721" y="76200"/>
                </a:lnTo>
                <a:lnTo>
                  <a:pt x="815721" y="38100"/>
                </a:lnTo>
                <a:lnTo>
                  <a:pt x="815721" y="76200"/>
                </a:lnTo>
                <a:cubicBezTo>
                  <a:pt x="407416" y="76200"/>
                  <a:pt x="76200" y="407924"/>
                  <a:pt x="76200" y="817372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22"/>
          <p:cNvSpPr/>
          <p:nvPr/>
        </p:nvSpPr>
        <p:spPr>
          <a:xfrm>
            <a:off x="160312" y="8251350"/>
            <a:ext cx="3836060" cy="1572151"/>
          </a:xfrm>
          <a:custGeom>
            <a:rect b="b" l="l" r="r" t="t"/>
            <a:pathLst>
              <a:path extrusionOk="0" h="1572151" w="3836060">
                <a:moveTo>
                  <a:pt x="0" y="0"/>
                </a:moveTo>
                <a:lnTo>
                  <a:pt x="3836060" y="0"/>
                </a:lnTo>
                <a:lnTo>
                  <a:pt x="3836060" y="1572152"/>
                </a:lnTo>
                <a:lnTo>
                  <a:pt x="0" y="1572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708" name="Google Shape;708;p22"/>
          <p:cNvSpPr txBox="1"/>
          <p:nvPr/>
        </p:nvSpPr>
        <p:spPr>
          <a:xfrm>
            <a:off x="6516300" y="7464925"/>
            <a:ext cx="498405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Thank You </a:t>
            </a:r>
            <a:endParaRPr/>
          </a:p>
        </p:txBody>
      </p:sp>
      <p:sp>
        <p:nvSpPr>
          <p:cNvPr id="709" name="Google Shape;709;p22"/>
          <p:cNvSpPr txBox="1"/>
          <p:nvPr/>
        </p:nvSpPr>
        <p:spPr>
          <a:xfrm>
            <a:off x="4806425" y="8509925"/>
            <a:ext cx="8403800" cy="38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My Health, My Responsibility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5" name="Google Shape;135;p3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138" name="Google Shape;138;p3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141" name="Google Shape;141;p3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142" name="Google Shape;142;p3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143" name="Google Shape;143;p3"/>
          <p:cNvSpPr txBox="1"/>
          <p:nvPr/>
        </p:nvSpPr>
        <p:spPr>
          <a:xfrm>
            <a:off x="891525" y="1766237"/>
            <a:ext cx="1696215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Patient Centric Care vs Disease Centric Care</a:t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5" name="Google Shape;145;p3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146" name="Google Shape;146;p3"/>
          <p:cNvSpPr/>
          <p:nvPr/>
        </p:nvSpPr>
        <p:spPr>
          <a:xfrm>
            <a:off x="1308844" y="3371269"/>
            <a:ext cx="7602033" cy="5063588"/>
          </a:xfrm>
          <a:custGeom>
            <a:rect b="b" l="l" r="r" t="t"/>
            <a:pathLst>
              <a:path extrusionOk="0" h="5063588" w="7602033">
                <a:moveTo>
                  <a:pt x="0" y="0"/>
                </a:moveTo>
                <a:lnTo>
                  <a:pt x="7602033" y="0"/>
                </a:lnTo>
                <a:lnTo>
                  <a:pt x="7602033" y="5063587"/>
                </a:lnTo>
                <a:lnTo>
                  <a:pt x="0" y="5063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46" r="-46" t="0"/>
            </a:stretch>
          </a:blipFill>
          <a:ln>
            <a:noFill/>
          </a:ln>
        </p:spPr>
      </p:sp>
      <p:sp>
        <p:nvSpPr>
          <p:cNvPr id="147" name="Google Shape;147;p3"/>
          <p:cNvSpPr/>
          <p:nvPr/>
        </p:nvSpPr>
        <p:spPr>
          <a:xfrm>
            <a:off x="9354323" y="3371269"/>
            <a:ext cx="7602038" cy="5063591"/>
          </a:xfrm>
          <a:custGeom>
            <a:rect b="b" l="l" r="r" t="t"/>
            <a:pathLst>
              <a:path extrusionOk="0" h="5063591" w="7602038">
                <a:moveTo>
                  <a:pt x="0" y="0"/>
                </a:moveTo>
                <a:lnTo>
                  <a:pt x="7602038" y="0"/>
                </a:lnTo>
                <a:lnTo>
                  <a:pt x="7602038" y="5063590"/>
                </a:lnTo>
                <a:lnTo>
                  <a:pt x="0" y="5063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46" r="-46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7" name="Google Shape;157;p4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158" name="Google Shape;158;p4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159" name="Google Shape;159;p4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160" name="Google Shape;160;p4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163" name="Google Shape;163;p4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164" name="Google Shape;164;p4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165" name="Google Shape;165;p4"/>
          <p:cNvSpPr txBox="1"/>
          <p:nvPr/>
        </p:nvSpPr>
        <p:spPr>
          <a:xfrm>
            <a:off x="891525" y="1766237"/>
            <a:ext cx="1696215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Patient Centric Care vs Disease Centric Care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1234425" y="2893675"/>
            <a:ext cx="15918150" cy="6768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Disease centric care focuses on clinical needs and services, Patient centric care emphasizes patient’s preferences, emotional needs  and social values.</a:t>
            </a:r>
            <a:endParaRPr/>
          </a:p>
          <a:p>
            <a:pPr indent="0" lvl="0" marL="0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Advantages of Patient Engagement</a:t>
            </a:r>
            <a:endParaRPr/>
          </a:p>
          <a:p>
            <a:pPr indent="-382904" lvl="1" marL="76581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Enhances patient satisfaction and builds trust through collaborative engagement</a:t>
            </a:r>
            <a:endParaRPr/>
          </a:p>
          <a:p>
            <a:pPr indent="-382904" lvl="1" marL="76581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Improves health outcomes through personalized treatment plans</a:t>
            </a:r>
            <a:endParaRPr/>
          </a:p>
          <a:p>
            <a:pPr indent="-382904" lvl="1" marL="76581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Encourages shared decision-making, leading to better treatment compliance</a:t>
            </a:r>
            <a:endParaRPr/>
          </a:p>
          <a:p>
            <a:pPr indent="-414813" lvl="1" marL="829627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8" name="Google Shape;168;p4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8" name="Google Shape;178;p5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179" name="Google Shape;179;p5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180" name="Google Shape;180;p5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181" name="Google Shape;181;p5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184" name="Google Shape;184;p5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185" name="Google Shape;185;p5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186" name="Google Shape;186;p5"/>
          <p:cNvSpPr txBox="1"/>
          <p:nvPr/>
        </p:nvSpPr>
        <p:spPr>
          <a:xfrm>
            <a:off x="6325050" y="1559387"/>
            <a:ext cx="563790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Empathy helps </a:t>
            </a:r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8" name="Google Shape;188;p5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cxnSp>
        <p:nvCxnSpPr>
          <p:cNvPr id="189" name="Google Shape;189;p5"/>
          <p:cNvCxnSpPr/>
          <p:nvPr/>
        </p:nvCxnSpPr>
        <p:spPr>
          <a:xfrm rot="5350428">
            <a:off x="6331376" y="6008437"/>
            <a:ext cx="5625247" cy="0"/>
          </a:xfrm>
          <a:prstGeom prst="straightConnector1">
            <a:avLst/>
          </a:prstGeom>
          <a:noFill/>
          <a:ln cap="rnd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5"/>
          <p:cNvSpPr/>
          <p:nvPr/>
        </p:nvSpPr>
        <p:spPr>
          <a:xfrm>
            <a:off x="13433138" y="2442412"/>
            <a:ext cx="1823025" cy="1684125"/>
          </a:xfrm>
          <a:custGeom>
            <a:rect b="b" l="l" r="r" t="t"/>
            <a:pathLst>
              <a:path extrusionOk="0" h="1684125" w="1823025">
                <a:moveTo>
                  <a:pt x="0" y="0"/>
                </a:moveTo>
                <a:lnTo>
                  <a:pt x="1823024" y="0"/>
                </a:lnTo>
                <a:lnTo>
                  <a:pt x="1823024" y="1684126"/>
                </a:lnTo>
                <a:lnTo>
                  <a:pt x="0" y="1684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8937" l="-7305" r="-162279" t="-14917"/>
            </a:stretch>
          </a:blipFill>
          <a:ln>
            <a:noFill/>
          </a:ln>
        </p:spPr>
      </p:sp>
      <p:grpSp>
        <p:nvGrpSpPr>
          <p:cNvPr id="191" name="Google Shape;191;p5"/>
          <p:cNvGrpSpPr/>
          <p:nvPr/>
        </p:nvGrpSpPr>
        <p:grpSpPr>
          <a:xfrm>
            <a:off x="9388838" y="3735057"/>
            <a:ext cx="4086225" cy="2543461"/>
            <a:chOff x="0" y="0"/>
            <a:chExt cx="5448300" cy="3391281"/>
          </a:xfrm>
        </p:grpSpPr>
        <p:sp>
          <p:nvSpPr>
            <p:cNvPr id="192" name="Google Shape;192;p5"/>
            <p:cNvSpPr/>
            <p:nvPr/>
          </p:nvSpPr>
          <p:spPr>
            <a:xfrm>
              <a:off x="19050" y="19050"/>
              <a:ext cx="5410200" cy="3352800"/>
            </a:xfrm>
            <a:custGeom>
              <a:rect b="b" l="l" r="r" t="t"/>
              <a:pathLst>
                <a:path extrusionOk="0" h="3352800" w="5410200">
                  <a:moveTo>
                    <a:pt x="0" y="0"/>
                  </a:moveTo>
                  <a:lnTo>
                    <a:pt x="901700" y="0"/>
                  </a:lnTo>
                  <a:lnTo>
                    <a:pt x="2254250" y="0"/>
                  </a:lnTo>
                  <a:lnTo>
                    <a:pt x="5410200" y="0"/>
                  </a:lnTo>
                  <a:lnTo>
                    <a:pt x="5410200" y="1244600"/>
                  </a:lnTo>
                  <a:lnTo>
                    <a:pt x="5410200" y="1778000"/>
                  </a:lnTo>
                  <a:lnTo>
                    <a:pt x="5410200" y="2133600"/>
                  </a:lnTo>
                  <a:lnTo>
                    <a:pt x="2254250" y="2133600"/>
                  </a:lnTo>
                  <a:lnTo>
                    <a:pt x="1498600" y="3352800"/>
                  </a:lnTo>
                  <a:lnTo>
                    <a:pt x="901700" y="2133600"/>
                  </a:lnTo>
                  <a:lnTo>
                    <a:pt x="0" y="2133600"/>
                  </a:lnTo>
                  <a:lnTo>
                    <a:pt x="0" y="17780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</p:sp>
        <p:sp>
          <p:nvSpPr>
            <p:cNvPr id="193" name="Google Shape;193;p5"/>
            <p:cNvSpPr/>
            <p:nvPr/>
          </p:nvSpPr>
          <p:spPr>
            <a:xfrm>
              <a:off x="0" y="0"/>
              <a:ext cx="5448300" cy="3391281"/>
            </a:xfrm>
            <a:custGeom>
              <a:rect b="b" l="l" r="r" t="t"/>
              <a:pathLst>
                <a:path extrusionOk="0" h="3391281" w="5448300">
                  <a:moveTo>
                    <a:pt x="19050" y="0"/>
                  </a:moveTo>
                  <a:lnTo>
                    <a:pt x="920750" y="0"/>
                  </a:lnTo>
                  <a:lnTo>
                    <a:pt x="920750" y="19050"/>
                  </a:lnTo>
                  <a:lnTo>
                    <a:pt x="920750" y="0"/>
                  </a:lnTo>
                  <a:lnTo>
                    <a:pt x="920750" y="19050"/>
                  </a:lnTo>
                  <a:lnTo>
                    <a:pt x="920750" y="0"/>
                  </a:lnTo>
                  <a:lnTo>
                    <a:pt x="2273300" y="0"/>
                  </a:lnTo>
                  <a:lnTo>
                    <a:pt x="2273300" y="19050"/>
                  </a:lnTo>
                  <a:lnTo>
                    <a:pt x="2273300" y="0"/>
                  </a:lnTo>
                  <a:lnTo>
                    <a:pt x="5429250" y="0"/>
                  </a:lnTo>
                  <a:cubicBezTo>
                    <a:pt x="5439791" y="0"/>
                    <a:pt x="5448300" y="8509"/>
                    <a:pt x="5448300" y="19050"/>
                  </a:cubicBezTo>
                  <a:lnTo>
                    <a:pt x="5448300" y="1263650"/>
                  </a:lnTo>
                  <a:lnTo>
                    <a:pt x="5429250" y="1263650"/>
                  </a:lnTo>
                  <a:lnTo>
                    <a:pt x="5429250" y="1244600"/>
                  </a:lnTo>
                  <a:cubicBezTo>
                    <a:pt x="5439791" y="1244600"/>
                    <a:pt x="5448300" y="1253109"/>
                    <a:pt x="5448300" y="1263650"/>
                  </a:cubicBezTo>
                  <a:lnTo>
                    <a:pt x="5448300" y="1797050"/>
                  </a:lnTo>
                  <a:lnTo>
                    <a:pt x="5429250" y="1797050"/>
                  </a:lnTo>
                  <a:lnTo>
                    <a:pt x="5448300" y="1797050"/>
                  </a:lnTo>
                  <a:lnTo>
                    <a:pt x="5448300" y="2152650"/>
                  </a:lnTo>
                  <a:cubicBezTo>
                    <a:pt x="5448300" y="2163191"/>
                    <a:pt x="5439791" y="2171700"/>
                    <a:pt x="5429250" y="2171700"/>
                  </a:cubicBezTo>
                  <a:lnTo>
                    <a:pt x="2273300" y="2171700"/>
                  </a:lnTo>
                  <a:lnTo>
                    <a:pt x="2273300" y="2152650"/>
                  </a:lnTo>
                  <a:lnTo>
                    <a:pt x="2289429" y="2162683"/>
                  </a:lnTo>
                  <a:lnTo>
                    <a:pt x="1533779" y="3381883"/>
                  </a:lnTo>
                  <a:cubicBezTo>
                    <a:pt x="1530096" y="3387725"/>
                    <a:pt x="1523619" y="3391281"/>
                    <a:pt x="1516634" y="3390900"/>
                  </a:cubicBezTo>
                  <a:cubicBezTo>
                    <a:pt x="1509649" y="3390519"/>
                    <a:pt x="1503553" y="3386455"/>
                    <a:pt x="1500505" y="3380232"/>
                  </a:cubicBezTo>
                  <a:lnTo>
                    <a:pt x="903605" y="2161032"/>
                  </a:lnTo>
                  <a:lnTo>
                    <a:pt x="920750" y="2152650"/>
                  </a:lnTo>
                  <a:lnTo>
                    <a:pt x="920750" y="2171700"/>
                  </a:lnTo>
                  <a:lnTo>
                    <a:pt x="19050" y="2171700"/>
                  </a:lnTo>
                  <a:cubicBezTo>
                    <a:pt x="8509" y="2171700"/>
                    <a:pt x="0" y="2163191"/>
                    <a:pt x="0" y="2152650"/>
                  </a:cubicBezTo>
                  <a:lnTo>
                    <a:pt x="0" y="1797050"/>
                  </a:lnTo>
                  <a:lnTo>
                    <a:pt x="19050" y="1797050"/>
                  </a:lnTo>
                  <a:lnTo>
                    <a:pt x="0" y="1797050"/>
                  </a:lnTo>
                  <a:lnTo>
                    <a:pt x="0" y="1263650"/>
                  </a:lnTo>
                  <a:cubicBezTo>
                    <a:pt x="0" y="1253109"/>
                    <a:pt x="8509" y="1244600"/>
                    <a:pt x="19050" y="1244600"/>
                  </a:cubicBezTo>
                  <a:lnTo>
                    <a:pt x="19050" y="1263650"/>
                  </a:lnTo>
                  <a:lnTo>
                    <a:pt x="0" y="1263650"/>
                  </a:ln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63650"/>
                  </a:lnTo>
                  <a:cubicBezTo>
                    <a:pt x="38100" y="1274191"/>
                    <a:pt x="29591" y="1282700"/>
                    <a:pt x="19050" y="1282700"/>
                  </a:cubicBezTo>
                  <a:lnTo>
                    <a:pt x="19050" y="1263650"/>
                  </a:lnTo>
                  <a:lnTo>
                    <a:pt x="38100" y="1263650"/>
                  </a:lnTo>
                  <a:lnTo>
                    <a:pt x="38100" y="1797050"/>
                  </a:lnTo>
                  <a:lnTo>
                    <a:pt x="38100" y="2152650"/>
                  </a:lnTo>
                  <a:lnTo>
                    <a:pt x="19050" y="2152650"/>
                  </a:lnTo>
                  <a:lnTo>
                    <a:pt x="19050" y="2133600"/>
                  </a:lnTo>
                  <a:lnTo>
                    <a:pt x="920750" y="2133600"/>
                  </a:lnTo>
                  <a:cubicBezTo>
                    <a:pt x="927989" y="2133600"/>
                    <a:pt x="934720" y="2137791"/>
                    <a:pt x="937895" y="2144268"/>
                  </a:cubicBezTo>
                  <a:lnTo>
                    <a:pt x="1534795" y="3363468"/>
                  </a:lnTo>
                  <a:lnTo>
                    <a:pt x="1517650" y="3371850"/>
                  </a:lnTo>
                  <a:lnTo>
                    <a:pt x="1501521" y="3361817"/>
                  </a:lnTo>
                  <a:lnTo>
                    <a:pt x="2257171" y="2142617"/>
                  </a:lnTo>
                  <a:cubicBezTo>
                    <a:pt x="2260600" y="2137029"/>
                    <a:pt x="2266823" y="2133600"/>
                    <a:pt x="2273300" y="2133600"/>
                  </a:cubicBezTo>
                  <a:lnTo>
                    <a:pt x="5429250" y="2133600"/>
                  </a:lnTo>
                  <a:lnTo>
                    <a:pt x="5429250" y="2152650"/>
                  </a:lnTo>
                  <a:lnTo>
                    <a:pt x="5410200" y="2152650"/>
                  </a:lnTo>
                  <a:lnTo>
                    <a:pt x="5410200" y="1797050"/>
                  </a:lnTo>
                  <a:lnTo>
                    <a:pt x="5410200" y="1263650"/>
                  </a:lnTo>
                  <a:lnTo>
                    <a:pt x="5429250" y="1263650"/>
                  </a:lnTo>
                  <a:lnTo>
                    <a:pt x="5429250" y="1282700"/>
                  </a:lnTo>
                  <a:cubicBezTo>
                    <a:pt x="5418709" y="1282700"/>
                    <a:pt x="5410200" y="1274191"/>
                    <a:pt x="5410200" y="1263650"/>
                  </a:cubicBezTo>
                  <a:lnTo>
                    <a:pt x="5410200" y="19050"/>
                  </a:lnTo>
                  <a:lnTo>
                    <a:pt x="5429250" y="19050"/>
                  </a:lnTo>
                  <a:lnTo>
                    <a:pt x="5429250" y="38100"/>
                  </a:lnTo>
                  <a:lnTo>
                    <a:pt x="2273300" y="38100"/>
                  </a:lnTo>
                  <a:lnTo>
                    <a:pt x="9207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0" y="0"/>
              <a:ext cx="5448300" cy="2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May I take you to the doctor.</a:t>
              </a:r>
              <a:endParaRPr/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13987462" y="4336838"/>
            <a:ext cx="4086225" cy="2543461"/>
            <a:chOff x="0" y="0"/>
            <a:chExt cx="5448300" cy="3391281"/>
          </a:xfrm>
        </p:grpSpPr>
        <p:sp>
          <p:nvSpPr>
            <p:cNvPr id="196" name="Google Shape;196;p5"/>
            <p:cNvSpPr/>
            <p:nvPr/>
          </p:nvSpPr>
          <p:spPr>
            <a:xfrm>
              <a:off x="19050" y="19050"/>
              <a:ext cx="5410200" cy="3352800"/>
            </a:xfrm>
            <a:custGeom>
              <a:rect b="b" l="l" r="r" t="t"/>
              <a:pathLst>
                <a:path extrusionOk="0" h="3352800" w="5410200">
                  <a:moveTo>
                    <a:pt x="0" y="0"/>
                  </a:moveTo>
                  <a:lnTo>
                    <a:pt x="901700" y="0"/>
                  </a:lnTo>
                  <a:lnTo>
                    <a:pt x="2254250" y="0"/>
                  </a:lnTo>
                  <a:lnTo>
                    <a:pt x="5410200" y="0"/>
                  </a:lnTo>
                  <a:lnTo>
                    <a:pt x="5410200" y="1244600"/>
                  </a:lnTo>
                  <a:lnTo>
                    <a:pt x="5410200" y="1778000"/>
                  </a:lnTo>
                  <a:lnTo>
                    <a:pt x="5410200" y="2133600"/>
                  </a:lnTo>
                  <a:lnTo>
                    <a:pt x="2254250" y="2133600"/>
                  </a:lnTo>
                  <a:lnTo>
                    <a:pt x="1498600" y="3352800"/>
                  </a:lnTo>
                  <a:lnTo>
                    <a:pt x="901700" y="2133600"/>
                  </a:lnTo>
                  <a:lnTo>
                    <a:pt x="0" y="2133600"/>
                  </a:lnTo>
                  <a:lnTo>
                    <a:pt x="0" y="17780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</p:sp>
        <p:sp>
          <p:nvSpPr>
            <p:cNvPr id="197" name="Google Shape;197;p5"/>
            <p:cNvSpPr/>
            <p:nvPr/>
          </p:nvSpPr>
          <p:spPr>
            <a:xfrm>
              <a:off x="0" y="0"/>
              <a:ext cx="5448300" cy="3391281"/>
            </a:xfrm>
            <a:custGeom>
              <a:rect b="b" l="l" r="r" t="t"/>
              <a:pathLst>
                <a:path extrusionOk="0" h="3391281" w="5448300">
                  <a:moveTo>
                    <a:pt x="19050" y="0"/>
                  </a:moveTo>
                  <a:lnTo>
                    <a:pt x="920750" y="0"/>
                  </a:lnTo>
                  <a:lnTo>
                    <a:pt x="920750" y="19050"/>
                  </a:lnTo>
                  <a:lnTo>
                    <a:pt x="920750" y="0"/>
                  </a:lnTo>
                  <a:lnTo>
                    <a:pt x="920750" y="19050"/>
                  </a:lnTo>
                  <a:lnTo>
                    <a:pt x="920750" y="0"/>
                  </a:lnTo>
                  <a:lnTo>
                    <a:pt x="2273300" y="0"/>
                  </a:lnTo>
                  <a:lnTo>
                    <a:pt x="2273300" y="19050"/>
                  </a:lnTo>
                  <a:lnTo>
                    <a:pt x="2273300" y="0"/>
                  </a:lnTo>
                  <a:lnTo>
                    <a:pt x="5429250" y="0"/>
                  </a:lnTo>
                  <a:cubicBezTo>
                    <a:pt x="5439791" y="0"/>
                    <a:pt x="5448300" y="8509"/>
                    <a:pt x="5448300" y="19050"/>
                  </a:cubicBezTo>
                  <a:lnTo>
                    <a:pt x="5448300" y="1263650"/>
                  </a:lnTo>
                  <a:lnTo>
                    <a:pt x="5429250" y="1263650"/>
                  </a:lnTo>
                  <a:lnTo>
                    <a:pt x="5429250" y="1244600"/>
                  </a:lnTo>
                  <a:cubicBezTo>
                    <a:pt x="5439791" y="1244600"/>
                    <a:pt x="5448300" y="1253109"/>
                    <a:pt x="5448300" y="1263650"/>
                  </a:cubicBezTo>
                  <a:lnTo>
                    <a:pt x="5448300" y="1797050"/>
                  </a:lnTo>
                  <a:lnTo>
                    <a:pt x="5429250" y="1797050"/>
                  </a:lnTo>
                  <a:lnTo>
                    <a:pt x="5448300" y="1797050"/>
                  </a:lnTo>
                  <a:lnTo>
                    <a:pt x="5448300" y="2152650"/>
                  </a:lnTo>
                  <a:cubicBezTo>
                    <a:pt x="5448300" y="2163191"/>
                    <a:pt x="5439791" y="2171700"/>
                    <a:pt x="5429250" y="2171700"/>
                  </a:cubicBezTo>
                  <a:lnTo>
                    <a:pt x="2273300" y="2171700"/>
                  </a:lnTo>
                  <a:lnTo>
                    <a:pt x="2273300" y="2152650"/>
                  </a:lnTo>
                  <a:lnTo>
                    <a:pt x="2289429" y="2162683"/>
                  </a:lnTo>
                  <a:lnTo>
                    <a:pt x="1533779" y="3381883"/>
                  </a:lnTo>
                  <a:cubicBezTo>
                    <a:pt x="1530096" y="3387725"/>
                    <a:pt x="1523619" y="3391281"/>
                    <a:pt x="1516634" y="3390900"/>
                  </a:cubicBezTo>
                  <a:cubicBezTo>
                    <a:pt x="1509649" y="3390519"/>
                    <a:pt x="1503553" y="3386455"/>
                    <a:pt x="1500505" y="3380232"/>
                  </a:cubicBezTo>
                  <a:lnTo>
                    <a:pt x="903605" y="2161032"/>
                  </a:lnTo>
                  <a:lnTo>
                    <a:pt x="920750" y="2152650"/>
                  </a:lnTo>
                  <a:lnTo>
                    <a:pt x="920750" y="2171700"/>
                  </a:lnTo>
                  <a:lnTo>
                    <a:pt x="19050" y="2171700"/>
                  </a:lnTo>
                  <a:cubicBezTo>
                    <a:pt x="8509" y="2171700"/>
                    <a:pt x="0" y="2163191"/>
                    <a:pt x="0" y="2152650"/>
                  </a:cubicBezTo>
                  <a:lnTo>
                    <a:pt x="0" y="1797050"/>
                  </a:lnTo>
                  <a:lnTo>
                    <a:pt x="19050" y="1797050"/>
                  </a:lnTo>
                  <a:lnTo>
                    <a:pt x="0" y="1797050"/>
                  </a:lnTo>
                  <a:lnTo>
                    <a:pt x="0" y="1263650"/>
                  </a:lnTo>
                  <a:cubicBezTo>
                    <a:pt x="0" y="1253109"/>
                    <a:pt x="8509" y="1244600"/>
                    <a:pt x="19050" y="1244600"/>
                  </a:cubicBezTo>
                  <a:lnTo>
                    <a:pt x="19050" y="1263650"/>
                  </a:lnTo>
                  <a:lnTo>
                    <a:pt x="0" y="1263650"/>
                  </a:ln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63650"/>
                  </a:lnTo>
                  <a:cubicBezTo>
                    <a:pt x="38100" y="1274191"/>
                    <a:pt x="29591" y="1282700"/>
                    <a:pt x="19050" y="1282700"/>
                  </a:cubicBezTo>
                  <a:lnTo>
                    <a:pt x="19050" y="1263650"/>
                  </a:lnTo>
                  <a:lnTo>
                    <a:pt x="38100" y="1263650"/>
                  </a:lnTo>
                  <a:lnTo>
                    <a:pt x="38100" y="1797050"/>
                  </a:lnTo>
                  <a:lnTo>
                    <a:pt x="38100" y="2152650"/>
                  </a:lnTo>
                  <a:lnTo>
                    <a:pt x="19050" y="2152650"/>
                  </a:lnTo>
                  <a:lnTo>
                    <a:pt x="19050" y="2133600"/>
                  </a:lnTo>
                  <a:lnTo>
                    <a:pt x="920750" y="2133600"/>
                  </a:lnTo>
                  <a:cubicBezTo>
                    <a:pt x="927989" y="2133600"/>
                    <a:pt x="934720" y="2137791"/>
                    <a:pt x="937895" y="2144268"/>
                  </a:cubicBezTo>
                  <a:lnTo>
                    <a:pt x="1534795" y="3363468"/>
                  </a:lnTo>
                  <a:lnTo>
                    <a:pt x="1517650" y="3371850"/>
                  </a:lnTo>
                  <a:lnTo>
                    <a:pt x="1501521" y="3361817"/>
                  </a:lnTo>
                  <a:lnTo>
                    <a:pt x="2257171" y="2142617"/>
                  </a:lnTo>
                  <a:cubicBezTo>
                    <a:pt x="2260600" y="2137029"/>
                    <a:pt x="2266823" y="2133600"/>
                    <a:pt x="2273300" y="2133600"/>
                  </a:cubicBezTo>
                  <a:lnTo>
                    <a:pt x="5429250" y="2133600"/>
                  </a:lnTo>
                  <a:lnTo>
                    <a:pt x="5429250" y="2152650"/>
                  </a:lnTo>
                  <a:lnTo>
                    <a:pt x="5410200" y="2152650"/>
                  </a:lnTo>
                  <a:lnTo>
                    <a:pt x="5410200" y="1797050"/>
                  </a:lnTo>
                  <a:lnTo>
                    <a:pt x="5410200" y="1263650"/>
                  </a:lnTo>
                  <a:lnTo>
                    <a:pt x="5429250" y="1263650"/>
                  </a:lnTo>
                  <a:lnTo>
                    <a:pt x="5429250" y="1282700"/>
                  </a:lnTo>
                  <a:cubicBezTo>
                    <a:pt x="5418709" y="1282700"/>
                    <a:pt x="5410200" y="1274191"/>
                    <a:pt x="5410200" y="1263650"/>
                  </a:cubicBezTo>
                  <a:lnTo>
                    <a:pt x="5410200" y="19050"/>
                  </a:lnTo>
                  <a:lnTo>
                    <a:pt x="5429250" y="19050"/>
                  </a:lnTo>
                  <a:lnTo>
                    <a:pt x="5429250" y="38100"/>
                  </a:lnTo>
                  <a:lnTo>
                    <a:pt x="2273300" y="38100"/>
                  </a:lnTo>
                  <a:lnTo>
                    <a:pt x="9207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0" y="0"/>
              <a:ext cx="5448300" cy="2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This is the way to lab. </a:t>
              </a:r>
              <a:endParaRPr/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9282112" y="6360712"/>
            <a:ext cx="4086225" cy="2543461"/>
            <a:chOff x="0" y="0"/>
            <a:chExt cx="5448300" cy="3391281"/>
          </a:xfrm>
        </p:grpSpPr>
        <p:sp>
          <p:nvSpPr>
            <p:cNvPr id="200" name="Google Shape;200;p5"/>
            <p:cNvSpPr/>
            <p:nvPr/>
          </p:nvSpPr>
          <p:spPr>
            <a:xfrm>
              <a:off x="19050" y="19050"/>
              <a:ext cx="5410200" cy="3352800"/>
            </a:xfrm>
            <a:custGeom>
              <a:rect b="b" l="l" r="r" t="t"/>
              <a:pathLst>
                <a:path extrusionOk="0" h="3352800" w="5410200">
                  <a:moveTo>
                    <a:pt x="0" y="0"/>
                  </a:moveTo>
                  <a:lnTo>
                    <a:pt x="901700" y="0"/>
                  </a:lnTo>
                  <a:lnTo>
                    <a:pt x="2254250" y="0"/>
                  </a:lnTo>
                  <a:lnTo>
                    <a:pt x="5410200" y="0"/>
                  </a:lnTo>
                  <a:lnTo>
                    <a:pt x="5410200" y="1244600"/>
                  </a:lnTo>
                  <a:lnTo>
                    <a:pt x="5410200" y="1778000"/>
                  </a:lnTo>
                  <a:lnTo>
                    <a:pt x="5410200" y="2133600"/>
                  </a:lnTo>
                  <a:lnTo>
                    <a:pt x="2254250" y="2133600"/>
                  </a:lnTo>
                  <a:lnTo>
                    <a:pt x="1498600" y="3352800"/>
                  </a:lnTo>
                  <a:lnTo>
                    <a:pt x="901700" y="2133600"/>
                  </a:lnTo>
                  <a:lnTo>
                    <a:pt x="0" y="2133600"/>
                  </a:lnTo>
                  <a:lnTo>
                    <a:pt x="0" y="17780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</p:sp>
        <p:sp>
          <p:nvSpPr>
            <p:cNvPr id="201" name="Google Shape;201;p5"/>
            <p:cNvSpPr/>
            <p:nvPr/>
          </p:nvSpPr>
          <p:spPr>
            <a:xfrm>
              <a:off x="0" y="0"/>
              <a:ext cx="5448300" cy="3391281"/>
            </a:xfrm>
            <a:custGeom>
              <a:rect b="b" l="l" r="r" t="t"/>
              <a:pathLst>
                <a:path extrusionOk="0" h="3391281" w="5448300">
                  <a:moveTo>
                    <a:pt x="19050" y="0"/>
                  </a:moveTo>
                  <a:lnTo>
                    <a:pt x="920750" y="0"/>
                  </a:lnTo>
                  <a:lnTo>
                    <a:pt x="920750" y="19050"/>
                  </a:lnTo>
                  <a:lnTo>
                    <a:pt x="920750" y="0"/>
                  </a:lnTo>
                  <a:lnTo>
                    <a:pt x="920750" y="19050"/>
                  </a:lnTo>
                  <a:lnTo>
                    <a:pt x="920750" y="0"/>
                  </a:lnTo>
                  <a:lnTo>
                    <a:pt x="2273300" y="0"/>
                  </a:lnTo>
                  <a:lnTo>
                    <a:pt x="2273300" y="19050"/>
                  </a:lnTo>
                  <a:lnTo>
                    <a:pt x="2273300" y="0"/>
                  </a:lnTo>
                  <a:lnTo>
                    <a:pt x="5429250" y="0"/>
                  </a:lnTo>
                  <a:cubicBezTo>
                    <a:pt x="5439791" y="0"/>
                    <a:pt x="5448300" y="8509"/>
                    <a:pt x="5448300" y="19050"/>
                  </a:cubicBezTo>
                  <a:lnTo>
                    <a:pt x="5448300" y="1263650"/>
                  </a:lnTo>
                  <a:lnTo>
                    <a:pt x="5429250" y="1263650"/>
                  </a:lnTo>
                  <a:lnTo>
                    <a:pt x="5429250" y="1244600"/>
                  </a:lnTo>
                  <a:cubicBezTo>
                    <a:pt x="5439791" y="1244600"/>
                    <a:pt x="5448300" y="1253109"/>
                    <a:pt x="5448300" y="1263650"/>
                  </a:cubicBezTo>
                  <a:lnTo>
                    <a:pt x="5448300" y="1797050"/>
                  </a:lnTo>
                  <a:lnTo>
                    <a:pt x="5429250" y="1797050"/>
                  </a:lnTo>
                  <a:lnTo>
                    <a:pt x="5448300" y="1797050"/>
                  </a:lnTo>
                  <a:lnTo>
                    <a:pt x="5448300" y="2152650"/>
                  </a:lnTo>
                  <a:cubicBezTo>
                    <a:pt x="5448300" y="2163191"/>
                    <a:pt x="5439791" y="2171700"/>
                    <a:pt x="5429250" y="2171700"/>
                  </a:cubicBezTo>
                  <a:lnTo>
                    <a:pt x="2273300" y="2171700"/>
                  </a:lnTo>
                  <a:lnTo>
                    <a:pt x="2273300" y="2152650"/>
                  </a:lnTo>
                  <a:lnTo>
                    <a:pt x="2289429" y="2162683"/>
                  </a:lnTo>
                  <a:lnTo>
                    <a:pt x="1533779" y="3381883"/>
                  </a:lnTo>
                  <a:cubicBezTo>
                    <a:pt x="1530096" y="3387725"/>
                    <a:pt x="1523619" y="3391281"/>
                    <a:pt x="1516634" y="3390900"/>
                  </a:cubicBezTo>
                  <a:cubicBezTo>
                    <a:pt x="1509649" y="3390519"/>
                    <a:pt x="1503553" y="3386455"/>
                    <a:pt x="1500505" y="3380232"/>
                  </a:cubicBezTo>
                  <a:lnTo>
                    <a:pt x="903605" y="2161032"/>
                  </a:lnTo>
                  <a:lnTo>
                    <a:pt x="920750" y="2152650"/>
                  </a:lnTo>
                  <a:lnTo>
                    <a:pt x="920750" y="2171700"/>
                  </a:lnTo>
                  <a:lnTo>
                    <a:pt x="19050" y="2171700"/>
                  </a:lnTo>
                  <a:cubicBezTo>
                    <a:pt x="8509" y="2171700"/>
                    <a:pt x="0" y="2163191"/>
                    <a:pt x="0" y="2152650"/>
                  </a:cubicBezTo>
                  <a:lnTo>
                    <a:pt x="0" y="1797050"/>
                  </a:lnTo>
                  <a:lnTo>
                    <a:pt x="19050" y="1797050"/>
                  </a:lnTo>
                  <a:lnTo>
                    <a:pt x="0" y="1797050"/>
                  </a:lnTo>
                  <a:lnTo>
                    <a:pt x="0" y="1263650"/>
                  </a:lnTo>
                  <a:cubicBezTo>
                    <a:pt x="0" y="1253109"/>
                    <a:pt x="8509" y="1244600"/>
                    <a:pt x="19050" y="1244600"/>
                  </a:cubicBezTo>
                  <a:lnTo>
                    <a:pt x="19050" y="1263650"/>
                  </a:lnTo>
                  <a:lnTo>
                    <a:pt x="0" y="1263650"/>
                  </a:ln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63650"/>
                  </a:lnTo>
                  <a:cubicBezTo>
                    <a:pt x="38100" y="1274191"/>
                    <a:pt x="29591" y="1282700"/>
                    <a:pt x="19050" y="1282700"/>
                  </a:cubicBezTo>
                  <a:lnTo>
                    <a:pt x="19050" y="1263650"/>
                  </a:lnTo>
                  <a:lnTo>
                    <a:pt x="38100" y="1263650"/>
                  </a:lnTo>
                  <a:lnTo>
                    <a:pt x="38100" y="1797050"/>
                  </a:lnTo>
                  <a:lnTo>
                    <a:pt x="38100" y="2152650"/>
                  </a:lnTo>
                  <a:lnTo>
                    <a:pt x="19050" y="2152650"/>
                  </a:lnTo>
                  <a:lnTo>
                    <a:pt x="19050" y="2133600"/>
                  </a:lnTo>
                  <a:lnTo>
                    <a:pt x="920750" y="2133600"/>
                  </a:lnTo>
                  <a:cubicBezTo>
                    <a:pt x="927989" y="2133600"/>
                    <a:pt x="934720" y="2137791"/>
                    <a:pt x="937895" y="2144268"/>
                  </a:cubicBezTo>
                  <a:lnTo>
                    <a:pt x="1534795" y="3363468"/>
                  </a:lnTo>
                  <a:lnTo>
                    <a:pt x="1517650" y="3371850"/>
                  </a:lnTo>
                  <a:lnTo>
                    <a:pt x="1501521" y="3361817"/>
                  </a:lnTo>
                  <a:lnTo>
                    <a:pt x="2257171" y="2142617"/>
                  </a:lnTo>
                  <a:cubicBezTo>
                    <a:pt x="2260600" y="2137029"/>
                    <a:pt x="2266823" y="2133600"/>
                    <a:pt x="2273300" y="2133600"/>
                  </a:cubicBezTo>
                  <a:lnTo>
                    <a:pt x="5429250" y="2133600"/>
                  </a:lnTo>
                  <a:lnTo>
                    <a:pt x="5429250" y="2152650"/>
                  </a:lnTo>
                  <a:lnTo>
                    <a:pt x="5410200" y="2152650"/>
                  </a:lnTo>
                  <a:lnTo>
                    <a:pt x="5410200" y="1797050"/>
                  </a:lnTo>
                  <a:lnTo>
                    <a:pt x="5410200" y="1263650"/>
                  </a:lnTo>
                  <a:lnTo>
                    <a:pt x="5429250" y="1263650"/>
                  </a:lnTo>
                  <a:lnTo>
                    <a:pt x="5429250" y="1282700"/>
                  </a:lnTo>
                  <a:cubicBezTo>
                    <a:pt x="5418709" y="1282700"/>
                    <a:pt x="5410200" y="1274191"/>
                    <a:pt x="5410200" y="1263650"/>
                  </a:cubicBezTo>
                  <a:lnTo>
                    <a:pt x="5410200" y="19050"/>
                  </a:lnTo>
                  <a:lnTo>
                    <a:pt x="5429250" y="19050"/>
                  </a:lnTo>
                  <a:lnTo>
                    <a:pt x="5429250" y="38100"/>
                  </a:lnTo>
                  <a:lnTo>
                    <a:pt x="2273300" y="38100"/>
                  </a:lnTo>
                  <a:lnTo>
                    <a:pt x="9207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0" y="0"/>
              <a:ext cx="5448300" cy="2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If you are hungry can I offer you a snack.</a:t>
              </a:r>
              <a:endParaRPr/>
            </a:p>
          </p:txBody>
        </p:sp>
      </p:grpSp>
      <p:grpSp>
        <p:nvGrpSpPr>
          <p:cNvPr id="203" name="Google Shape;203;p5"/>
          <p:cNvGrpSpPr/>
          <p:nvPr/>
        </p:nvGrpSpPr>
        <p:grpSpPr>
          <a:xfrm>
            <a:off x="13524525" y="7125900"/>
            <a:ext cx="4086225" cy="2543461"/>
            <a:chOff x="0" y="0"/>
            <a:chExt cx="5448300" cy="3391281"/>
          </a:xfrm>
        </p:grpSpPr>
        <p:sp>
          <p:nvSpPr>
            <p:cNvPr id="204" name="Google Shape;204;p5"/>
            <p:cNvSpPr/>
            <p:nvPr/>
          </p:nvSpPr>
          <p:spPr>
            <a:xfrm>
              <a:off x="19050" y="19050"/>
              <a:ext cx="5410200" cy="3352800"/>
            </a:xfrm>
            <a:custGeom>
              <a:rect b="b" l="l" r="r" t="t"/>
              <a:pathLst>
                <a:path extrusionOk="0" h="3352800" w="5410200">
                  <a:moveTo>
                    <a:pt x="0" y="0"/>
                  </a:moveTo>
                  <a:lnTo>
                    <a:pt x="901700" y="0"/>
                  </a:lnTo>
                  <a:lnTo>
                    <a:pt x="2254250" y="0"/>
                  </a:lnTo>
                  <a:lnTo>
                    <a:pt x="5410200" y="0"/>
                  </a:lnTo>
                  <a:lnTo>
                    <a:pt x="5410200" y="1244600"/>
                  </a:lnTo>
                  <a:lnTo>
                    <a:pt x="5410200" y="1778000"/>
                  </a:lnTo>
                  <a:lnTo>
                    <a:pt x="5410200" y="2133600"/>
                  </a:lnTo>
                  <a:lnTo>
                    <a:pt x="2254250" y="2133600"/>
                  </a:lnTo>
                  <a:lnTo>
                    <a:pt x="1498600" y="3352800"/>
                  </a:lnTo>
                  <a:lnTo>
                    <a:pt x="901700" y="2133600"/>
                  </a:lnTo>
                  <a:lnTo>
                    <a:pt x="0" y="2133600"/>
                  </a:lnTo>
                  <a:lnTo>
                    <a:pt x="0" y="17780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D9EAD3"/>
            </a:solidFill>
            <a:ln>
              <a:noFill/>
            </a:ln>
          </p:spPr>
        </p:sp>
        <p:sp>
          <p:nvSpPr>
            <p:cNvPr id="205" name="Google Shape;205;p5"/>
            <p:cNvSpPr/>
            <p:nvPr/>
          </p:nvSpPr>
          <p:spPr>
            <a:xfrm>
              <a:off x="0" y="0"/>
              <a:ext cx="5448300" cy="3391281"/>
            </a:xfrm>
            <a:custGeom>
              <a:rect b="b" l="l" r="r" t="t"/>
              <a:pathLst>
                <a:path extrusionOk="0" h="3391281" w="5448300">
                  <a:moveTo>
                    <a:pt x="19050" y="0"/>
                  </a:moveTo>
                  <a:lnTo>
                    <a:pt x="920750" y="0"/>
                  </a:lnTo>
                  <a:lnTo>
                    <a:pt x="920750" y="19050"/>
                  </a:lnTo>
                  <a:lnTo>
                    <a:pt x="920750" y="0"/>
                  </a:lnTo>
                  <a:lnTo>
                    <a:pt x="920750" y="19050"/>
                  </a:lnTo>
                  <a:lnTo>
                    <a:pt x="920750" y="0"/>
                  </a:lnTo>
                  <a:lnTo>
                    <a:pt x="2273300" y="0"/>
                  </a:lnTo>
                  <a:lnTo>
                    <a:pt x="2273300" y="19050"/>
                  </a:lnTo>
                  <a:lnTo>
                    <a:pt x="2273300" y="0"/>
                  </a:lnTo>
                  <a:lnTo>
                    <a:pt x="5429250" y="0"/>
                  </a:lnTo>
                  <a:cubicBezTo>
                    <a:pt x="5439791" y="0"/>
                    <a:pt x="5448300" y="8509"/>
                    <a:pt x="5448300" y="19050"/>
                  </a:cubicBezTo>
                  <a:lnTo>
                    <a:pt x="5448300" y="1263650"/>
                  </a:lnTo>
                  <a:lnTo>
                    <a:pt x="5429250" y="1263650"/>
                  </a:lnTo>
                  <a:lnTo>
                    <a:pt x="5429250" y="1244600"/>
                  </a:lnTo>
                  <a:cubicBezTo>
                    <a:pt x="5439791" y="1244600"/>
                    <a:pt x="5448300" y="1253109"/>
                    <a:pt x="5448300" y="1263650"/>
                  </a:cubicBezTo>
                  <a:lnTo>
                    <a:pt x="5448300" y="1797050"/>
                  </a:lnTo>
                  <a:lnTo>
                    <a:pt x="5429250" y="1797050"/>
                  </a:lnTo>
                  <a:lnTo>
                    <a:pt x="5448300" y="1797050"/>
                  </a:lnTo>
                  <a:lnTo>
                    <a:pt x="5448300" y="2152650"/>
                  </a:lnTo>
                  <a:cubicBezTo>
                    <a:pt x="5448300" y="2163191"/>
                    <a:pt x="5439791" y="2171700"/>
                    <a:pt x="5429250" y="2171700"/>
                  </a:cubicBezTo>
                  <a:lnTo>
                    <a:pt x="2273300" y="2171700"/>
                  </a:lnTo>
                  <a:lnTo>
                    <a:pt x="2273300" y="2152650"/>
                  </a:lnTo>
                  <a:lnTo>
                    <a:pt x="2289429" y="2162683"/>
                  </a:lnTo>
                  <a:lnTo>
                    <a:pt x="1533779" y="3381883"/>
                  </a:lnTo>
                  <a:cubicBezTo>
                    <a:pt x="1530096" y="3387725"/>
                    <a:pt x="1523619" y="3391281"/>
                    <a:pt x="1516634" y="3390900"/>
                  </a:cubicBezTo>
                  <a:cubicBezTo>
                    <a:pt x="1509649" y="3390519"/>
                    <a:pt x="1503553" y="3386455"/>
                    <a:pt x="1500505" y="3380232"/>
                  </a:cubicBezTo>
                  <a:lnTo>
                    <a:pt x="903605" y="2161032"/>
                  </a:lnTo>
                  <a:lnTo>
                    <a:pt x="920750" y="2152650"/>
                  </a:lnTo>
                  <a:lnTo>
                    <a:pt x="920750" y="2171700"/>
                  </a:lnTo>
                  <a:lnTo>
                    <a:pt x="19050" y="2171700"/>
                  </a:lnTo>
                  <a:cubicBezTo>
                    <a:pt x="8509" y="2171700"/>
                    <a:pt x="0" y="2163191"/>
                    <a:pt x="0" y="2152650"/>
                  </a:cubicBezTo>
                  <a:lnTo>
                    <a:pt x="0" y="1797050"/>
                  </a:lnTo>
                  <a:lnTo>
                    <a:pt x="19050" y="1797050"/>
                  </a:lnTo>
                  <a:lnTo>
                    <a:pt x="0" y="1797050"/>
                  </a:lnTo>
                  <a:lnTo>
                    <a:pt x="0" y="1263650"/>
                  </a:lnTo>
                  <a:cubicBezTo>
                    <a:pt x="0" y="1253109"/>
                    <a:pt x="8509" y="1244600"/>
                    <a:pt x="19050" y="1244600"/>
                  </a:cubicBezTo>
                  <a:lnTo>
                    <a:pt x="19050" y="1263650"/>
                  </a:lnTo>
                  <a:lnTo>
                    <a:pt x="0" y="1263650"/>
                  </a:ln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263650"/>
                  </a:lnTo>
                  <a:cubicBezTo>
                    <a:pt x="38100" y="1274191"/>
                    <a:pt x="29591" y="1282700"/>
                    <a:pt x="19050" y="1282700"/>
                  </a:cubicBezTo>
                  <a:lnTo>
                    <a:pt x="19050" y="1263650"/>
                  </a:lnTo>
                  <a:lnTo>
                    <a:pt x="38100" y="1263650"/>
                  </a:lnTo>
                  <a:lnTo>
                    <a:pt x="38100" y="1797050"/>
                  </a:lnTo>
                  <a:lnTo>
                    <a:pt x="38100" y="2152650"/>
                  </a:lnTo>
                  <a:lnTo>
                    <a:pt x="19050" y="2152650"/>
                  </a:lnTo>
                  <a:lnTo>
                    <a:pt x="19050" y="2133600"/>
                  </a:lnTo>
                  <a:lnTo>
                    <a:pt x="920750" y="2133600"/>
                  </a:lnTo>
                  <a:cubicBezTo>
                    <a:pt x="927989" y="2133600"/>
                    <a:pt x="934720" y="2137791"/>
                    <a:pt x="937895" y="2144268"/>
                  </a:cubicBezTo>
                  <a:lnTo>
                    <a:pt x="1534795" y="3363468"/>
                  </a:lnTo>
                  <a:lnTo>
                    <a:pt x="1517650" y="3371850"/>
                  </a:lnTo>
                  <a:lnTo>
                    <a:pt x="1501521" y="3361817"/>
                  </a:lnTo>
                  <a:lnTo>
                    <a:pt x="2257171" y="2142617"/>
                  </a:lnTo>
                  <a:cubicBezTo>
                    <a:pt x="2260600" y="2137029"/>
                    <a:pt x="2266823" y="2133600"/>
                    <a:pt x="2273300" y="2133600"/>
                  </a:cubicBezTo>
                  <a:lnTo>
                    <a:pt x="5429250" y="2133600"/>
                  </a:lnTo>
                  <a:lnTo>
                    <a:pt x="5429250" y="2152650"/>
                  </a:lnTo>
                  <a:lnTo>
                    <a:pt x="5410200" y="2152650"/>
                  </a:lnTo>
                  <a:lnTo>
                    <a:pt x="5410200" y="1797050"/>
                  </a:lnTo>
                  <a:lnTo>
                    <a:pt x="5410200" y="1263650"/>
                  </a:lnTo>
                  <a:lnTo>
                    <a:pt x="5429250" y="1263650"/>
                  </a:lnTo>
                  <a:lnTo>
                    <a:pt x="5429250" y="1282700"/>
                  </a:lnTo>
                  <a:cubicBezTo>
                    <a:pt x="5418709" y="1282700"/>
                    <a:pt x="5410200" y="1274191"/>
                    <a:pt x="5410200" y="1263650"/>
                  </a:cubicBezTo>
                  <a:lnTo>
                    <a:pt x="5410200" y="19050"/>
                  </a:lnTo>
                  <a:lnTo>
                    <a:pt x="5429250" y="19050"/>
                  </a:lnTo>
                  <a:lnTo>
                    <a:pt x="5429250" y="38100"/>
                  </a:lnTo>
                  <a:lnTo>
                    <a:pt x="2273300" y="38100"/>
                  </a:lnTo>
                  <a:lnTo>
                    <a:pt x="9207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0" y="0"/>
              <a:ext cx="5448300" cy="2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You can call me even after you go home.</a:t>
              </a:r>
              <a:endParaRPr/>
            </a:p>
          </p:txBody>
        </p:sp>
      </p:grpSp>
      <p:sp>
        <p:nvSpPr>
          <p:cNvPr id="207" name="Google Shape;207;p5"/>
          <p:cNvSpPr/>
          <p:nvPr/>
        </p:nvSpPr>
        <p:spPr>
          <a:xfrm>
            <a:off x="3165337" y="2620820"/>
            <a:ext cx="1626750" cy="1600200"/>
          </a:xfrm>
          <a:custGeom>
            <a:rect b="b" l="l" r="r" t="t"/>
            <a:pathLst>
              <a:path extrusionOk="0" h="1600200" w="1626750">
                <a:moveTo>
                  <a:pt x="0" y="0"/>
                </a:moveTo>
                <a:lnTo>
                  <a:pt x="1626750" y="0"/>
                </a:lnTo>
                <a:lnTo>
                  <a:pt x="162675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4655" l="-190045" r="-12069" t="-15697"/>
            </a:stretch>
          </a:blipFill>
          <a:ln>
            <a:noFill/>
          </a:ln>
        </p:spPr>
      </p:sp>
      <p:grpSp>
        <p:nvGrpSpPr>
          <p:cNvPr id="208" name="Google Shape;208;p5"/>
          <p:cNvGrpSpPr/>
          <p:nvPr/>
        </p:nvGrpSpPr>
        <p:grpSpPr>
          <a:xfrm>
            <a:off x="4812938" y="3756637"/>
            <a:ext cx="4086225" cy="2572036"/>
            <a:chOff x="0" y="-38100"/>
            <a:chExt cx="5448300" cy="3429381"/>
          </a:xfrm>
        </p:grpSpPr>
        <p:sp>
          <p:nvSpPr>
            <p:cNvPr id="209" name="Google Shape;209;p5"/>
            <p:cNvSpPr/>
            <p:nvPr/>
          </p:nvSpPr>
          <p:spPr>
            <a:xfrm>
              <a:off x="19050" y="19050"/>
              <a:ext cx="5410200" cy="3352800"/>
            </a:xfrm>
            <a:custGeom>
              <a:rect b="b" l="l" r="r" t="t"/>
              <a:pathLst>
                <a:path extrusionOk="0" h="3352800" w="5410200">
                  <a:moveTo>
                    <a:pt x="5410200" y="0"/>
                  </a:moveTo>
                  <a:lnTo>
                    <a:pt x="4508500" y="0"/>
                  </a:lnTo>
                  <a:lnTo>
                    <a:pt x="3155950" y="0"/>
                  </a:lnTo>
                  <a:lnTo>
                    <a:pt x="0" y="0"/>
                  </a:lnTo>
                  <a:lnTo>
                    <a:pt x="0" y="1244600"/>
                  </a:lnTo>
                  <a:lnTo>
                    <a:pt x="0" y="1778000"/>
                  </a:lnTo>
                  <a:lnTo>
                    <a:pt x="0" y="2133600"/>
                  </a:lnTo>
                  <a:lnTo>
                    <a:pt x="3155950" y="2133600"/>
                  </a:lnTo>
                  <a:lnTo>
                    <a:pt x="3911600" y="3352800"/>
                  </a:lnTo>
                  <a:lnTo>
                    <a:pt x="4508500" y="2133600"/>
                  </a:lnTo>
                  <a:lnTo>
                    <a:pt x="5410200" y="2133600"/>
                  </a:lnTo>
                  <a:lnTo>
                    <a:pt x="5410200" y="1778000"/>
                  </a:lnTo>
                  <a:lnTo>
                    <a:pt x="5410200" y="124460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</p:sp>
        <p:sp>
          <p:nvSpPr>
            <p:cNvPr id="210" name="Google Shape;210;p5"/>
            <p:cNvSpPr/>
            <p:nvPr/>
          </p:nvSpPr>
          <p:spPr>
            <a:xfrm>
              <a:off x="0" y="0"/>
              <a:ext cx="5448300" cy="3391281"/>
            </a:xfrm>
            <a:custGeom>
              <a:rect b="b" l="l" r="r" t="t"/>
              <a:pathLst>
                <a:path extrusionOk="0" h="3391281" w="5448300">
                  <a:moveTo>
                    <a:pt x="5429250" y="38100"/>
                  </a:moveTo>
                  <a:lnTo>
                    <a:pt x="4527550" y="38100"/>
                  </a:lnTo>
                  <a:lnTo>
                    <a:pt x="4527550" y="19050"/>
                  </a:lnTo>
                  <a:lnTo>
                    <a:pt x="4527550" y="0"/>
                  </a:lnTo>
                  <a:lnTo>
                    <a:pt x="4527550" y="19050"/>
                  </a:lnTo>
                  <a:lnTo>
                    <a:pt x="4527550" y="38100"/>
                  </a:lnTo>
                  <a:lnTo>
                    <a:pt x="3175000" y="38100"/>
                  </a:lnTo>
                  <a:lnTo>
                    <a:pt x="3175000" y="19050"/>
                  </a:lnTo>
                  <a:lnTo>
                    <a:pt x="3175000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1263650"/>
                  </a:lnTo>
                  <a:lnTo>
                    <a:pt x="19050" y="1263650"/>
                  </a:lnTo>
                  <a:lnTo>
                    <a:pt x="19050" y="1244600"/>
                  </a:lnTo>
                  <a:cubicBezTo>
                    <a:pt x="29591" y="1244600"/>
                    <a:pt x="38100" y="1253109"/>
                    <a:pt x="38100" y="1263650"/>
                  </a:cubicBezTo>
                  <a:lnTo>
                    <a:pt x="38100" y="1797050"/>
                  </a:lnTo>
                  <a:lnTo>
                    <a:pt x="19050" y="1797050"/>
                  </a:lnTo>
                  <a:lnTo>
                    <a:pt x="38100" y="1797050"/>
                  </a:lnTo>
                  <a:lnTo>
                    <a:pt x="38100" y="2152650"/>
                  </a:lnTo>
                  <a:lnTo>
                    <a:pt x="19050" y="2152650"/>
                  </a:lnTo>
                  <a:lnTo>
                    <a:pt x="19050" y="2133600"/>
                  </a:lnTo>
                  <a:lnTo>
                    <a:pt x="3175000" y="2133600"/>
                  </a:lnTo>
                  <a:cubicBezTo>
                    <a:pt x="3181604" y="2133600"/>
                    <a:pt x="3187700" y="2137029"/>
                    <a:pt x="3191129" y="2142617"/>
                  </a:cubicBezTo>
                  <a:lnTo>
                    <a:pt x="3946779" y="3361817"/>
                  </a:lnTo>
                  <a:lnTo>
                    <a:pt x="3930650" y="3371850"/>
                  </a:lnTo>
                  <a:lnTo>
                    <a:pt x="3913505" y="3363468"/>
                  </a:lnTo>
                  <a:lnTo>
                    <a:pt x="4510405" y="2144268"/>
                  </a:lnTo>
                  <a:cubicBezTo>
                    <a:pt x="4513580" y="2137791"/>
                    <a:pt x="4520184" y="2133600"/>
                    <a:pt x="4527550" y="2133600"/>
                  </a:cubicBezTo>
                  <a:lnTo>
                    <a:pt x="5429250" y="2133600"/>
                  </a:lnTo>
                  <a:lnTo>
                    <a:pt x="5429250" y="2152650"/>
                  </a:lnTo>
                  <a:lnTo>
                    <a:pt x="5410200" y="2152650"/>
                  </a:lnTo>
                  <a:lnTo>
                    <a:pt x="5410200" y="1797050"/>
                  </a:lnTo>
                  <a:lnTo>
                    <a:pt x="5429250" y="1797050"/>
                  </a:lnTo>
                  <a:lnTo>
                    <a:pt x="5410200" y="1797050"/>
                  </a:lnTo>
                  <a:lnTo>
                    <a:pt x="5410200" y="1263650"/>
                  </a:lnTo>
                  <a:cubicBezTo>
                    <a:pt x="5410200" y="1253109"/>
                    <a:pt x="5418709" y="1244600"/>
                    <a:pt x="5429250" y="1244600"/>
                  </a:cubicBezTo>
                  <a:lnTo>
                    <a:pt x="5429250" y="1263650"/>
                  </a:lnTo>
                  <a:lnTo>
                    <a:pt x="5410200" y="1263650"/>
                  </a:lnTo>
                  <a:lnTo>
                    <a:pt x="5410200" y="19050"/>
                  </a:lnTo>
                  <a:lnTo>
                    <a:pt x="5429250" y="19050"/>
                  </a:lnTo>
                  <a:lnTo>
                    <a:pt x="5429250" y="38100"/>
                  </a:lnTo>
                  <a:moveTo>
                    <a:pt x="5429250" y="0"/>
                  </a:moveTo>
                  <a:cubicBezTo>
                    <a:pt x="5439791" y="0"/>
                    <a:pt x="5448300" y="8509"/>
                    <a:pt x="5448300" y="19050"/>
                  </a:cubicBezTo>
                  <a:lnTo>
                    <a:pt x="5448300" y="1263650"/>
                  </a:lnTo>
                  <a:cubicBezTo>
                    <a:pt x="5448300" y="1274191"/>
                    <a:pt x="5439791" y="1282700"/>
                    <a:pt x="5429250" y="1282700"/>
                  </a:cubicBezTo>
                  <a:lnTo>
                    <a:pt x="5429250" y="1263650"/>
                  </a:lnTo>
                  <a:lnTo>
                    <a:pt x="5448300" y="1263650"/>
                  </a:lnTo>
                  <a:lnTo>
                    <a:pt x="5448300" y="1797050"/>
                  </a:lnTo>
                  <a:lnTo>
                    <a:pt x="5448300" y="2152650"/>
                  </a:lnTo>
                  <a:cubicBezTo>
                    <a:pt x="5448300" y="2163191"/>
                    <a:pt x="5439791" y="2171700"/>
                    <a:pt x="5429250" y="2171700"/>
                  </a:cubicBezTo>
                  <a:lnTo>
                    <a:pt x="4527550" y="2171700"/>
                  </a:lnTo>
                  <a:lnTo>
                    <a:pt x="4527550" y="2152650"/>
                  </a:lnTo>
                  <a:lnTo>
                    <a:pt x="4544695" y="2161032"/>
                  </a:lnTo>
                  <a:lnTo>
                    <a:pt x="3947795" y="3380232"/>
                  </a:lnTo>
                  <a:cubicBezTo>
                    <a:pt x="3944747" y="3386455"/>
                    <a:pt x="3938524" y="3390519"/>
                    <a:pt x="3931666" y="3390900"/>
                  </a:cubicBezTo>
                  <a:cubicBezTo>
                    <a:pt x="3924808" y="3391281"/>
                    <a:pt x="3918204" y="3387852"/>
                    <a:pt x="3914521" y="3381883"/>
                  </a:cubicBezTo>
                  <a:lnTo>
                    <a:pt x="3158871" y="2162683"/>
                  </a:lnTo>
                  <a:lnTo>
                    <a:pt x="3175000" y="2152650"/>
                  </a:lnTo>
                  <a:lnTo>
                    <a:pt x="3175000" y="2171700"/>
                  </a:lnTo>
                  <a:lnTo>
                    <a:pt x="19050" y="2171700"/>
                  </a:lnTo>
                  <a:cubicBezTo>
                    <a:pt x="8509" y="2171700"/>
                    <a:pt x="0" y="2163191"/>
                    <a:pt x="0" y="2152650"/>
                  </a:cubicBezTo>
                  <a:lnTo>
                    <a:pt x="0" y="1797050"/>
                  </a:lnTo>
                  <a:lnTo>
                    <a:pt x="0" y="1263650"/>
                  </a:lnTo>
                  <a:lnTo>
                    <a:pt x="19050" y="1263650"/>
                  </a:lnTo>
                  <a:lnTo>
                    <a:pt x="19050" y="1282700"/>
                  </a:lnTo>
                  <a:cubicBezTo>
                    <a:pt x="8509" y="1282700"/>
                    <a:pt x="0" y="1274191"/>
                    <a:pt x="0" y="1263650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3175000" y="0"/>
                  </a:lnTo>
                  <a:lnTo>
                    <a:pt x="4527550" y="0"/>
                  </a:lnTo>
                  <a:cubicBezTo>
                    <a:pt x="4538091" y="0"/>
                    <a:pt x="4546600" y="8509"/>
                    <a:pt x="4546600" y="19050"/>
                  </a:cubicBezTo>
                  <a:cubicBezTo>
                    <a:pt x="4546600" y="29591"/>
                    <a:pt x="4538091" y="38100"/>
                    <a:pt x="4527550" y="38100"/>
                  </a:cubicBezTo>
                  <a:cubicBezTo>
                    <a:pt x="4517009" y="38100"/>
                    <a:pt x="4508500" y="29591"/>
                    <a:pt x="4508500" y="19050"/>
                  </a:cubicBezTo>
                  <a:cubicBezTo>
                    <a:pt x="4508500" y="8509"/>
                    <a:pt x="4517009" y="0"/>
                    <a:pt x="4527550" y="0"/>
                  </a:cubicBezTo>
                  <a:lnTo>
                    <a:pt x="542925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 txBox="1"/>
            <p:nvPr/>
          </p:nvSpPr>
          <p:spPr>
            <a:xfrm>
              <a:off x="0" y="-38100"/>
              <a:ext cx="5448300" cy="22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Where is the lab?</a:t>
              </a:r>
              <a:endParaRPr/>
            </a:p>
            <a:p>
              <a:pPr indent="0" lvl="0" marL="0" marR="0" rtl="0" algn="ctr">
                <a:lnSpc>
                  <a:spcPct val="672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7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2" name="Google Shape;212;p5"/>
          <p:cNvGrpSpPr/>
          <p:nvPr/>
        </p:nvGrpSpPr>
        <p:grpSpPr>
          <a:xfrm>
            <a:off x="214312" y="4358419"/>
            <a:ext cx="4086225" cy="2572036"/>
            <a:chOff x="0" y="-38100"/>
            <a:chExt cx="5448300" cy="3429381"/>
          </a:xfrm>
        </p:grpSpPr>
        <p:sp>
          <p:nvSpPr>
            <p:cNvPr id="213" name="Google Shape;213;p5"/>
            <p:cNvSpPr/>
            <p:nvPr/>
          </p:nvSpPr>
          <p:spPr>
            <a:xfrm>
              <a:off x="19050" y="19050"/>
              <a:ext cx="5410200" cy="3352800"/>
            </a:xfrm>
            <a:custGeom>
              <a:rect b="b" l="l" r="r" t="t"/>
              <a:pathLst>
                <a:path extrusionOk="0" h="3352800" w="5410200">
                  <a:moveTo>
                    <a:pt x="5410200" y="0"/>
                  </a:moveTo>
                  <a:lnTo>
                    <a:pt x="4508500" y="0"/>
                  </a:lnTo>
                  <a:lnTo>
                    <a:pt x="3155950" y="0"/>
                  </a:lnTo>
                  <a:lnTo>
                    <a:pt x="0" y="0"/>
                  </a:lnTo>
                  <a:lnTo>
                    <a:pt x="0" y="1244600"/>
                  </a:lnTo>
                  <a:lnTo>
                    <a:pt x="0" y="1778000"/>
                  </a:lnTo>
                  <a:lnTo>
                    <a:pt x="0" y="2133600"/>
                  </a:lnTo>
                  <a:lnTo>
                    <a:pt x="3155950" y="2133600"/>
                  </a:lnTo>
                  <a:lnTo>
                    <a:pt x="3911600" y="3352800"/>
                  </a:lnTo>
                  <a:lnTo>
                    <a:pt x="4508500" y="2133600"/>
                  </a:lnTo>
                  <a:lnTo>
                    <a:pt x="5410200" y="2133600"/>
                  </a:lnTo>
                  <a:lnTo>
                    <a:pt x="5410200" y="1778000"/>
                  </a:lnTo>
                  <a:lnTo>
                    <a:pt x="5410200" y="124460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</p:sp>
        <p:sp>
          <p:nvSpPr>
            <p:cNvPr id="214" name="Google Shape;214;p5"/>
            <p:cNvSpPr/>
            <p:nvPr/>
          </p:nvSpPr>
          <p:spPr>
            <a:xfrm>
              <a:off x="0" y="0"/>
              <a:ext cx="5448300" cy="3391281"/>
            </a:xfrm>
            <a:custGeom>
              <a:rect b="b" l="l" r="r" t="t"/>
              <a:pathLst>
                <a:path extrusionOk="0" h="3391281" w="5448300">
                  <a:moveTo>
                    <a:pt x="5429250" y="38100"/>
                  </a:moveTo>
                  <a:lnTo>
                    <a:pt x="4527550" y="38100"/>
                  </a:lnTo>
                  <a:lnTo>
                    <a:pt x="4527550" y="19050"/>
                  </a:lnTo>
                  <a:lnTo>
                    <a:pt x="4527550" y="0"/>
                  </a:lnTo>
                  <a:lnTo>
                    <a:pt x="4527550" y="19050"/>
                  </a:lnTo>
                  <a:lnTo>
                    <a:pt x="4527550" y="38100"/>
                  </a:lnTo>
                  <a:lnTo>
                    <a:pt x="3175000" y="38100"/>
                  </a:lnTo>
                  <a:lnTo>
                    <a:pt x="3175000" y="19050"/>
                  </a:lnTo>
                  <a:lnTo>
                    <a:pt x="3175000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1263650"/>
                  </a:lnTo>
                  <a:lnTo>
                    <a:pt x="19050" y="1263650"/>
                  </a:lnTo>
                  <a:lnTo>
                    <a:pt x="19050" y="1244600"/>
                  </a:lnTo>
                  <a:cubicBezTo>
                    <a:pt x="29591" y="1244600"/>
                    <a:pt x="38100" y="1253109"/>
                    <a:pt x="38100" y="1263650"/>
                  </a:cubicBezTo>
                  <a:lnTo>
                    <a:pt x="38100" y="1797050"/>
                  </a:lnTo>
                  <a:lnTo>
                    <a:pt x="19050" y="1797050"/>
                  </a:lnTo>
                  <a:lnTo>
                    <a:pt x="38100" y="1797050"/>
                  </a:lnTo>
                  <a:lnTo>
                    <a:pt x="38100" y="2152650"/>
                  </a:lnTo>
                  <a:lnTo>
                    <a:pt x="19050" y="2152650"/>
                  </a:lnTo>
                  <a:lnTo>
                    <a:pt x="19050" y="2133600"/>
                  </a:lnTo>
                  <a:lnTo>
                    <a:pt x="3175000" y="2133600"/>
                  </a:lnTo>
                  <a:cubicBezTo>
                    <a:pt x="3181604" y="2133600"/>
                    <a:pt x="3187700" y="2137029"/>
                    <a:pt x="3191129" y="2142617"/>
                  </a:cubicBezTo>
                  <a:lnTo>
                    <a:pt x="3946779" y="3361817"/>
                  </a:lnTo>
                  <a:lnTo>
                    <a:pt x="3930650" y="3371850"/>
                  </a:lnTo>
                  <a:lnTo>
                    <a:pt x="3913505" y="3363468"/>
                  </a:lnTo>
                  <a:lnTo>
                    <a:pt x="4510405" y="2144268"/>
                  </a:lnTo>
                  <a:cubicBezTo>
                    <a:pt x="4513580" y="2137791"/>
                    <a:pt x="4520184" y="2133600"/>
                    <a:pt x="4527550" y="2133600"/>
                  </a:cubicBezTo>
                  <a:lnTo>
                    <a:pt x="5429250" y="2133600"/>
                  </a:lnTo>
                  <a:lnTo>
                    <a:pt x="5429250" y="2152650"/>
                  </a:lnTo>
                  <a:lnTo>
                    <a:pt x="5410200" y="2152650"/>
                  </a:lnTo>
                  <a:lnTo>
                    <a:pt x="5410200" y="1797050"/>
                  </a:lnTo>
                  <a:lnTo>
                    <a:pt x="5429250" y="1797050"/>
                  </a:lnTo>
                  <a:lnTo>
                    <a:pt x="5410200" y="1797050"/>
                  </a:lnTo>
                  <a:lnTo>
                    <a:pt x="5410200" y="1263650"/>
                  </a:lnTo>
                  <a:cubicBezTo>
                    <a:pt x="5410200" y="1253109"/>
                    <a:pt x="5418709" y="1244600"/>
                    <a:pt x="5429250" y="1244600"/>
                  </a:cubicBezTo>
                  <a:lnTo>
                    <a:pt x="5429250" y="1263650"/>
                  </a:lnTo>
                  <a:lnTo>
                    <a:pt x="5410200" y="1263650"/>
                  </a:lnTo>
                  <a:lnTo>
                    <a:pt x="5410200" y="19050"/>
                  </a:lnTo>
                  <a:lnTo>
                    <a:pt x="5429250" y="19050"/>
                  </a:lnTo>
                  <a:lnTo>
                    <a:pt x="5429250" y="38100"/>
                  </a:lnTo>
                  <a:moveTo>
                    <a:pt x="5429250" y="0"/>
                  </a:moveTo>
                  <a:cubicBezTo>
                    <a:pt x="5439791" y="0"/>
                    <a:pt x="5448300" y="8509"/>
                    <a:pt x="5448300" y="19050"/>
                  </a:cubicBezTo>
                  <a:lnTo>
                    <a:pt x="5448300" y="1263650"/>
                  </a:lnTo>
                  <a:cubicBezTo>
                    <a:pt x="5448300" y="1274191"/>
                    <a:pt x="5439791" y="1282700"/>
                    <a:pt x="5429250" y="1282700"/>
                  </a:cubicBezTo>
                  <a:lnTo>
                    <a:pt x="5429250" y="1263650"/>
                  </a:lnTo>
                  <a:lnTo>
                    <a:pt x="5448300" y="1263650"/>
                  </a:lnTo>
                  <a:lnTo>
                    <a:pt x="5448300" y="1797050"/>
                  </a:lnTo>
                  <a:lnTo>
                    <a:pt x="5448300" y="2152650"/>
                  </a:lnTo>
                  <a:cubicBezTo>
                    <a:pt x="5448300" y="2163191"/>
                    <a:pt x="5439791" y="2171700"/>
                    <a:pt x="5429250" y="2171700"/>
                  </a:cubicBezTo>
                  <a:lnTo>
                    <a:pt x="4527550" y="2171700"/>
                  </a:lnTo>
                  <a:lnTo>
                    <a:pt x="4527550" y="2152650"/>
                  </a:lnTo>
                  <a:lnTo>
                    <a:pt x="4544695" y="2161032"/>
                  </a:lnTo>
                  <a:lnTo>
                    <a:pt x="3947795" y="3380232"/>
                  </a:lnTo>
                  <a:cubicBezTo>
                    <a:pt x="3944747" y="3386455"/>
                    <a:pt x="3938524" y="3390519"/>
                    <a:pt x="3931666" y="3390900"/>
                  </a:cubicBezTo>
                  <a:cubicBezTo>
                    <a:pt x="3924808" y="3391281"/>
                    <a:pt x="3918204" y="3387852"/>
                    <a:pt x="3914521" y="3381883"/>
                  </a:cubicBezTo>
                  <a:lnTo>
                    <a:pt x="3158871" y="2162683"/>
                  </a:lnTo>
                  <a:lnTo>
                    <a:pt x="3175000" y="2152650"/>
                  </a:lnTo>
                  <a:lnTo>
                    <a:pt x="3175000" y="2171700"/>
                  </a:lnTo>
                  <a:lnTo>
                    <a:pt x="19050" y="2171700"/>
                  </a:lnTo>
                  <a:cubicBezTo>
                    <a:pt x="8509" y="2171700"/>
                    <a:pt x="0" y="2163191"/>
                    <a:pt x="0" y="2152650"/>
                  </a:cubicBezTo>
                  <a:lnTo>
                    <a:pt x="0" y="1797050"/>
                  </a:lnTo>
                  <a:lnTo>
                    <a:pt x="0" y="1263650"/>
                  </a:lnTo>
                  <a:lnTo>
                    <a:pt x="19050" y="1263650"/>
                  </a:lnTo>
                  <a:lnTo>
                    <a:pt x="19050" y="1282700"/>
                  </a:lnTo>
                  <a:cubicBezTo>
                    <a:pt x="8509" y="1282700"/>
                    <a:pt x="0" y="1274191"/>
                    <a:pt x="0" y="1263650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3175000" y="0"/>
                  </a:lnTo>
                  <a:lnTo>
                    <a:pt x="4527550" y="0"/>
                  </a:lnTo>
                  <a:cubicBezTo>
                    <a:pt x="4538091" y="0"/>
                    <a:pt x="4546600" y="8509"/>
                    <a:pt x="4546600" y="19050"/>
                  </a:cubicBezTo>
                  <a:cubicBezTo>
                    <a:pt x="4546600" y="29591"/>
                    <a:pt x="4538091" y="38100"/>
                    <a:pt x="4527550" y="38100"/>
                  </a:cubicBezTo>
                  <a:cubicBezTo>
                    <a:pt x="4517009" y="38100"/>
                    <a:pt x="4508500" y="29591"/>
                    <a:pt x="4508500" y="19050"/>
                  </a:cubicBezTo>
                  <a:cubicBezTo>
                    <a:pt x="4508500" y="8509"/>
                    <a:pt x="4517009" y="0"/>
                    <a:pt x="4527550" y="0"/>
                  </a:cubicBezTo>
                  <a:lnTo>
                    <a:pt x="542925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0" y="-38100"/>
              <a:ext cx="5448300" cy="22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Which doctor should I go to?</a:t>
              </a: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4919662" y="6410870"/>
            <a:ext cx="4086225" cy="2543461"/>
            <a:chOff x="0" y="0"/>
            <a:chExt cx="5448300" cy="3391281"/>
          </a:xfrm>
        </p:grpSpPr>
        <p:sp>
          <p:nvSpPr>
            <p:cNvPr id="217" name="Google Shape;217;p5"/>
            <p:cNvSpPr/>
            <p:nvPr/>
          </p:nvSpPr>
          <p:spPr>
            <a:xfrm>
              <a:off x="19050" y="19050"/>
              <a:ext cx="5410200" cy="3352800"/>
            </a:xfrm>
            <a:custGeom>
              <a:rect b="b" l="l" r="r" t="t"/>
              <a:pathLst>
                <a:path extrusionOk="0" h="3352800" w="5410200">
                  <a:moveTo>
                    <a:pt x="5410200" y="0"/>
                  </a:moveTo>
                  <a:lnTo>
                    <a:pt x="4508500" y="0"/>
                  </a:lnTo>
                  <a:lnTo>
                    <a:pt x="3155950" y="0"/>
                  </a:lnTo>
                  <a:lnTo>
                    <a:pt x="0" y="0"/>
                  </a:lnTo>
                  <a:lnTo>
                    <a:pt x="0" y="1244600"/>
                  </a:lnTo>
                  <a:lnTo>
                    <a:pt x="0" y="1778000"/>
                  </a:lnTo>
                  <a:lnTo>
                    <a:pt x="0" y="2133600"/>
                  </a:lnTo>
                  <a:lnTo>
                    <a:pt x="3155950" y="2133600"/>
                  </a:lnTo>
                  <a:lnTo>
                    <a:pt x="3911600" y="3352800"/>
                  </a:lnTo>
                  <a:lnTo>
                    <a:pt x="4508500" y="2133600"/>
                  </a:lnTo>
                  <a:lnTo>
                    <a:pt x="5410200" y="2133600"/>
                  </a:lnTo>
                  <a:lnTo>
                    <a:pt x="5410200" y="1778000"/>
                  </a:lnTo>
                  <a:lnTo>
                    <a:pt x="5410200" y="124460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</p:sp>
        <p:sp>
          <p:nvSpPr>
            <p:cNvPr id="218" name="Google Shape;218;p5"/>
            <p:cNvSpPr/>
            <p:nvPr/>
          </p:nvSpPr>
          <p:spPr>
            <a:xfrm>
              <a:off x="0" y="0"/>
              <a:ext cx="5448300" cy="3391281"/>
            </a:xfrm>
            <a:custGeom>
              <a:rect b="b" l="l" r="r" t="t"/>
              <a:pathLst>
                <a:path extrusionOk="0" h="3391281" w="5448300">
                  <a:moveTo>
                    <a:pt x="5429250" y="38100"/>
                  </a:moveTo>
                  <a:lnTo>
                    <a:pt x="4527550" y="38100"/>
                  </a:lnTo>
                  <a:lnTo>
                    <a:pt x="4527550" y="19050"/>
                  </a:lnTo>
                  <a:lnTo>
                    <a:pt x="4527550" y="0"/>
                  </a:lnTo>
                  <a:lnTo>
                    <a:pt x="4527550" y="19050"/>
                  </a:lnTo>
                  <a:lnTo>
                    <a:pt x="4527550" y="38100"/>
                  </a:lnTo>
                  <a:lnTo>
                    <a:pt x="3175000" y="38100"/>
                  </a:lnTo>
                  <a:lnTo>
                    <a:pt x="3175000" y="19050"/>
                  </a:lnTo>
                  <a:lnTo>
                    <a:pt x="3175000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1263650"/>
                  </a:lnTo>
                  <a:lnTo>
                    <a:pt x="19050" y="1263650"/>
                  </a:lnTo>
                  <a:lnTo>
                    <a:pt x="19050" y="1244600"/>
                  </a:lnTo>
                  <a:cubicBezTo>
                    <a:pt x="29591" y="1244600"/>
                    <a:pt x="38100" y="1253109"/>
                    <a:pt x="38100" y="1263650"/>
                  </a:cubicBezTo>
                  <a:lnTo>
                    <a:pt x="38100" y="1797050"/>
                  </a:lnTo>
                  <a:lnTo>
                    <a:pt x="19050" y="1797050"/>
                  </a:lnTo>
                  <a:lnTo>
                    <a:pt x="38100" y="1797050"/>
                  </a:lnTo>
                  <a:lnTo>
                    <a:pt x="38100" y="2152650"/>
                  </a:lnTo>
                  <a:lnTo>
                    <a:pt x="19050" y="2152650"/>
                  </a:lnTo>
                  <a:lnTo>
                    <a:pt x="19050" y="2133600"/>
                  </a:lnTo>
                  <a:lnTo>
                    <a:pt x="3175000" y="2133600"/>
                  </a:lnTo>
                  <a:cubicBezTo>
                    <a:pt x="3181604" y="2133600"/>
                    <a:pt x="3187700" y="2137029"/>
                    <a:pt x="3191129" y="2142617"/>
                  </a:cubicBezTo>
                  <a:lnTo>
                    <a:pt x="3946779" y="3361817"/>
                  </a:lnTo>
                  <a:lnTo>
                    <a:pt x="3930650" y="3371850"/>
                  </a:lnTo>
                  <a:lnTo>
                    <a:pt x="3913505" y="3363468"/>
                  </a:lnTo>
                  <a:lnTo>
                    <a:pt x="4510405" y="2144268"/>
                  </a:lnTo>
                  <a:cubicBezTo>
                    <a:pt x="4513580" y="2137791"/>
                    <a:pt x="4520184" y="2133600"/>
                    <a:pt x="4527550" y="2133600"/>
                  </a:cubicBezTo>
                  <a:lnTo>
                    <a:pt x="5429250" y="2133600"/>
                  </a:lnTo>
                  <a:lnTo>
                    <a:pt x="5429250" y="2152650"/>
                  </a:lnTo>
                  <a:lnTo>
                    <a:pt x="5410200" y="2152650"/>
                  </a:lnTo>
                  <a:lnTo>
                    <a:pt x="5410200" y="1797050"/>
                  </a:lnTo>
                  <a:lnTo>
                    <a:pt x="5429250" y="1797050"/>
                  </a:lnTo>
                  <a:lnTo>
                    <a:pt x="5410200" y="1797050"/>
                  </a:lnTo>
                  <a:lnTo>
                    <a:pt x="5410200" y="1263650"/>
                  </a:lnTo>
                  <a:cubicBezTo>
                    <a:pt x="5410200" y="1253109"/>
                    <a:pt x="5418709" y="1244600"/>
                    <a:pt x="5429250" y="1244600"/>
                  </a:cubicBezTo>
                  <a:lnTo>
                    <a:pt x="5429250" y="1263650"/>
                  </a:lnTo>
                  <a:lnTo>
                    <a:pt x="5410200" y="1263650"/>
                  </a:lnTo>
                  <a:lnTo>
                    <a:pt x="5410200" y="19050"/>
                  </a:lnTo>
                  <a:lnTo>
                    <a:pt x="5429250" y="19050"/>
                  </a:lnTo>
                  <a:lnTo>
                    <a:pt x="5429250" y="38100"/>
                  </a:lnTo>
                  <a:moveTo>
                    <a:pt x="5429250" y="0"/>
                  </a:moveTo>
                  <a:cubicBezTo>
                    <a:pt x="5439791" y="0"/>
                    <a:pt x="5448300" y="8509"/>
                    <a:pt x="5448300" y="19050"/>
                  </a:cubicBezTo>
                  <a:lnTo>
                    <a:pt x="5448300" y="1263650"/>
                  </a:lnTo>
                  <a:cubicBezTo>
                    <a:pt x="5448300" y="1274191"/>
                    <a:pt x="5439791" y="1282700"/>
                    <a:pt x="5429250" y="1282700"/>
                  </a:cubicBezTo>
                  <a:lnTo>
                    <a:pt x="5429250" y="1263650"/>
                  </a:lnTo>
                  <a:lnTo>
                    <a:pt x="5448300" y="1263650"/>
                  </a:lnTo>
                  <a:lnTo>
                    <a:pt x="5448300" y="1797050"/>
                  </a:lnTo>
                  <a:lnTo>
                    <a:pt x="5448300" y="2152650"/>
                  </a:lnTo>
                  <a:cubicBezTo>
                    <a:pt x="5448300" y="2163191"/>
                    <a:pt x="5439791" y="2171700"/>
                    <a:pt x="5429250" y="2171700"/>
                  </a:cubicBezTo>
                  <a:lnTo>
                    <a:pt x="4527550" y="2171700"/>
                  </a:lnTo>
                  <a:lnTo>
                    <a:pt x="4527550" y="2152650"/>
                  </a:lnTo>
                  <a:lnTo>
                    <a:pt x="4544695" y="2161032"/>
                  </a:lnTo>
                  <a:lnTo>
                    <a:pt x="3947795" y="3380232"/>
                  </a:lnTo>
                  <a:cubicBezTo>
                    <a:pt x="3944747" y="3386455"/>
                    <a:pt x="3938524" y="3390519"/>
                    <a:pt x="3931666" y="3390900"/>
                  </a:cubicBezTo>
                  <a:cubicBezTo>
                    <a:pt x="3924808" y="3391281"/>
                    <a:pt x="3918204" y="3387852"/>
                    <a:pt x="3914521" y="3381883"/>
                  </a:cubicBezTo>
                  <a:lnTo>
                    <a:pt x="3158871" y="2162683"/>
                  </a:lnTo>
                  <a:lnTo>
                    <a:pt x="3175000" y="2152650"/>
                  </a:lnTo>
                  <a:lnTo>
                    <a:pt x="3175000" y="2171700"/>
                  </a:lnTo>
                  <a:lnTo>
                    <a:pt x="19050" y="2171700"/>
                  </a:lnTo>
                  <a:cubicBezTo>
                    <a:pt x="8509" y="2171700"/>
                    <a:pt x="0" y="2163191"/>
                    <a:pt x="0" y="2152650"/>
                  </a:cubicBezTo>
                  <a:lnTo>
                    <a:pt x="0" y="1797050"/>
                  </a:lnTo>
                  <a:lnTo>
                    <a:pt x="0" y="1263650"/>
                  </a:lnTo>
                  <a:lnTo>
                    <a:pt x="19050" y="1263650"/>
                  </a:lnTo>
                  <a:lnTo>
                    <a:pt x="19050" y="1282700"/>
                  </a:lnTo>
                  <a:cubicBezTo>
                    <a:pt x="8509" y="1282700"/>
                    <a:pt x="0" y="1274191"/>
                    <a:pt x="0" y="1263650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3175000" y="0"/>
                  </a:lnTo>
                  <a:lnTo>
                    <a:pt x="4527550" y="0"/>
                  </a:lnTo>
                  <a:cubicBezTo>
                    <a:pt x="4538091" y="0"/>
                    <a:pt x="4546600" y="8509"/>
                    <a:pt x="4546600" y="19050"/>
                  </a:cubicBezTo>
                  <a:cubicBezTo>
                    <a:pt x="4546600" y="29591"/>
                    <a:pt x="4538091" y="38100"/>
                    <a:pt x="4527550" y="38100"/>
                  </a:cubicBezTo>
                  <a:cubicBezTo>
                    <a:pt x="4517009" y="38100"/>
                    <a:pt x="4508500" y="29591"/>
                    <a:pt x="4508500" y="19050"/>
                  </a:cubicBezTo>
                  <a:cubicBezTo>
                    <a:pt x="4508500" y="8509"/>
                    <a:pt x="4517009" y="0"/>
                    <a:pt x="4527550" y="0"/>
                  </a:cubicBezTo>
                  <a:lnTo>
                    <a:pt x="542925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0" y="0"/>
              <a:ext cx="5448300" cy="2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 I need to follow up at all?</a:t>
              </a:r>
              <a:endParaRPr/>
            </a:p>
            <a:p>
              <a:pPr indent="0" lvl="0" marL="0" marR="0" rtl="0" algn="ctr">
                <a:lnSpc>
                  <a:spcPct val="537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7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677250" y="7176057"/>
            <a:ext cx="4086225" cy="2543461"/>
            <a:chOff x="0" y="0"/>
            <a:chExt cx="5448300" cy="3391281"/>
          </a:xfrm>
        </p:grpSpPr>
        <p:sp>
          <p:nvSpPr>
            <p:cNvPr id="221" name="Google Shape;221;p5"/>
            <p:cNvSpPr/>
            <p:nvPr/>
          </p:nvSpPr>
          <p:spPr>
            <a:xfrm>
              <a:off x="19050" y="19050"/>
              <a:ext cx="5410200" cy="3352800"/>
            </a:xfrm>
            <a:custGeom>
              <a:rect b="b" l="l" r="r" t="t"/>
              <a:pathLst>
                <a:path extrusionOk="0" h="3352800" w="5410200">
                  <a:moveTo>
                    <a:pt x="5410200" y="0"/>
                  </a:moveTo>
                  <a:lnTo>
                    <a:pt x="4508500" y="0"/>
                  </a:lnTo>
                  <a:lnTo>
                    <a:pt x="3155950" y="0"/>
                  </a:lnTo>
                  <a:lnTo>
                    <a:pt x="0" y="0"/>
                  </a:lnTo>
                  <a:lnTo>
                    <a:pt x="0" y="1244600"/>
                  </a:lnTo>
                  <a:lnTo>
                    <a:pt x="0" y="1778000"/>
                  </a:lnTo>
                  <a:lnTo>
                    <a:pt x="0" y="2133600"/>
                  </a:lnTo>
                  <a:lnTo>
                    <a:pt x="3155950" y="2133600"/>
                  </a:lnTo>
                  <a:lnTo>
                    <a:pt x="3911600" y="3352800"/>
                  </a:lnTo>
                  <a:lnTo>
                    <a:pt x="4508500" y="2133600"/>
                  </a:lnTo>
                  <a:lnTo>
                    <a:pt x="5410200" y="2133600"/>
                  </a:lnTo>
                  <a:lnTo>
                    <a:pt x="5410200" y="1778000"/>
                  </a:lnTo>
                  <a:lnTo>
                    <a:pt x="5410200" y="124460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</p:sp>
        <p:sp>
          <p:nvSpPr>
            <p:cNvPr id="222" name="Google Shape;222;p5"/>
            <p:cNvSpPr/>
            <p:nvPr/>
          </p:nvSpPr>
          <p:spPr>
            <a:xfrm>
              <a:off x="0" y="0"/>
              <a:ext cx="5448300" cy="3391281"/>
            </a:xfrm>
            <a:custGeom>
              <a:rect b="b" l="l" r="r" t="t"/>
              <a:pathLst>
                <a:path extrusionOk="0" h="3391281" w="5448300">
                  <a:moveTo>
                    <a:pt x="5429250" y="38100"/>
                  </a:moveTo>
                  <a:lnTo>
                    <a:pt x="4527550" y="38100"/>
                  </a:lnTo>
                  <a:lnTo>
                    <a:pt x="4527550" y="19050"/>
                  </a:lnTo>
                  <a:lnTo>
                    <a:pt x="4527550" y="0"/>
                  </a:lnTo>
                  <a:lnTo>
                    <a:pt x="4527550" y="19050"/>
                  </a:lnTo>
                  <a:lnTo>
                    <a:pt x="4527550" y="38100"/>
                  </a:lnTo>
                  <a:lnTo>
                    <a:pt x="3175000" y="38100"/>
                  </a:lnTo>
                  <a:lnTo>
                    <a:pt x="3175000" y="19050"/>
                  </a:lnTo>
                  <a:lnTo>
                    <a:pt x="3175000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1263650"/>
                  </a:lnTo>
                  <a:lnTo>
                    <a:pt x="19050" y="1263650"/>
                  </a:lnTo>
                  <a:lnTo>
                    <a:pt x="19050" y="1244600"/>
                  </a:lnTo>
                  <a:cubicBezTo>
                    <a:pt x="29591" y="1244600"/>
                    <a:pt x="38100" y="1253109"/>
                    <a:pt x="38100" y="1263650"/>
                  </a:cubicBezTo>
                  <a:lnTo>
                    <a:pt x="38100" y="1797050"/>
                  </a:lnTo>
                  <a:lnTo>
                    <a:pt x="19050" y="1797050"/>
                  </a:lnTo>
                  <a:lnTo>
                    <a:pt x="38100" y="1797050"/>
                  </a:lnTo>
                  <a:lnTo>
                    <a:pt x="38100" y="2152650"/>
                  </a:lnTo>
                  <a:lnTo>
                    <a:pt x="19050" y="2152650"/>
                  </a:lnTo>
                  <a:lnTo>
                    <a:pt x="19050" y="2133600"/>
                  </a:lnTo>
                  <a:lnTo>
                    <a:pt x="3175000" y="2133600"/>
                  </a:lnTo>
                  <a:cubicBezTo>
                    <a:pt x="3181604" y="2133600"/>
                    <a:pt x="3187700" y="2137029"/>
                    <a:pt x="3191129" y="2142617"/>
                  </a:cubicBezTo>
                  <a:lnTo>
                    <a:pt x="3946779" y="3361817"/>
                  </a:lnTo>
                  <a:lnTo>
                    <a:pt x="3930650" y="3371850"/>
                  </a:lnTo>
                  <a:lnTo>
                    <a:pt x="3913505" y="3363468"/>
                  </a:lnTo>
                  <a:lnTo>
                    <a:pt x="4510405" y="2144268"/>
                  </a:lnTo>
                  <a:cubicBezTo>
                    <a:pt x="4513580" y="2137791"/>
                    <a:pt x="4520184" y="2133600"/>
                    <a:pt x="4527550" y="2133600"/>
                  </a:cubicBezTo>
                  <a:lnTo>
                    <a:pt x="5429250" y="2133600"/>
                  </a:lnTo>
                  <a:lnTo>
                    <a:pt x="5429250" y="2152650"/>
                  </a:lnTo>
                  <a:lnTo>
                    <a:pt x="5410200" y="2152650"/>
                  </a:lnTo>
                  <a:lnTo>
                    <a:pt x="5410200" y="1797050"/>
                  </a:lnTo>
                  <a:lnTo>
                    <a:pt x="5429250" y="1797050"/>
                  </a:lnTo>
                  <a:lnTo>
                    <a:pt x="5410200" y="1797050"/>
                  </a:lnTo>
                  <a:lnTo>
                    <a:pt x="5410200" y="1263650"/>
                  </a:lnTo>
                  <a:cubicBezTo>
                    <a:pt x="5410200" y="1253109"/>
                    <a:pt x="5418709" y="1244600"/>
                    <a:pt x="5429250" y="1244600"/>
                  </a:cubicBezTo>
                  <a:lnTo>
                    <a:pt x="5429250" y="1263650"/>
                  </a:lnTo>
                  <a:lnTo>
                    <a:pt x="5410200" y="1263650"/>
                  </a:lnTo>
                  <a:lnTo>
                    <a:pt x="5410200" y="19050"/>
                  </a:lnTo>
                  <a:lnTo>
                    <a:pt x="5429250" y="19050"/>
                  </a:lnTo>
                  <a:lnTo>
                    <a:pt x="5429250" y="38100"/>
                  </a:lnTo>
                  <a:moveTo>
                    <a:pt x="5429250" y="0"/>
                  </a:moveTo>
                  <a:cubicBezTo>
                    <a:pt x="5439791" y="0"/>
                    <a:pt x="5448300" y="8509"/>
                    <a:pt x="5448300" y="19050"/>
                  </a:cubicBezTo>
                  <a:lnTo>
                    <a:pt x="5448300" y="1263650"/>
                  </a:lnTo>
                  <a:cubicBezTo>
                    <a:pt x="5448300" y="1274191"/>
                    <a:pt x="5439791" y="1282700"/>
                    <a:pt x="5429250" y="1282700"/>
                  </a:cubicBezTo>
                  <a:lnTo>
                    <a:pt x="5429250" y="1263650"/>
                  </a:lnTo>
                  <a:lnTo>
                    <a:pt x="5448300" y="1263650"/>
                  </a:lnTo>
                  <a:lnTo>
                    <a:pt x="5448300" y="1797050"/>
                  </a:lnTo>
                  <a:lnTo>
                    <a:pt x="5448300" y="2152650"/>
                  </a:lnTo>
                  <a:cubicBezTo>
                    <a:pt x="5448300" y="2163191"/>
                    <a:pt x="5439791" y="2171700"/>
                    <a:pt x="5429250" y="2171700"/>
                  </a:cubicBezTo>
                  <a:lnTo>
                    <a:pt x="4527550" y="2171700"/>
                  </a:lnTo>
                  <a:lnTo>
                    <a:pt x="4527550" y="2152650"/>
                  </a:lnTo>
                  <a:lnTo>
                    <a:pt x="4544695" y="2161032"/>
                  </a:lnTo>
                  <a:lnTo>
                    <a:pt x="3947795" y="3380232"/>
                  </a:lnTo>
                  <a:cubicBezTo>
                    <a:pt x="3944747" y="3386455"/>
                    <a:pt x="3938524" y="3390519"/>
                    <a:pt x="3931666" y="3390900"/>
                  </a:cubicBezTo>
                  <a:cubicBezTo>
                    <a:pt x="3924808" y="3391281"/>
                    <a:pt x="3918204" y="3387852"/>
                    <a:pt x="3914521" y="3381883"/>
                  </a:cubicBezTo>
                  <a:lnTo>
                    <a:pt x="3158871" y="2162683"/>
                  </a:lnTo>
                  <a:lnTo>
                    <a:pt x="3175000" y="2152650"/>
                  </a:lnTo>
                  <a:lnTo>
                    <a:pt x="3175000" y="2171700"/>
                  </a:lnTo>
                  <a:lnTo>
                    <a:pt x="19050" y="2171700"/>
                  </a:lnTo>
                  <a:cubicBezTo>
                    <a:pt x="8509" y="2171700"/>
                    <a:pt x="0" y="2163191"/>
                    <a:pt x="0" y="2152650"/>
                  </a:cubicBezTo>
                  <a:lnTo>
                    <a:pt x="0" y="1797050"/>
                  </a:lnTo>
                  <a:lnTo>
                    <a:pt x="0" y="1263650"/>
                  </a:lnTo>
                  <a:lnTo>
                    <a:pt x="19050" y="1263650"/>
                  </a:lnTo>
                  <a:lnTo>
                    <a:pt x="19050" y="1282700"/>
                  </a:lnTo>
                  <a:cubicBezTo>
                    <a:pt x="8509" y="1282700"/>
                    <a:pt x="0" y="1274191"/>
                    <a:pt x="0" y="1263650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3175000" y="0"/>
                  </a:lnTo>
                  <a:lnTo>
                    <a:pt x="4527550" y="0"/>
                  </a:lnTo>
                  <a:cubicBezTo>
                    <a:pt x="4538091" y="0"/>
                    <a:pt x="4546600" y="8509"/>
                    <a:pt x="4546600" y="19050"/>
                  </a:cubicBezTo>
                  <a:cubicBezTo>
                    <a:pt x="4546600" y="29591"/>
                    <a:pt x="4538091" y="38100"/>
                    <a:pt x="4527550" y="38100"/>
                  </a:cubicBezTo>
                  <a:cubicBezTo>
                    <a:pt x="4517009" y="38100"/>
                    <a:pt x="4508500" y="29591"/>
                    <a:pt x="4508500" y="19050"/>
                  </a:cubicBezTo>
                  <a:cubicBezTo>
                    <a:pt x="4508500" y="8509"/>
                    <a:pt x="4517009" y="0"/>
                    <a:pt x="4527550" y="0"/>
                  </a:cubicBezTo>
                  <a:lnTo>
                    <a:pt x="542925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 txBox="1"/>
            <p:nvPr/>
          </p:nvSpPr>
          <p:spPr>
            <a:xfrm>
              <a:off x="0" y="0"/>
              <a:ext cx="5448300" cy="2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5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 am feeling tired and exhausted.</a:t>
              </a:r>
              <a:endParaRPr/>
            </a:p>
            <a:p>
              <a:pPr indent="0" lvl="0" marL="0" marR="0" rtl="0" algn="ctr">
                <a:lnSpc>
                  <a:spcPct val="5376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7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3" name="Google Shape;233;p6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234" name="Google Shape;234;p6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235" name="Google Shape;235;p6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236" name="Google Shape;236;p6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237" name="Google Shape;237;p6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239" name="Google Shape;239;p6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240" name="Google Shape;240;p6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241" name="Google Shape;241;p6"/>
          <p:cNvSpPr txBox="1"/>
          <p:nvPr/>
        </p:nvSpPr>
        <p:spPr>
          <a:xfrm>
            <a:off x="1986150" y="1688950"/>
            <a:ext cx="1431570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Benefits of Patient centric care to HCP</a:t>
            </a: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3" name="Google Shape;243;p6"/>
          <p:cNvSpPr/>
          <p:nvPr/>
        </p:nvSpPr>
        <p:spPr>
          <a:xfrm>
            <a:off x="-18788" y="9086925"/>
            <a:ext cx="2804398" cy="1219276"/>
          </a:xfrm>
          <a:custGeom>
            <a:rect b="b" l="l" r="r" t="t"/>
            <a:pathLst>
              <a:path extrusionOk="0" h="1219276" w="2804398">
                <a:moveTo>
                  <a:pt x="0" y="0"/>
                </a:moveTo>
                <a:lnTo>
                  <a:pt x="2804399" y="0"/>
                </a:lnTo>
                <a:lnTo>
                  <a:pt x="2804399" y="1219277"/>
                </a:lnTo>
                <a:lnTo>
                  <a:pt x="0" y="1219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51624" r="-59545" t="-92995"/>
            </a:stretch>
          </a:blipFill>
          <a:ln>
            <a:noFill/>
          </a:ln>
        </p:spPr>
      </p:sp>
      <p:sp>
        <p:nvSpPr>
          <p:cNvPr id="244" name="Google Shape;244;p6"/>
          <p:cNvSpPr/>
          <p:nvPr/>
        </p:nvSpPr>
        <p:spPr>
          <a:xfrm>
            <a:off x="7153370" y="4146981"/>
            <a:ext cx="3481860" cy="3258353"/>
          </a:xfrm>
          <a:custGeom>
            <a:rect b="b" l="l" r="r" t="t"/>
            <a:pathLst>
              <a:path extrusionOk="0" h="3258353" w="3481860">
                <a:moveTo>
                  <a:pt x="0" y="0"/>
                </a:moveTo>
                <a:lnTo>
                  <a:pt x="3481860" y="0"/>
                </a:lnTo>
                <a:lnTo>
                  <a:pt x="3481860" y="3258353"/>
                </a:lnTo>
                <a:lnTo>
                  <a:pt x="0" y="3258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6"/>
          <p:cNvSpPr/>
          <p:nvPr/>
        </p:nvSpPr>
        <p:spPr>
          <a:xfrm>
            <a:off x="10479252" y="2861769"/>
            <a:ext cx="941451" cy="871062"/>
          </a:xfrm>
          <a:custGeom>
            <a:rect b="b" l="l" r="r" t="t"/>
            <a:pathLst>
              <a:path extrusionOk="0" h="1161415" w="1255268">
                <a:moveTo>
                  <a:pt x="0" y="0"/>
                </a:moveTo>
                <a:lnTo>
                  <a:pt x="1255268" y="0"/>
                </a:lnTo>
                <a:lnTo>
                  <a:pt x="1255268" y="1161415"/>
                </a:lnTo>
                <a:lnTo>
                  <a:pt x="0" y="1161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4039" l="0" r="3" t="-4035"/>
            </a:stretch>
          </a:blipFill>
          <a:ln>
            <a:noFill/>
          </a:ln>
        </p:spPr>
      </p:sp>
      <p:sp>
        <p:nvSpPr>
          <p:cNvPr id="246" name="Google Shape;246;p6"/>
          <p:cNvSpPr/>
          <p:nvPr/>
        </p:nvSpPr>
        <p:spPr>
          <a:xfrm>
            <a:off x="12303424" y="4344170"/>
            <a:ext cx="1398270" cy="1293781"/>
          </a:xfrm>
          <a:custGeom>
            <a:rect b="b" l="l" r="r" t="t"/>
            <a:pathLst>
              <a:path extrusionOk="0" h="1725041" w="1864360">
                <a:moveTo>
                  <a:pt x="0" y="0"/>
                </a:moveTo>
                <a:lnTo>
                  <a:pt x="1864360" y="0"/>
                </a:lnTo>
                <a:lnTo>
                  <a:pt x="1864360" y="1725041"/>
                </a:lnTo>
                <a:lnTo>
                  <a:pt x="0" y="1725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4037" l="0" r="0" t="-4035"/>
            </a:stretch>
          </a:blipFill>
          <a:ln>
            <a:noFill/>
          </a:ln>
        </p:spPr>
      </p:sp>
      <p:sp>
        <p:nvSpPr>
          <p:cNvPr id="247" name="Google Shape;247;p6"/>
          <p:cNvSpPr/>
          <p:nvPr/>
        </p:nvSpPr>
        <p:spPr>
          <a:xfrm>
            <a:off x="4051773" y="7648930"/>
            <a:ext cx="1120902" cy="1037177"/>
          </a:xfrm>
          <a:custGeom>
            <a:rect b="b" l="l" r="r" t="t"/>
            <a:pathLst>
              <a:path extrusionOk="0" h="1382903" w="1494536">
                <a:moveTo>
                  <a:pt x="0" y="0"/>
                </a:moveTo>
                <a:lnTo>
                  <a:pt x="1494536" y="0"/>
                </a:lnTo>
                <a:lnTo>
                  <a:pt x="1494536" y="1382903"/>
                </a:lnTo>
                <a:lnTo>
                  <a:pt x="0" y="1382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4035" l="0" r="0" t="-4034"/>
            </a:stretch>
          </a:blipFill>
          <a:ln>
            <a:noFill/>
          </a:ln>
        </p:spPr>
      </p:sp>
      <p:sp>
        <p:nvSpPr>
          <p:cNvPr id="248" name="Google Shape;248;p6"/>
          <p:cNvSpPr/>
          <p:nvPr/>
        </p:nvSpPr>
        <p:spPr>
          <a:xfrm>
            <a:off x="5931052" y="2828734"/>
            <a:ext cx="1201960" cy="1262062"/>
          </a:xfrm>
          <a:custGeom>
            <a:rect b="b" l="l" r="r" t="t"/>
            <a:pathLst>
              <a:path extrusionOk="0" h="1682750" w="1602613">
                <a:moveTo>
                  <a:pt x="0" y="0"/>
                </a:moveTo>
                <a:lnTo>
                  <a:pt x="1602613" y="0"/>
                </a:lnTo>
                <a:lnTo>
                  <a:pt x="1602613" y="1682750"/>
                </a:lnTo>
                <a:lnTo>
                  <a:pt x="0" y="1682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-4049" l="0" r="-2" t="-4044"/>
            </a:stretch>
          </a:blipFill>
          <a:ln>
            <a:noFill/>
          </a:ln>
        </p:spPr>
      </p:sp>
      <p:cxnSp>
        <p:nvCxnSpPr>
          <p:cNvPr id="249" name="Google Shape;249;p6"/>
          <p:cNvCxnSpPr/>
          <p:nvPr/>
        </p:nvCxnSpPr>
        <p:spPr>
          <a:xfrm rot="8110999">
            <a:off x="8690383" y="3835524"/>
            <a:ext cx="1292845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6"/>
          <p:cNvCxnSpPr/>
          <p:nvPr/>
        </p:nvCxnSpPr>
        <p:spPr>
          <a:xfrm rot="8905237">
            <a:off x="6352347" y="7620729"/>
            <a:ext cx="2162010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6"/>
          <p:cNvCxnSpPr/>
          <p:nvPr/>
        </p:nvCxnSpPr>
        <p:spPr>
          <a:xfrm rot="148914">
            <a:off x="5242099" y="8158245"/>
            <a:ext cx="1319738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6"/>
          <p:cNvCxnSpPr/>
          <p:nvPr/>
        </p:nvCxnSpPr>
        <p:spPr>
          <a:xfrm rot="121444">
            <a:off x="5384988" y="6131400"/>
            <a:ext cx="1898384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6"/>
          <p:cNvCxnSpPr/>
          <p:nvPr/>
        </p:nvCxnSpPr>
        <p:spPr>
          <a:xfrm rot="1722785">
            <a:off x="10349022" y="6590328"/>
            <a:ext cx="1884585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6"/>
          <p:cNvCxnSpPr/>
          <p:nvPr/>
        </p:nvCxnSpPr>
        <p:spPr>
          <a:xfrm rot="9848246">
            <a:off x="10053548" y="4694529"/>
            <a:ext cx="1325318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6"/>
          <p:cNvCxnSpPr/>
          <p:nvPr/>
        </p:nvCxnSpPr>
        <p:spPr>
          <a:xfrm rot="1625219">
            <a:off x="11212415" y="4753694"/>
            <a:ext cx="1060410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6"/>
          <p:cNvCxnSpPr/>
          <p:nvPr/>
        </p:nvCxnSpPr>
        <p:spPr>
          <a:xfrm rot="3420137">
            <a:off x="9277206" y="7811616"/>
            <a:ext cx="1817830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6"/>
          <p:cNvCxnSpPr/>
          <p:nvPr/>
        </p:nvCxnSpPr>
        <p:spPr>
          <a:xfrm rot="2371898">
            <a:off x="6730075" y="4526806"/>
            <a:ext cx="1048461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" name="Google Shape;258;p6"/>
          <p:cNvSpPr/>
          <p:nvPr/>
        </p:nvSpPr>
        <p:spPr>
          <a:xfrm>
            <a:off x="8619180" y="3985315"/>
            <a:ext cx="550544" cy="521970"/>
          </a:xfrm>
          <a:custGeom>
            <a:rect b="b" l="l" r="r" t="t"/>
            <a:pathLst>
              <a:path extrusionOk="0" h="695960" w="734060">
                <a:moveTo>
                  <a:pt x="0" y="0"/>
                </a:moveTo>
                <a:lnTo>
                  <a:pt x="734060" y="0"/>
                </a:lnTo>
                <a:lnTo>
                  <a:pt x="734060" y="695960"/>
                </a:lnTo>
                <a:lnTo>
                  <a:pt x="0" y="695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-5" l="-8675" r="-8668" t="0"/>
            </a:stretch>
          </a:blipFill>
          <a:ln>
            <a:noFill/>
          </a:ln>
        </p:spPr>
      </p:sp>
      <p:sp>
        <p:nvSpPr>
          <p:cNvPr id="259" name="Google Shape;259;p6"/>
          <p:cNvSpPr/>
          <p:nvPr/>
        </p:nvSpPr>
        <p:spPr>
          <a:xfrm rot="1862851">
            <a:off x="9863384" y="4568193"/>
            <a:ext cx="535877" cy="523018"/>
          </a:xfrm>
          <a:custGeom>
            <a:rect b="b" l="l" r="r" t="t"/>
            <a:pathLst>
              <a:path extrusionOk="0" h="697357" w="714502">
                <a:moveTo>
                  <a:pt x="0" y="0"/>
                </a:moveTo>
                <a:lnTo>
                  <a:pt x="714502" y="0"/>
                </a:lnTo>
                <a:lnTo>
                  <a:pt x="714502" y="697357"/>
                </a:lnTo>
                <a:lnTo>
                  <a:pt x="0" y="6973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3" l="-10388" r="-10395" t="0"/>
            </a:stretch>
          </a:blipFill>
          <a:ln>
            <a:noFill/>
          </a:ln>
        </p:spPr>
      </p:sp>
      <p:sp>
        <p:nvSpPr>
          <p:cNvPr id="260" name="Google Shape;260;p6"/>
          <p:cNvSpPr/>
          <p:nvPr/>
        </p:nvSpPr>
        <p:spPr>
          <a:xfrm rot="5307527">
            <a:off x="10193986" y="5859384"/>
            <a:ext cx="509588" cy="520351"/>
          </a:xfrm>
          <a:custGeom>
            <a:rect b="b" l="l" r="r" t="t"/>
            <a:pathLst>
              <a:path extrusionOk="0" h="693801" w="679450">
                <a:moveTo>
                  <a:pt x="0" y="0"/>
                </a:moveTo>
                <a:lnTo>
                  <a:pt x="679450" y="0"/>
                </a:lnTo>
                <a:lnTo>
                  <a:pt x="679450" y="693801"/>
                </a:lnTo>
                <a:lnTo>
                  <a:pt x="0" y="693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3" l="-13183" r="-13181" t="0"/>
            </a:stretch>
          </a:blipFill>
          <a:ln>
            <a:noFill/>
          </a:ln>
        </p:spPr>
      </p:sp>
      <p:sp>
        <p:nvSpPr>
          <p:cNvPr id="261" name="Google Shape;261;p6"/>
          <p:cNvSpPr/>
          <p:nvPr/>
        </p:nvSpPr>
        <p:spPr>
          <a:xfrm rot="9017114">
            <a:off x="9363510" y="6781038"/>
            <a:ext cx="539211" cy="487013"/>
          </a:xfrm>
          <a:custGeom>
            <a:rect b="b" l="l" r="r" t="t"/>
            <a:pathLst>
              <a:path extrusionOk="0" h="649351" w="718947">
                <a:moveTo>
                  <a:pt x="0" y="0"/>
                </a:moveTo>
                <a:lnTo>
                  <a:pt x="718947" y="0"/>
                </a:lnTo>
                <a:lnTo>
                  <a:pt x="718947" y="649351"/>
                </a:lnTo>
                <a:lnTo>
                  <a:pt x="0" y="649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-2" l="-5895" r="-5887" t="0"/>
            </a:stretch>
          </a:blipFill>
          <a:ln>
            <a:noFill/>
          </a:ln>
        </p:spPr>
      </p:sp>
      <p:sp>
        <p:nvSpPr>
          <p:cNvPr id="262" name="Google Shape;262;p6"/>
          <p:cNvSpPr/>
          <p:nvPr/>
        </p:nvSpPr>
        <p:spPr>
          <a:xfrm rot="-10020323">
            <a:off x="8014180" y="6870306"/>
            <a:ext cx="548544" cy="495396"/>
          </a:xfrm>
          <a:custGeom>
            <a:rect b="b" l="l" r="r" t="t"/>
            <a:pathLst>
              <a:path extrusionOk="0" h="660527" w="731393">
                <a:moveTo>
                  <a:pt x="0" y="0"/>
                </a:moveTo>
                <a:lnTo>
                  <a:pt x="731393" y="0"/>
                </a:lnTo>
                <a:lnTo>
                  <a:pt x="731393" y="660527"/>
                </a:lnTo>
                <a:lnTo>
                  <a:pt x="0" y="66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4" l="-5878" r="-5881" t="0"/>
            </a:stretch>
          </a:blipFill>
          <a:ln>
            <a:noFill/>
          </a:ln>
        </p:spPr>
      </p:sp>
      <p:sp>
        <p:nvSpPr>
          <p:cNvPr id="263" name="Google Shape;263;p6"/>
          <p:cNvSpPr/>
          <p:nvPr/>
        </p:nvSpPr>
        <p:spPr>
          <a:xfrm rot="-6795922">
            <a:off x="7133121" y="5897437"/>
            <a:ext cx="514731" cy="511874"/>
          </a:xfrm>
          <a:custGeom>
            <a:rect b="b" l="l" r="r" t="t"/>
            <a:pathLst>
              <a:path extrusionOk="0" h="682498" w="686308">
                <a:moveTo>
                  <a:pt x="0" y="0"/>
                </a:moveTo>
                <a:lnTo>
                  <a:pt x="686308" y="0"/>
                </a:lnTo>
                <a:lnTo>
                  <a:pt x="686308" y="682498"/>
                </a:lnTo>
                <a:lnTo>
                  <a:pt x="0" y="682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-11538" r="-11530" t="0"/>
            </a:stretch>
          </a:blipFill>
          <a:ln>
            <a:noFill/>
          </a:ln>
        </p:spPr>
      </p:sp>
      <p:sp>
        <p:nvSpPr>
          <p:cNvPr id="264" name="Google Shape;264;p6"/>
          <p:cNvSpPr/>
          <p:nvPr/>
        </p:nvSpPr>
        <p:spPr>
          <a:xfrm rot="-2986699">
            <a:off x="7387732" y="4632233"/>
            <a:ext cx="523494" cy="482251"/>
          </a:xfrm>
          <a:custGeom>
            <a:rect b="b" l="l" r="r" t="t"/>
            <a:pathLst>
              <a:path extrusionOk="0" h="643001" w="697992">
                <a:moveTo>
                  <a:pt x="0" y="0"/>
                </a:moveTo>
                <a:lnTo>
                  <a:pt x="697992" y="0"/>
                </a:lnTo>
                <a:lnTo>
                  <a:pt x="697992" y="643001"/>
                </a:lnTo>
                <a:lnTo>
                  <a:pt x="0" y="643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-6999" r="-7005" t="0"/>
            </a:stretch>
          </a:blipFill>
          <a:ln>
            <a:noFill/>
          </a:ln>
        </p:spPr>
      </p:sp>
      <p:sp>
        <p:nvSpPr>
          <p:cNvPr id="265" name="Google Shape;265;p6"/>
          <p:cNvSpPr/>
          <p:nvPr/>
        </p:nvSpPr>
        <p:spPr>
          <a:xfrm>
            <a:off x="12157761" y="6409062"/>
            <a:ext cx="1838135" cy="1413319"/>
          </a:xfrm>
          <a:custGeom>
            <a:rect b="b" l="l" r="r" t="t"/>
            <a:pathLst>
              <a:path extrusionOk="0" h="1884426" w="2450846">
                <a:moveTo>
                  <a:pt x="0" y="0"/>
                </a:moveTo>
                <a:lnTo>
                  <a:pt x="2450846" y="0"/>
                </a:lnTo>
                <a:lnTo>
                  <a:pt x="2450846" y="1884426"/>
                </a:lnTo>
                <a:lnTo>
                  <a:pt x="0" y="1884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-4082" l="0" r="-1" t="-4085"/>
            </a:stretch>
          </a:blipFill>
          <a:ln>
            <a:noFill/>
          </a:ln>
        </p:spPr>
      </p:sp>
      <p:sp>
        <p:nvSpPr>
          <p:cNvPr id="266" name="Google Shape;266;p6"/>
          <p:cNvSpPr txBox="1"/>
          <p:nvPr/>
        </p:nvSpPr>
        <p:spPr>
          <a:xfrm>
            <a:off x="11324970" y="2758537"/>
            <a:ext cx="2941650" cy="8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Detection &amp; Prevention</a:t>
            </a:r>
            <a:endParaRPr/>
          </a:p>
        </p:txBody>
      </p:sp>
      <p:sp>
        <p:nvSpPr>
          <p:cNvPr id="267" name="Google Shape;267;p6"/>
          <p:cNvSpPr txBox="1"/>
          <p:nvPr/>
        </p:nvSpPr>
        <p:spPr>
          <a:xfrm>
            <a:off x="3172650" y="3028049"/>
            <a:ext cx="2941650" cy="8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 overall profitability</a:t>
            </a:r>
            <a:endParaRPr/>
          </a:p>
        </p:txBody>
      </p:sp>
      <p:sp>
        <p:nvSpPr>
          <p:cNvPr id="268" name="Google Shape;268;p6"/>
          <p:cNvSpPr txBox="1"/>
          <p:nvPr/>
        </p:nvSpPr>
        <p:spPr>
          <a:xfrm>
            <a:off x="996021" y="7604019"/>
            <a:ext cx="2941650" cy="132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Patient Loyalty &amp; Referrals</a:t>
            </a:r>
            <a:endParaRPr/>
          </a:p>
        </p:txBody>
      </p:sp>
      <p:sp>
        <p:nvSpPr>
          <p:cNvPr id="269" name="Google Shape;269;p6"/>
          <p:cNvSpPr txBox="1"/>
          <p:nvPr/>
        </p:nvSpPr>
        <p:spPr>
          <a:xfrm>
            <a:off x="14064566" y="6696133"/>
            <a:ext cx="2941650" cy="8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Trust &amp; Satisfaction</a:t>
            </a:r>
            <a:endParaRPr/>
          </a:p>
        </p:txBody>
      </p:sp>
      <p:sp>
        <p:nvSpPr>
          <p:cNvPr id="270" name="Google Shape;270;p6"/>
          <p:cNvSpPr txBox="1"/>
          <p:nvPr/>
        </p:nvSpPr>
        <p:spPr>
          <a:xfrm>
            <a:off x="13770795" y="4360456"/>
            <a:ext cx="32103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Outcomes &amp; Reduced Medical errors</a:t>
            </a: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10181916" y="8509509"/>
            <a:ext cx="1181671" cy="1093375"/>
          </a:xfrm>
          <a:custGeom>
            <a:rect b="b" l="l" r="r" t="t"/>
            <a:pathLst>
              <a:path extrusionOk="0" h="1457833" w="1575562">
                <a:moveTo>
                  <a:pt x="0" y="0"/>
                </a:moveTo>
                <a:lnTo>
                  <a:pt x="1575562" y="0"/>
                </a:lnTo>
                <a:lnTo>
                  <a:pt x="1575562" y="1457833"/>
                </a:lnTo>
                <a:lnTo>
                  <a:pt x="0" y="14578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4034" l="0" r="3" t="-4034"/>
            </a:stretch>
          </a:blipFill>
          <a:ln>
            <a:noFill/>
          </a:ln>
        </p:spPr>
      </p:sp>
      <p:sp>
        <p:nvSpPr>
          <p:cNvPr id="272" name="Google Shape;272;p6"/>
          <p:cNvSpPr txBox="1"/>
          <p:nvPr/>
        </p:nvSpPr>
        <p:spPr>
          <a:xfrm>
            <a:off x="11191359" y="8610800"/>
            <a:ext cx="5085000" cy="8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and </a:t>
            </a:r>
            <a:endParaRPr/>
          </a:p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Professional Fulfillment</a:t>
            </a: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4386369" y="5527371"/>
            <a:ext cx="884492" cy="1073277"/>
          </a:xfrm>
          <a:custGeom>
            <a:rect b="b" l="l" r="r" t="t"/>
            <a:pathLst>
              <a:path extrusionOk="0" h="1431036" w="1179322">
                <a:moveTo>
                  <a:pt x="0" y="0"/>
                </a:moveTo>
                <a:lnTo>
                  <a:pt x="1179322" y="0"/>
                </a:lnTo>
                <a:lnTo>
                  <a:pt x="1179322" y="1431036"/>
                </a:lnTo>
                <a:lnTo>
                  <a:pt x="0" y="1431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-3994" l="0" r="3" t="-3993"/>
            </a:stretch>
          </a:blipFill>
          <a:ln>
            <a:noFill/>
          </a:ln>
        </p:spPr>
      </p:sp>
      <p:sp>
        <p:nvSpPr>
          <p:cNvPr id="274" name="Google Shape;274;p6"/>
          <p:cNvSpPr txBox="1"/>
          <p:nvPr/>
        </p:nvSpPr>
        <p:spPr>
          <a:xfrm>
            <a:off x="1979959" y="5721891"/>
            <a:ext cx="2941650" cy="8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Reputation</a:t>
            </a:r>
            <a:endParaRPr/>
          </a:p>
        </p:txBody>
      </p:sp>
      <p:sp>
        <p:nvSpPr>
          <p:cNvPr id="275" name="Google Shape;275;p6"/>
          <p:cNvSpPr/>
          <p:nvPr/>
        </p:nvSpPr>
        <p:spPr>
          <a:xfrm>
            <a:off x="7422097" y="4403157"/>
            <a:ext cx="2903463" cy="2746617"/>
          </a:xfrm>
          <a:custGeom>
            <a:rect b="b" l="l" r="r" t="t"/>
            <a:pathLst>
              <a:path extrusionOk="0" h="2746617" w="2903463">
                <a:moveTo>
                  <a:pt x="0" y="0"/>
                </a:moveTo>
                <a:lnTo>
                  <a:pt x="2903463" y="0"/>
                </a:lnTo>
                <a:lnTo>
                  <a:pt x="2903463" y="2746617"/>
                </a:lnTo>
                <a:lnTo>
                  <a:pt x="0" y="2746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-8071" l="0" r="0" t="0"/>
            </a:stretch>
          </a:blipFill>
          <a:ln>
            <a:noFill/>
          </a:ln>
        </p:spPr>
      </p:sp>
      <p:sp>
        <p:nvSpPr>
          <p:cNvPr id="276" name="Google Shape;276;p6"/>
          <p:cNvSpPr/>
          <p:nvPr/>
        </p:nvSpPr>
        <p:spPr>
          <a:xfrm rot="-1456420">
            <a:off x="7906821" y="4183492"/>
            <a:ext cx="588931" cy="466439"/>
          </a:xfrm>
          <a:custGeom>
            <a:rect b="b" l="l" r="r" t="t"/>
            <a:pathLst>
              <a:path extrusionOk="0" h="621919" w="785241">
                <a:moveTo>
                  <a:pt x="0" y="0"/>
                </a:moveTo>
                <a:lnTo>
                  <a:pt x="785241" y="0"/>
                </a:lnTo>
                <a:lnTo>
                  <a:pt x="785241" y="621919"/>
                </a:lnTo>
                <a:lnTo>
                  <a:pt x="0" y="6219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6" name="Google Shape;286;p7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287" name="Google Shape;287;p7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288" name="Google Shape;288;p7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289" name="Google Shape;289;p7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290" name="Google Shape;290;p7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292" name="Google Shape;292;p7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293" name="Google Shape;293;p7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294" name="Google Shape;294;p7"/>
          <p:cNvSpPr txBox="1"/>
          <p:nvPr/>
        </p:nvSpPr>
        <p:spPr>
          <a:xfrm>
            <a:off x="2836650" y="1809737"/>
            <a:ext cx="11974800" cy="83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3 Pillars of Patient Centric Care</a:t>
            </a:r>
            <a:endParaRPr/>
          </a:p>
        </p:txBody>
      </p:sp>
      <p:sp>
        <p:nvSpPr>
          <p:cNvPr id="295" name="Google Shape;295;p7"/>
          <p:cNvSpPr txBox="1"/>
          <p:nvPr/>
        </p:nvSpPr>
        <p:spPr>
          <a:xfrm>
            <a:off x="1234425" y="2960350"/>
            <a:ext cx="15179250" cy="6930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1716" lvl="1" marL="78343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Times New Roman"/>
              <a:buAutoNum type="arabicPeriod"/>
            </a:pPr>
            <a:r>
              <a:rPr b="0" i="0" lang="en-US" sz="37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</a:t>
            </a:r>
            <a:r>
              <a:rPr b="1" i="0" lang="en-US" sz="37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Awareness </a:t>
            </a:r>
            <a:r>
              <a:rPr b="0" i="0" lang="en-US" sz="37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among Patients - Patient Education</a:t>
            </a:r>
            <a:endParaRPr/>
          </a:p>
          <a:p>
            <a:pPr indent="-407384" lvl="1" marL="814768" marR="0" rtl="0" algn="l">
              <a:lnSpc>
                <a:spcPct val="12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16" lvl="1" marL="78343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Times"/>
              <a:buAutoNum type="arabicPeriod"/>
            </a:pPr>
            <a:r>
              <a:rPr b="1" i="0" lang="en-US" sz="37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 way Communication</a:t>
            </a:r>
            <a:r>
              <a:rPr b="0" i="0" lang="en-US" sz="37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between Patients and Healthcare providers</a:t>
            </a:r>
            <a:endParaRPr/>
          </a:p>
          <a:p>
            <a:pPr indent="-407384" lvl="1" marL="814768" marR="0" rtl="0" algn="l">
              <a:lnSpc>
                <a:spcPct val="12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1716" lvl="1" marL="783431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Times New Roman"/>
              <a:buAutoNum type="arabicPeriod"/>
            </a:pPr>
            <a:r>
              <a:rPr b="0" i="0" lang="en-US" sz="37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a </a:t>
            </a:r>
            <a:r>
              <a:rPr b="1" i="0" lang="en-US" sz="375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Patient-centric Culture</a:t>
            </a:r>
            <a:r>
              <a:rPr b="0" i="0" lang="en-US" sz="37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across all functions, all levels</a:t>
            </a:r>
            <a:endParaRPr/>
          </a:p>
          <a:p>
            <a:pPr indent="-407384" lvl="1" marL="814768" marR="0" rtl="0" algn="l">
              <a:lnSpc>
                <a:spcPct val="124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7384" lvl="1" marL="814768" marR="0" rtl="0" algn="l">
              <a:lnSpc>
                <a:spcPct val="18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7" name="Google Shape;297;p7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7" name="Google Shape;307;p8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308" name="Google Shape;308;p8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309" name="Google Shape;309;p8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310" name="Google Shape;310;p8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311" name="Google Shape;311;p8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313" name="Google Shape;313;p8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314" name="Google Shape;314;p8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315" name="Google Shape;315;p8"/>
          <p:cNvSpPr txBox="1"/>
          <p:nvPr/>
        </p:nvSpPr>
        <p:spPr>
          <a:xfrm>
            <a:off x="777225" y="1978487"/>
            <a:ext cx="16664250" cy="76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1st Pillar of Patient Centric Care - </a:t>
            </a:r>
            <a:endParaRPr/>
          </a:p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750" u="none" cap="none" strike="noStrike">
                <a:solidFill>
                  <a:srgbClr val="008FC5"/>
                </a:solidFill>
                <a:latin typeface="Times"/>
                <a:ea typeface="Times"/>
                <a:cs typeface="Times"/>
                <a:sym typeface="Times"/>
              </a:rPr>
              <a:t>Patient Awareness </a:t>
            </a:r>
            <a:endParaRPr/>
          </a:p>
        </p:txBody>
      </p:sp>
      <p:sp>
        <p:nvSpPr>
          <p:cNvPr id="316" name="Google Shape;316;p8"/>
          <p:cNvSpPr txBox="1"/>
          <p:nvPr/>
        </p:nvSpPr>
        <p:spPr>
          <a:xfrm>
            <a:off x="277500" y="3485650"/>
            <a:ext cx="12667800" cy="59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9570" lvl="2" marL="110871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Avoiding medical errors</a:t>
            </a:r>
            <a:endParaRPr/>
          </a:p>
          <a:p>
            <a:pPr indent="-369570" lvl="2" marL="110871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Taking ownership of medical care, treatment compliances</a:t>
            </a:r>
            <a:endParaRPr/>
          </a:p>
          <a:p>
            <a:pPr indent="-369570" lvl="2" marL="110871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 of disease and treatment protocol with timely reporting of symptoms for early detection and timely treatment </a:t>
            </a:r>
            <a:endParaRPr/>
          </a:p>
          <a:p>
            <a:pPr indent="-369570" lvl="2" marL="110871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Adopting healthier lifestyle and preventive healthcare practices</a:t>
            </a:r>
            <a:endParaRPr/>
          </a:p>
          <a:p>
            <a:pPr indent="-400367" lvl="2" marL="1201102" marR="0" rtl="0" algn="just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9570" lvl="2" marL="110871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My Health, My Responsibility</a:t>
            </a:r>
            <a:endParaRPr/>
          </a:p>
          <a:p>
            <a:pPr indent="-400367" lvl="2" marL="1201102" marR="0" rtl="0" algn="l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8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8" name="Google Shape;318;p8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319" name="Google Shape;319;p8"/>
          <p:cNvSpPr/>
          <p:nvPr/>
        </p:nvSpPr>
        <p:spPr>
          <a:xfrm>
            <a:off x="13298213" y="2491875"/>
            <a:ext cx="4712343" cy="6664973"/>
          </a:xfrm>
          <a:custGeom>
            <a:rect b="b" l="l" r="r" t="t"/>
            <a:pathLst>
              <a:path extrusionOk="0" h="6664973" w="4712343">
                <a:moveTo>
                  <a:pt x="0" y="0"/>
                </a:moveTo>
                <a:lnTo>
                  <a:pt x="4712343" y="0"/>
                </a:lnTo>
                <a:lnTo>
                  <a:pt x="4712343" y="6664973"/>
                </a:lnTo>
                <a:lnTo>
                  <a:pt x="0" y="6664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3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"/>
          <p:cNvSpPr/>
          <p:nvPr/>
        </p:nvSpPr>
        <p:spPr>
          <a:xfrm>
            <a:off x="1095374" y="9877317"/>
            <a:ext cx="4676775" cy="276320"/>
          </a:xfrm>
          <a:custGeom>
            <a:rect b="b" l="l" r="r" t="t"/>
            <a:pathLst>
              <a:path extrusionOk="0" h="368427" w="6235700">
                <a:moveTo>
                  <a:pt x="0" y="0"/>
                </a:moveTo>
                <a:lnTo>
                  <a:pt x="6235700" y="0"/>
                </a:lnTo>
                <a:lnTo>
                  <a:pt x="6235700" y="368427"/>
                </a:lnTo>
                <a:lnTo>
                  <a:pt x="0" y="368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9" name="Google Shape;329;p9"/>
          <p:cNvSpPr/>
          <p:nvPr/>
        </p:nvSpPr>
        <p:spPr>
          <a:xfrm>
            <a:off x="0" y="666981"/>
            <a:ext cx="817953" cy="1572189"/>
          </a:xfrm>
          <a:custGeom>
            <a:rect b="b" l="l" r="r" t="t"/>
            <a:pathLst>
              <a:path extrusionOk="0" h="1572189" w="817953">
                <a:moveTo>
                  <a:pt x="0" y="0"/>
                </a:moveTo>
                <a:lnTo>
                  <a:pt x="817953" y="0"/>
                </a:lnTo>
                <a:lnTo>
                  <a:pt x="817953" y="1572189"/>
                </a:lnTo>
                <a:lnTo>
                  <a:pt x="0" y="157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0" l="0" r="0" t="0"/>
            </a:stretch>
          </a:blipFill>
          <a:ln>
            <a:noFill/>
          </a:ln>
        </p:spPr>
      </p:sp>
      <p:sp>
        <p:nvSpPr>
          <p:cNvPr id="330" name="Google Shape;330;p9"/>
          <p:cNvSpPr/>
          <p:nvPr/>
        </p:nvSpPr>
        <p:spPr>
          <a:xfrm flipH="1" rot="10800000">
            <a:off x="0" y="9937852"/>
            <a:ext cx="17863888" cy="68580"/>
          </a:xfrm>
          <a:custGeom>
            <a:rect b="b" l="l" r="r" t="t"/>
            <a:pathLst>
              <a:path extrusionOk="0" h="68580" w="17863888">
                <a:moveTo>
                  <a:pt x="17863888" y="0"/>
                </a:moveTo>
                <a:lnTo>
                  <a:pt x="0" y="0"/>
                </a:lnTo>
                <a:lnTo>
                  <a:pt x="0" y="68580"/>
                </a:lnTo>
                <a:lnTo>
                  <a:pt x="17863888" y="68580"/>
                </a:lnTo>
                <a:lnTo>
                  <a:pt x="1786388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9" l="0" r="0" t="0"/>
            </a:stretch>
          </a:blipFill>
          <a:ln>
            <a:noFill/>
          </a:ln>
        </p:spPr>
      </p:sp>
      <p:sp>
        <p:nvSpPr>
          <p:cNvPr id="331" name="Google Shape;331;p9"/>
          <p:cNvSpPr/>
          <p:nvPr/>
        </p:nvSpPr>
        <p:spPr>
          <a:xfrm>
            <a:off x="10344150" y="9773874"/>
            <a:ext cx="7362656" cy="363617"/>
          </a:xfrm>
          <a:custGeom>
            <a:rect b="b" l="l" r="r" t="t"/>
            <a:pathLst>
              <a:path extrusionOk="0" h="363617" w="7362656">
                <a:moveTo>
                  <a:pt x="0" y="0"/>
                </a:moveTo>
                <a:lnTo>
                  <a:pt x="7362656" y="0"/>
                </a:lnTo>
                <a:lnTo>
                  <a:pt x="7362656" y="363617"/>
                </a:lnTo>
                <a:lnTo>
                  <a:pt x="0" y="36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734" t="0"/>
            </a:stretch>
          </a:blipFill>
          <a:ln>
            <a:noFill/>
          </a:ln>
        </p:spPr>
      </p:sp>
      <p:sp>
        <p:nvSpPr>
          <p:cNvPr id="332" name="Google Shape;332;p9"/>
          <p:cNvSpPr txBox="1"/>
          <p:nvPr/>
        </p:nvSpPr>
        <p:spPr>
          <a:xfrm>
            <a:off x="16806014" y="9771026"/>
            <a:ext cx="682368" cy="3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r>
            <a:endParaRPr/>
          </a:p>
        </p:txBody>
      </p:sp>
      <p:sp>
        <p:nvSpPr>
          <p:cNvPr id="333" name="Google Shape;333;p9"/>
          <p:cNvSpPr txBox="1"/>
          <p:nvPr/>
        </p:nvSpPr>
        <p:spPr>
          <a:xfrm>
            <a:off x="10499966" y="9767693"/>
            <a:ext cx="6142565" cy="324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Sarvodaya Hospital, Sector-8, Faridabad</a:t>
            </a:r>
            <a:endParaRPr/>
          </a:p>
        </p:txBody>
      </p:sp>
      <p:sp>
        <p:nvSpPr>
          <p:cNvPr id="334" name="Google Shape;334;p9"/>
          <p:cNvSpPr/>
          <p:nvPr/>
        </p:nvSpPr>
        <p:spPr>
          <a:xfrm>
            <a:off x="17692438" y="9763426"/>
            <a:ext cx="209799" cy="385126"/>
          </a:xfrm>
          <a:custGeom>
            <a:rect b="b" l="l" r="r" t="t"/>
            <a:pathLst>
              <a:path extrusionOk="0" h="385126" w="209799">
                <a:moveTo>
                  <a:pt x="0" y="0"/>
                </a:moveTo>
                <a:lnTo>
                  <a:pt x="209800" y="0"/>
                </a:lnTo>
                <a:lnTo>
                  <a:pt x="209800" y="385127"/>
                </a:lnTo>
                <a:lnTo>
                  <a:pt x="0" y="38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980" t="0"/>
            </a:stretch>
          </a:blipFill>
          <a:ln>
            <a:noFill/>
          </a:ln>
        </p:spPr>
      </p:sp>
      <p:sp>
        <p:nvSpPr>
          <p:cNvPr id="335" name="Google Shape;335;p9"/>
          <p:cNvSpPr/>
          <p:nvPr/>
        </p:nvSpPr>
        <p:spPr>
          <a:xfrm>
            <a:off x="14867573" y="-204788"/>
            <a:ext cx="3034665" cy="1783080"/>
          </a:xfrm>
          <a:custGeom>
            <a:rect b="b" l="l" r="r" t="t"/>
            <a:pathLst>
              <a:path extrusionOk="0" h="1783080" w="3034665">
                <a:moveTo>
                  <a:pt x="0" y="0"/>
                </a:moveTo>
                <a:lnTo>
                  <a:pt x="3034665" y="0"/>
                </a:lnTo>
                <a:lnTo>
                  <a:pt x="3034665" y="1783080"/>
                </a:lnTo>
                <a:lnTo>
                  <a:pt x="0" y="17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26" l="0" r="0" t="0"/>
            </a:stretch>
          </a:blipFill>
          <a:ln>
            <a:noFill/>
          </a:ln>
        </p:spPr>
      </p:sp>
      <p:sp>
        <p:nvSpPr>
          <p:cNvPr descr="event logo png" id="336" name="Google Shape;336;p9"/>
          <p:cNvSpPr/>
          <p:nvPr/>
        </p:nvSpPr>
        <p:spPr>
          <a:xfrm>
            <a:off x="1095375" y="221933"/>
            <a:ext cx="4007168" cy="1159192"/>
          </a:xfrm>
          <a:custGeom>
            <a:rect b="b" l="l" r="r" t="t"/>
            <a:pathLst>
              <a:path extrusionOk="0" h="1159192" w="4007168">
                <a:moveTo>
                  <a:pt x="0" y="0"/>
                </a:moveTo>
                <a:lnTo>
                  <a:pt x="4007167" y="0"/>
                </a:lnTo>
                <a:lnTo>
                  <a:pt x="4007167" y="1159192"/>
                </a:lnTo>
                <a:lnTo>
                  <a:pt x="0" y="1159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0" l="0" r="0" t="0"/>
            </a:stretch>
          </a:blipFill>
          <a:ln>
            <a:noFill/>
          </a:ln>
        </p:spPr>
      </p:sp>
      <p:sp>
        <p:nvSpPr>
          <p:cNvPr id="337" name="Google Shape;337;p9"/>
          <p:cNvSpPr/>
          <p:nvPr/>
        </p:nvSpPr>
        <p:spPr>
          <a:xfrm>
            <a:off x="0" y="9810750"/>
            <a:ext cx="2690146" cy="266890"/>
          </a:xfrm>
          <a:custGeom>
            <a:rect b="b" l="l" r="r" t="t"/>
            <a:pathLst>
              <a:path extrusionOk="0" h="355854" w="3586861">
                <a:moveTo>
                  <a:pt x="0" y="0"/>
                </a:moveTo>
                <a:lnTo>
                  <a:pt x="3586861" y="0"/>
                </a:lnTo>
                <a:lnTo>
                  <a:pt x="3586861" y="355854"/>
                </a:lnTo>
                <a:lnTo>
                  <a:pt x="0" y="3558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8" name="Google Shape;338;p9"/>
          <p:cNvSpPr/>
          <p:nvPr/>
        </p:nvSpPr>
        <p:spPr>
          <a:xfrm>
            <a:off x="-18789" y="9156858"/>
            <a:ext cx="2804398" cy="1149340"/>
          </a:xfrm>
          <a:custGeom>
            <a:rect b="b" l="l" r="r" t="t"/>
            <a:pathLst>
              <a:path extrusionOk="0" h="1149340" w="2804398">
                <a:moveTo>
                  <a:pt x="0" y="0"/>
                </a:moveTo>
                <a:lnTo>
                  <a:pt x="2804399" y="0"/>
                </a:lnTo>
                <a:lnTo>
                  <a:pt x="2804399" y="1149340"/>
                </a:lnTo>
                <a:lnTo>
                  <a:pt x="0" y="1149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80206" l="-48662" r="-50390" t="-92995"/>
            </a:stretch>
          </a:blipFill>
          <a:ln>
            <a:noFill/>
          </a:ln>
        </p:spPr>
      </p:sp>
      <p:sp>
        <p:nvSpPr>
          <p:cNvPr id="339" name="Google Shape;339;p9"/>
          <p:cNvSpPr/>
          <p:nvPr/>
        </p:nvSpPr>
        <p:spPr>
          <a:xfrm>
            <a:off x="5425012" y="264262"/>
            <a:ext cx="7437975" cy="9546489"/>
          </a:xfrm>
          <a:custGeom>
            <a:rect b="b" l="l" r="r" t="t"/>
            <a:pathLst>
              <a:path extrusionOk="0" h="9546489" w="7437975">
                <a:moveTo>
                  <a:pt x="0" y="0"/>
                </a:moveTo>
                <a:lnTo>
                  <a:pt x="7437976" y="0"/>
                </a:lnTo>
                <a:lnTo>
                  <a:pt x="7437976" y="9546490"/>
                </a:lnTo>
                <a:lnTo>
                  <a:pt x="0" y="9546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9423" l="0" r="0" t="-19424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