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532mczcCh7VG4JHRqyTwmcpPx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9854fc9c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69854fc9c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9854fc9c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69854fc9c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925dd015e_0_79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6925dd015e_0_79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8" name="Google Shape;268;g26925dd015e_0_797:notes"/>
          <p:cNvSpPr/>
          <p:nvPr>
            <p:ph idx="3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6925dd015e_0_79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6925dd015e_0_797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6925dd015e_0_79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985dd5ec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6985dd5ec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a13dc961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ba13dc961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a13dc961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ba13dc961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95395a626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b95395a626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95395a626_0_6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b95395a626_0_6:notes"/>
          <p:cNvSpPr/>
          <p:nvPr>
            <p:ph idx="2" type="sldImg"/>
          </p:nvPr>
        </p:nvSpPr>
        <p:spPr>
          <a:xfrm>
            <a:off x="1878455" y="1143000"/>
            <a:ext cx="31011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ba13dc961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ba13dc961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925dd015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26925dd015e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925dd015e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6925dd015e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925dd015e_0_7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6925dd015e_0_7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925dd015e_0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26925dd015e_0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925dd015e_0_37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6925dd015e_0_37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9854fc9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69854fc9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9854fc9c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69854fc9c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blipFill rotWithShape="1">
            <a:blip r:embed="rId2">
              <a:alphaModFix amt="14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000"/>
              <a:buFont typeface="Calibri"/>
              <a:buNone/>
              <a:defRPr b="1" sz="6000">
                <a:solidFill>
                  <a:srgbClr val="0033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6742557"/>
            <a:ext cx="12192000" cy="120159"/>
          </a:xfrm>
          <a:prstGeom prst="rect">
            <a:avLst/>
          </a:prstGeom>
          <a:gradFill>
            <a:gsLst>
              <a:gs pos="0">
                <a:srgbClr val="1F3864"/>
              </a:gs>
              <a:gs pos="50000">
                <a:srgbClr val="008DB4"/>
              </a:gs>
              <a:gs pos="100000">
                <a:srgbClr val="00789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38;p9"/>
          <p:cNvGrpSpPr/>
          <p:nvPr/>
        </p:nvGrpSpPr>
        <p:grpSpPr>
          <a:xfrm>
            <a:off x="9106293" y="234542"/>
            <a:ext cx="2866308" cy="826330"/>
            <a:chOff x="9106293" y="234542"/>
            <a:chExt cx="2866308" cy="826330"/>
          </a:xfrm>
        </p:grpSpPr>
        <p:grpSp>
          <p:nvGrpSpPr>
            <p:cNvPr id="39" name="Google Shape;39;p9"/>
            <p:cNvGrpSpPr/>
            <p:nvPr/>
          </p:nvGrpSpPr>
          <p:grpSpPr>
            <a:xfrm>
              <a:off x="9106293" y="289872"/>
              <a:ext cx="1600167" cy="715670"/>
              <a:chOff x="3576721" y="5720346"/>
              <a:chExt cx="1982703" cy="886758"/>
            </a:xfrm>
          </p:grpSpPr>
          <p:pic>
            <p:nvPicPr>
              <p:cNvPr id="40" name="Google Shape;40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576721" y="5720346"/>
                <a:ext cx="971839" cy="8867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41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80851" y="5774438"/>
                <a:ext cx="778573" cy="7785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" name="Google Shape;4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25413" y="234542"/>
              <a:ext cx="947188" cy="8263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" name="Google Shape;43;p9"/>
            <p:cNvCxnSpPr/>
            <p:nvPr/>
          </p:nvCxnSpPr>
          <p:spPr>
            <a:xfrm>
              <a:off x="10859679" y="393184"/>
              <a:ext cx="0" cy="509047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44" name="Google Shape;44;p9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5260490" y="1879061"/>
            <a:ext cx="6931510" cy="49019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925dd015e_0_17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_OBJECT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925dd015e_0_10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6925dd015e_0_101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" name="Google Shape;60;g26925dd015e_0_101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" name="Google Shape;61;g26925dd015e_0_10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g26925dd015e_0_10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3" name="Google Shape;63;g26925dd015e_0_10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5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5"/>
          <p:cNvGrpSpPr/>
          <p:nvPr/>
        </p:nvGrpSpPr>
        <p:grpSpPr>
          <a:xfrm>
            <a:off x="9106293" y="234542"/>
            <a:ext cx="2866308" cy="826330"/>
            <a:chOff x="9106293" y="234542"/>
            <a:chExt cx="2866308" cy="826330"/>
          </a:xfrm>
        </p:grpSpPr>
        <p:grpSp>
          <p:nvGrpSpPr>
            <p:cNvPr id="14" name="Google Shape;14;p5"/>
            <p:cNvGrpSpPr/>
            <p:nvPr/>
          </p:nvGrpSpPr>
          <p:grpSpPr>
            <a:xfrm>
              <a:off x="9106293" y="289872"/>
              <a:ext cx="1600167" cy="715670"/>
              <a:chOff x="3576721" y="5720346"/>
              <a:chExt cx="1982703" cy="886758"/>
            </a:xfrm>
          </p:grpSpPr>
          <p:pic>
            <p:nvPicPr>
              <p:cNvPr id="15" name="Google Shape;15;p5"/>
              <p:cNvPicPr preferRelativeResize="0"/>
              <p:nvPr/>
            </p:nvPicPr>
            <p:blipFill rotWithShape="1">
              <a:blip r:embed="rId1">
                <a:alphaModFix/>
              </a:blip>
              <a:srcRect b="0" l="0" r="0" t="0"/>
              <a:stretch/>
            </p:blipFill>
            <p:spPr>
              <a:xfrm>
                <a:off x="3576721" y="5720346"/>
                <a:ext cx="971839" cy="8867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780851" y="5774438"/>
                <a:ext cx="778573" cy="7785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" name="Google Shape;1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25413" y="234542"/>
              <a:ext cx="947188" cy="8263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Google Shape;18;p5"/>
            <p:cNvCxnSpPr/>
            <p:nvPr/>
          </p:nvCxnSpPr>
          <p:spPr>
            <a:xfrm>
              <a:off x="10859679" y="393184"/>
              <a:ext cx="0" cy="509047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" name="Google Shape;19;p5"/>
          <p:cNvSpPr/>
          <p:nvPr/>
        </p:nvSpPr>
        <p:spPr>
          <a:xfrm>
            <a:off x="0" y="6742557"/>
            <a:ext cx="12192000" cy="120159"/>
          </a:xfrm>
          <a:prstGeom prst="rect">
            <a:avLst/>
          </a:prstGeom>
          <a:gradFill>
            <a:gsLst>
              <a:gs pos="0">
                <a:srgbClr val="1F3864"/>
              </a:gs>
              <a:gs pos="50000">
                <a:srgbClr val="008DB4"/>
              </a:gs>
              <a:gs pos="100000">
                <a:srgbClr val="00789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5260490" y="1879061"/>
            <a:ext cx="6931510" cy="49019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9.png"/><Relationship Id="rId11" Type="http://schemas.openxmlformats.org/officeDocument/2006/relationships/image" Target="../media/image48.png"/><Relationship Id="rId10" Type="http://schemas.openxmlformats.org/officeDocument/2006/relationships/image" Target="../media/image43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8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42.png"/><Relationship Id="rId5" Type="http://schemas.openxmlformats.org/officeDocument/2006/relationships/image" Target="../media/image47.png"/><Relationship Id="rId6" Type="http://schemas.openxmlformats.org/officeDocument/2006/relationships/image" Target="../media/image9.png"/><Relationship Id="rId7" Type="http://schemas.openxmlformats.org/officeDocument/2006/relationships/image" Target="../media/image4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8.gif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752575" y="767050"/>
            <a:ext cx="7543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Enabling Patients in Patient Safety: - A Glimpse of the Future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97000" y="4477625"/>
            <a:ext cx="6314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Ms. Nadira Chaturvedi &amp; Mr. Som Mittal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Co-Chairs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Patients for Patient Safety Foundation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9058920" y="152399"/>
            <a:ext cx="2980680" cy="948499"/>
            <a:chOff x="9106545" y="152399"/>
            <a:chExt cx="2980680" cy="948499"/>
          </a:xfrm>
        </p:grpSpPr>
        <p:grpSp>
          <p:nvGrpSpPr>
            <p:cNvPr id="72" name="Google Shape;72;p1"/>
            <p:cNvGrpSpPr/>
            <p:nvPr/>
          </p:nvGrpSpPr>
          <p:grpSpPr>
            <a:xfrm>
              <a:off x="9174208" y="213483"/>
              <a:ext cx="2845354" cy="826330"/>
              <a:chOff x="9106545" y="234542"/>
              <a:chExt cx="2845354" cy="826330"/>
            </a:xfrm>
          </p:grpSpPr>
          <p:grpSp>
            <p:nvGrpSpPr>
              <p:cNvPr id="73" name="Google Shape;73;p1"/>
              <p:cNvGrpSpPr/>
              <p:nvPr/>
            </p:nvGrpSpPr>
            <p:grpSpPr>
              <a:xfrm>
                <a:off x="9106545" y="289872"/>
                <a:ext cx="1599914" cy="715670"/>
                <a:chOff x="3577034" y="5720346"/>
                <a:chExt cx="1982390" cy="886758"/>
              </a:xfrm>
            </p:grpSpPr>
            <p:pic>
              <p:nvPicPr>
                <p:cNvPr id="74" name="Google Shape;74;p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577034" y="5720346"/>
                  <a:ext cx="971211" cy="8867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5" name="Google Shape;75;p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780851" y="5774438"/>
                  <a:ext cx="778573" cy="7785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6" name="Google Shape;76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046115" y="234542"/>
                <a:ext cx="905784" cy="82633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7" name="Google Shape;77;p1"/>
              <p:cNvCxnSpPr/>
              <p:nvPr/>
            </p:nvCxnSpPr>
            <p:spPr>
              <a:xfrm>
                <a:off x="10859679" y="393184"/>
                <a:ext cx="0" cy="50904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78" name="Google Shape;78;p1"/>
            <p:cNvSpPr/>
            <p:nvPr/>
          </p:nvSpPr>
          <p:spPr>
            <a:xfrm>
              <a:off x="9106545" y="152399"/>
              <a:ext cx="2980680" cy="948499"/>
            </a:xfrm>
            <a:prstGeom prst="roundRect">
              <a:avLst>
                <a:gd fmla="val 9829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9854fc9c3_0_24"/>
          <p:cNvSpPr txBox="1"/>
          <p:nvPr>
            <p:ph idx="1" type="body"/>
          </p:nvPr>
        </p:nvSpPr>
        <p:spPr>
          <a:xfrm>
            <a:off x="242950" y="1310701"/>
            <a:ext cx="5161200" cy="52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Are we prepared: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don’t know - it is an emergency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What type of emergency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Who to contact for help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Which hospital to take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What to do while we wait for help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269854fc9c3_0_24"/>
          <p:cNvSpPr txBox="1"/>
          <p:nvPr/>
        </p:nvSpPr>
        <p:spPr>
          <a:xfrm>
            <a:off x="407525" y="285750"/>
            <a:ext cx="8900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Emergencies Come Unannounced</a:t>
            </a:r>
            <a:endParaRPr b="1" i="0" sz="45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g269854fc9c3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525" y="1282350"/>
            <a:ext cx="6785075" cy="508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69854fc9c3_0_24"/>
          <p:cNvSpPr txBox="1"/>
          <p:nvPr>
            <p:ph idx="12" type="sldNum"/>
          </p:nvPr>
        </p:nvSpPr>
        <p:spPr>
          <a:xfrm>
            <a:off x="11409045" y="64093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9854fc9c3_0_18"/>
          <p:cNvSpPr txBox="1"/>
          <p:nvPr>
            <p:ph idx="1" type="body"/>
          </p:nvPr>
        </p:nvSpPr>
        <p:spPr>
          <a:xfrm>
            <a:off x="513650" y="1990671"/>
            <a:ext cx="6431400" cy="3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mistakes while traveling:</a:t>
            </a:r>
            <a:endParaRPr b="1" sz="2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Forgetting to pack medications</a:t>
            </a:r>
            <a:endParaRPr sz="2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Medicines in checked in - lost baggage/ delayed</a:t>
            </a:r>
            <a:endParaRPr sz="2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carrying prescriptions/ reports  </a:t>
            </a:r>
            <a:endParaRPr sz="2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Adjusting dosage or timing to time zone</a:t>
            </a:r>
            <a:endParaRPr sz="2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Insufficient supply - extended stay                                     </a:t>
            </a:r>
            <a:endParaRPr sz="2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74295" rtl="0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79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g269854fc9c3_0_18"/>
          <p:cNvPicPr preferRelativeResize="0"/>
          <p:nvPr/>
        </p:nvPicPr>
        <p:blipFill rotWithShape="1">
          <a:blip r:embed="rId3">
            <a:alphaModFix/>
          </a:blip>
          <a:srcRect b="10389" l="0" r="0" t="2228"/>
          <a:stretch/>
        </p:blipFill>
        <p:spPr>
          <a:xfrm>
            <a:off x="7360375" y="1123688"/>
            <a:ext cx="3254056" cy="55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69854fc9c3_0_18"/>
          <p:cNvSpPr txBox="1"/>
          <p:nvPr/>
        </p:nvSpPr>
        <p:spPr>
          <a:xfrm>
            <a:off x="285050" y="318325"/>
            <a:ext cx="7966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Safe While </a:t>
            </a:r>
            <a:r>
              <a:rPr b="1" i="0" lang="en-US" sz="46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Traveling  </a:t>
            </a:r>
            <a:endParaRPr b="1" sz="46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269854fc9c3_0_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g26925dd015e_0_797"/>
          <p:cNvGrpSpPr/>
          <p:nvPr/>
        </p:nvGrpSpPr>
        <p:grpSpPr>
          <a:xfrm>
            <a:off x="4911072" y="2244072"/>
            <a:ext cx="2369881" cy="2369881"/>
            <a:chOff x="0" y="0"/>
            <a:chExt cx="812800" cy="812800"/>
          </a:xfrm>
        </p:grpSpPr>
        <p:sp>
          <p:nvSpPr>
            <p:cNvPr id="274" name="Google Shape;274;g26925dd015e_0_79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80975">
              <a:solidFill>
                <a:srgbClr val="0E4D8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g26925dd015e_0_79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g26925dd015e_0_797"/>
          <p:cNvSpPr/>
          <p:nvPr/>
        </p:nvSpPr>
        <p:spPr>
          <a:xfrm>
            <a:off x="7266058" y="1103661"/>
            <a:ext cx="695315" cy="695315"/>
          </a:xfrm>
          <a:custGeom>
            <a:rect b="b" l="l" r="r" t="t"/>
            <a:pathLst>
              <a:path extrusionOk="0" h="1041670" w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g26925dd015e_0_797"/>
          <p:cNvSpPr/>
          <p:nvPr/>
        </p:nvSpPr>
        <p:spPr>
          <a:xfrm>
            <a:off x="8612669" y="2286339"/>
            <a:ext cx="1032736" cy="1032736"/>
          </a:xfrm>
          <a:custGeom>
            <a:rect b="b" l="l" r="r" t="t"/>
            <a:pathLst>
              <a:path extrusionOk="0" h="1547170" w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g26925dd015e_0_797"/>
          <p:cNvSpPr/>
          <p:nvPr/>
        </p:nvSpPr>
        <p:spPr>
          <a:xfrm>
            <a:off x="2448808" y="5200204"/>
            <a:ext cx="827884" cy="827884"/>
          </a:xfrm>
          <a:custGeom>
            <a:rect b="b" l="l" r="r" t="t"/>
            <a:pathLst>
              <a:path extrusionOk="0" h="1240275" w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g26925dd015e_0_797"/>
          <p:cNvSpPr/>
          <p:nvPr/>
        </p:nvSpPr>
        <p:spPr>
          <a:xfrm>
            <a:off x="3222761" y="1534506"/>
            <a:ext cx="887785" cy="1007415"/>
          </a:xfrm>
          <a:custGeom>
            <a:rect b="b" l="l" r="r" t="t"/>
            <a:pathLst>
              <a:path extrusionOk="0" h="1509236" w="1330015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80" name="Google Shape;280;g26925dd015e_0_797"/>
          <p:cNvCxnSpPr/>
          <p:nvPr/>
        </p:nvCxnSpPr>
        <p:spPr>
          <a:xfrm flipH="1" rot="10800000">
            <a:off x="6105291" y="1547540"/>
            <a:ext cx="634800" cy="681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g26925dd015e_0_797"/>
          <p:cNvCxnSpPr/>
          <p:nvPr/>
        </p:nvCxnSpPr>
        <p:spPr>
          <a:xfrm>
            <a:off x="6749916" y="1551670"/>
            <a:ext cx="465600" cy="1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g26925dd015e_0_797"/>
          <p:cNvCxnSpPr/>
          <p:nvPr/>
        </p:nvCxnSpPr>
        <p:spPr>
          <a:xfrm flipH="1" rot="10800000">
            <a:off x="4358828" y="4479161"/>
            <a:ext cx="1317600" cy="857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g26925dd015e_0_797"/>
          <p:cNvCxnSpPr/>
          <p:nvPr/>
        </p:nvCxnSpPr>
        <p:spPr>
          <a:xfrm>
            <a:off x="3420699" y="5334803"/>
            <a:ext cx="9312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g26925dd015e_0_797"/>
          <p:cNvCxnSpPr/>
          <p:nvPr/>
        </p:nvCxnSpPr>
        <p:spPr>
          <a:xfrm>
            <a:off x="3526986" y="3715863"/>
            <a:ext cx="1358400" cy="8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g26925dd015e_0_797"/>
          <p:cNvCxnSpPr/>
          <p:nvPr/>
        </p:nvCxnSpPr>
        <p:spPr>
          <a:xfrm>
            <a:off x="7276550" y="3747578"/>
            <a:ext cx="1178100" cy="676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g26925dd015e_0_797"/>
          <p:cNvCxnSpPr/>
          <p:nvPr/>
        </p:nvCxnSpPr>
        <p:spPr>
          <a:xfrm flipH="1" rot="10800000">
            <a:off x="6991525" y="2451865"/>
            <a:ext cx="898800" cy="243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g26925dd015e_0_797"/>
          <p:cNvCxnSpPr/>
          <p:nvPr/>
        </p:nvCxnSpPr>
        <p:spPr>
          <a:xfrm>
            <a:off x="7871306" y="2450846"/>
            <a:ext cx="655200" cy="339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g26925dd015e_0_797"/>
          <p:cNvCxnSpPr/>
          <p:nvPr/>
        </p:nvCxnSpPr>
        <p:spPr>
          <a:xfrm>
            <a:off x="6705351" y="4474933"/>
            <a:ext cx="688500" cy="1170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g26925dd015e_0_797"/>
          <p:cNvCxnSpPr/>
          <p:nvPr/>
        </p:nvCxnSpPr>
        <p:spPr>
          <a:xfrm>
            <a:off x="4608012" y="2196235"/>
            <a:ext cx="554700" cy="486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g26925dd015e_0_797"/>
          <p:cNvSpPr/>
          <p:nvPr/>
        </p:nvSpPr>
        <p:spPr>
          <a:xfrm>
            <a:off x="5892955" y="2089114"/>
            <a:ext cx="406599" cy="32832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g26925dd015e_0_797"/>
          <p:cNvSpPr/>
          <p:nvPr/>
        </p:nvSpPr>
        <p:spPr>
          <a:xfrm rot="2003555">
            <a:off x="6784859" y="2544701"/>
            <a:ext cx="406739" cy="327094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g26925dd015e_0_797"/>
          <p:cNvSpPr/>
          <p:nvPr/>
        </p:nvSpPr>
        <p:spPr>
          <a:xfrm rot="5309892">
            <a:off x="7012496" y="3539399"/>
            <a:ext cx="406739" cy="328441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g26925dd015e_0_797"/>
          <p:cNvSpPr/>
          <p:nvPr/>
        </p:nvSpPr>
        <p:spPr>
          <a:xfrm rot="8900172">
            <a:off x="6424567" y="4238888"/>
            <a:ext cx="406142" cy="327960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g26925dd015e_0_797"/>
          <p:cNvSpPr/>
          <p:nvPr/>
        </p:nvSpPr>
        <p:spPr>
          <a:xfrm rot="-9954703">
            <a:off x="5452888" y="4303867"/>
            <a:ext cx="406647" cy="328368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g26925dd015e_0_797"/>
          <p:cNvSpPr/>
          <p:nvPr/>
        </p:nvSpPr>
        <p:spPr>
          <a:xfrm rot="-6705694">
            <a:off x="4808699" y="3555435"/>
            <a:ext cx="406645" cy="328365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g26925dd015e_0_797"/>
          <p:cNvSpPr/>
          <p:nvPr/>
        </p:nvSpPr>
        <p:spPr>
          <a:xfrm rot="-3112747">
            <a:off x="4989897" y="2555795"/>
            <a:ext cx="404563" cy="328623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7" name="Google Shape;297;g26925dd015e_0_797"/>
          <p:cNvGrpSpPr/>
          <p:nvPr/>
        </p:nvGrpSpPr>
        <p:grpSpPr>
          <a:xfrm rot="-1635265">
            <a:off x="5709957" y="1685624"/>
            <a:ext cx="2057206" cy="2153649"/>
            <a:chOff x="0" y="-38100"/>
            <a:chExt cx="812700" cy="850800"/>
          </a:xfrm>
        </p:grpSpPr>
        <p:sp>
          <p:nvSpPr>
            <p:cNvPr id="298" name="Google Shape;298;g26925dd015e_0_797"/>
            <p:cNvSpPr/>
            <p:nvPr/>
          </p:nvSpPr>
          <p:spPr>
            <a:xfrm>
              <a:off x="0" y="0"/>
              <a:ext cx="158970" cy="98715"/>
            </a:xfrm>
            <a:custGeom>
              <a:rect b="b" l="l" r="r" t="t"/>
              <a:pathLst>
                <a:path extrusionOk="0" h="98715" w="158970">
                  <a:moveTo>
                    <a:pt x="0" y="0"/>
                  </a:moveTo>
                  <a:lnTo>
                    <a:pt x="158970" y="0"/>
                  </a:lnTo>
                  <a:lnTo>
                    <a:pt x="158970" y="98715"/>
                  </a:lnTo>
                  <a:lnTo>
                    <a:pt x="0" y="98715"/>
                  </a:ln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</p:sp>
        <p:sp>
          <p:nvSpPr>
            <p:cNvPr id="299" name="Google Shape;299;g26925dd015e_0_79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g26925dd015e_0_797"/>
          <p:cNvSpPr/>
          <p:nvPr/>
        </p:nvSpPr>
        <p:spPr>
          <a:xfrm>
            <a:off x="8505140" y="3933735"/>
            <a:ext cx="1357654" cy="1128087"/>
          </a:xfrm>
          <a:custGeom>
            <a:rect b="b" l="l" r="r" t="t"/>
            <a:pathLst>
              <a:path extrusionOk="0" h="1690018" w="203393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g26925dd015e_0_797"/>
          <p:cNvSpPr txBox="1"/>
          <p:nvPr/>
        </p:nvSpPr>
        <p:spPr>
          <a:xfrm>
            <a:off x="7890371" y="1089903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&amp; Prevention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26925dd015e_0_797"/>
          <p:cNvSpPr txBox="1"/>
          <p:nvPr/>
        </p:nvSpPr>
        <p:spPr>
          <a:xfrm>
            <a:off x="0" y="115575"/>
            <a:ext cx="93696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Patient Engagement </a:t>
            </a:r>
            <a:endParaRPr b="1" sz="46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HCP </a:t>
            </a:r>
            <a:endParaRPr sz="46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26925dd015e_0_797"/>
          <p:cNvSpPr txBox="1"/>
          <p:nvPr/>
        </p:nvSpPr>
        <p:spPr>
          <a:xfrm>
            <a:off x="1186499" y="1685922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Improved</a:t>
            </a: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profitability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g26925dd015e_0_797"/>
          <p:cNvSpPr txBox="1"/>
          <p:nvPr/>
        </p:nvSpPr>
        <p:spPr>
          <a:xfrm>
            <a:off x="277505" y="5195373"/>
            <a:ext cx="2171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Higher </a:t>
            </a: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Loyalty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Referrals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26925dd015e_0_797"/>
          <p:cNvSpPr txBox="1"/>
          <p:nvPr/>
        </p:nvSpPr>
        <p:spPr>
          <a:xfrm>
            <a:off x="9780261" y="4239402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Trust &amp; Satisfaction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g26925dd015e_0_797"/>
          <p:cNvSpPr txBox="1"/>
          <p:nvPr/>
        </p:nvSpPr>
        <p:spPr>
          <a:xfrm>
            <a:off x="9780261" y="2375530"/>
            <a:ext cx="2171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Outcomes &amp; Reduced Medical errors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26925dd015e_0_797"/>
          <p:cNvSpPr/>
          <p:nvPr/>
        </p:nvSpPr>
        <p:spPr>
          <a:xfrm>
            <a:off x="7139660" y="5718486"/>
            <a:ext cx="872734" cy="872734"/>
          </a:xfrm>
          <a:custGeom>
            <a:rect b="b" l="l" r="r" t="t"/>
            <a:pathLst>
              <a:path extrusionOk="0" h="1307467" w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g26925dd015e_0_797"/>
          <p:cNvSpPr txBox="1"/>
          <p:nvPr/>
        </p:nvSpPr>
        <p:spPr>
          <a:xfrm>
            <a:off x="7960506" y="5530314"/>
            <a:ext cx="2171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and Professional Fulfillment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26925dd015e_0_797"/>
          <p:cNvSpPr/>
          <p:nvPr/>
        </p:nvSpPr>
        <p:spPr>
          <a:xfrm>
            <a:off x="2768270" y="3230311"/>
            <a:ext cx="653244" cy="856714"/>
          </a:xfrm>
          <a:custGeom>
            <a:rect b="b" l="l" r="r" t="t"/>
            <a:pathLst>
              <a:path extrusionOk="0" h="1283467" w="978643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g26925dd015e_0_797"/>
          <p:cNvSpPr txBox="1"/>
          <p:nvPr/>
        </p:nvSpPr>
        <p:spPr>
          <a:xfrm>
            <a:off x="991851" y="3377903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Reputation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1" name="Google Shape;311;g26925dd015e_0_79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37410" y="2337840"/>
            <a:ext cx="2143349" cy="21912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g26925dd015e_0_797"/>
          <p:cNvCxnSpPr/>
          <p:nvPr/>
        </p:nvCxnSpPr>
        <p:spPr>
          <a:xfrm flipH="1" rot="10800000">
            <a:off x="4205075" y="2181250"/>
            <a:ext cx="435300" cy="35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3" name="Google Shape;313;g26925dd015e_0_7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6985dd5eca_0_6"/>
          <p:cNvSpPr txBox="1"/>
          <p:nvPr>
            <p:ph type="title"/>
          </p:nvPr>
        </p:nvSpPr>
        <p:spPr>
          <a:xfrm>
            <a:off x="76200" y="386200"/>
            <a:ext cx="91464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to Engage Patients in Safe Care</a:t>
            </a:r>
            <a:endParaRPr b="1" sz="47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sz="47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g26985dd5eca_0_6"/>
          <p:cNvSpPr txBox="1"/>
          <p:nvPr>
            <p:ph idx="1" type="body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Getting Patient centricity across the Organization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Patient Advisory Councils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-bridge build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partnerships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Patient centred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education and awareness program-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shared decision making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for better compliance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Establish Feedback and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Experience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 sharing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platforms-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learn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from your customer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Two way Communication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bridge the trust deficit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0" name="Google Shape;320;g26985dd5eca_0_6"/>
          <p:cNvGrpSpPr/>
          <p:nvPr/>
        </p:nvGrpSpPr>
        <p:grpSpPr>
          <a:xfrm>
            <a:off x="304550" y="5857528"/>
            <a:ext cx="11614995" cy="645513"/>
            <a:chOff x="19812" y="8923019"/>
            <a:chExt cx="18268315" cy="735711"/>
          </a:xfrm>
        </p:grpSpPr>
        <p:sp>
          <p:nvSpPr>
            <p:cNvPr id="321" name="Google Shape;321;g26985dd5eca_0_6"/>
            <p:cNvSpPr/>
            <p:nvPr/>
          </p:nvSpPr>
          <p:spPr>
            <a:xfrm>
              <a:off x="19812" y="8923019"/>
              <a:ext cx="18268315" cy="678815"/>
            </a:xfrm>
            <a:custGeom>
              <a:rect b="b" l="l" r="r" t="t"/>
              <a:pathLst>
                <a:path extrusionOk="0" h="678815" w="18268315">
                  <a:moveTo>
                    <a:pt x="0" y="678560"/>
                  </a:moveTo>
                  <a:lnTo>
                    <a:pt x="18268188" y="67856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678560"/>
                  </a:lnTo>
                  <a:close/>
                </a:path>
              </a:pathLst>
            </a:custGeom>
            <a:solidFill>
              <a:srgbClr val="FEEFE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g26985dd5eca_0_6"/>
            <p:cNvSpPr/>
            <p:nvPr/>
          </p:nvSpPr>
          <p:spPr>
            <a:xfrm>
              <a:off x="19812" y="9601580"/>
              <a:ext cx="18268315" cy="57150"/>
            </a:xfrm>
            <a:custGeom>
              <a:rect b="b" l="l" r="r" t="t"/>
              <a:pathLst>
                <a:path extrusionOk="0" h="57150" w="18268315">
                  <a:moveTo>
                    <a:pt x="0" y="57150"/>
                  </a:moveTo>
                  <a:lnTo>
                    <a:pt x="18268188" y="5715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0000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g26985dd5eca_0_6"/>
            <p:cNvSpPr/>
            <p:nvPr/>
          </p:nvSpPr>
          <p:spPr>
            <a:xfrm>
              <a:off x="19812" y="8923019"/>
              <a:ext cx="18268315" cy="707390"/>
            </a:xfrm>
            <a:custGeom>
              <a:rect b="b" l="l" r="r" t="t"/>
              <a:pathLst>
                <a:path extrusionOk="0" h="707390" w="18268315">
                  <a:moveTo>
                    <a:pt x="18268188" y="0"/>
                  </a:moveTo>
                  <a:lnTo>
                    <a:pt x="0" y="0"/>
                  </a:lnTo>
                  <a:lnTo>
                    <a:pt x="0" y="707135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4" name="Google Shape;324;g26985dd5eca_0_6"/>
          <p:cNvSpPr txBox="1"/>
          <p:nvPr/>
        </p:nvSpPr>
        <p:spPr>
          <a:xfrm>
            <a:off x="-449725" y="5852475"/>
            <a:ext cx="12911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 to improve patient outcomes, increase satisfaction and build trusted relationship</a:t>
            </a:r>
            <a:endParaRPr b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g26985dd5eca_0_6"/>
          <p:cNvSpPr txBox="1"/>
          <p:nvPr>
            <p:ph idx="12" type="sldNum"/>
          </p:nvPr>
        </p:nvSpPr>
        <p:spPr>
          <a:xfrm>
            <a:off x="11409045" y="64855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ba13dc961f_0_1"/>
          <p:cNvSpPr txBox="1"/>
          <p:nvPr>
            <p:ph type="title"/>
          </p:nvPr>
        </p:nvSpPr>
        <p:spPr>
          <a:xfrm>
            <a:off x="159800" y="228600"/>
            <a:ext cx="10173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lang="en-US" sz="42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Patient Advisory Council do</a:t>
            </a:r>
            <a:endParaRPr b="1" sz="42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g2ba13dc961f_0_1"/>
          <p:cNvSpPr txBox="1"/>
          <p:nvPr>
            <p:ph idx="2" type="body"/>
          </p:nvPr>
        </p:nvSpPr>
        <p:spPr>
          <a:xfrm>
            <a:off x="687425" y="1610150"/>
            <a:ext cx="11049900" cy="5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Improve communication and build trust between HCP and PC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Promote patient safety and reduce medical errors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Foster two-way collaboration between both parties, work towards common goals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Improve quality of care and patient satisfaction by HCP, by incorporating feedback/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suggestions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and learnings from Patient experience.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Determine effective ways to educate Patient community </a:t>
            </a:r>
            <a:endParaRPr sz="1200"/>
          </a:p>
        </p:txBody>
      </p:sp>
      <p:sp>
        <p:nvSpPr>
          <p:cNvPr id="332" name="Google Shape;332;g2ba13dc961f_0_1"/>
          <p:cNvSpPr txBox="1"/>
          <p:nvPr>
            <p:ph idx="12" type="sldNum"/>
          </p:nvPr>
        </p:nvSpPr>
        <p:spPr>
          <a:xfrm>
            <a:off x="9220200" y="62039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ba13dc961f_0_13"/>
          <p:cNvSpPr txBox="1"/>
          <p:nvPr>
            <p:ph type="title"/>
          </p:nvPr>
        </p:nvSpPr>
        <p:spPr>
          <a:xfrm>
            <a:off x="236000" y="304800"/>
            <a:ext cx="10173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lang="en-US" sz="45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PAC benefit HCPs </a:t>
            </a:r>
            <a:endParaRPr b="1" sz="45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g2ba13dc961f_0_13"/>
          <p:cNvSpPr txBox="1"/>
          <p:nvPr>
            <p:ph idx="2" type="body"/>
          </p:nvPr>
        </p:nvSpPr>
        <p:spPr>
          <a:xfrm>
            <a:off x="602400" y="1275850"/>
            <a:ext cx="109872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Formal engagement with patients &amp; discussing their experiences, needs and ideating with HCP would help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bridge the Trust gap.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A constructive  way to get valuable patient feedback, patient insights and voice to improve service experience and clinical outcomes.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Provide a platform for improved two-way communication.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Better understanding of patient expectations and areas of improvement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Increased loyalty &amp; patients-satisfaction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Helps becoming patient centric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`	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g2ba13dc961f_0_13"/>
          <p:cNvSpPr txBox="1"/>
          <p:nvPr>
            <p:ph idx="12" type="sldNum"/>
          </p:nvPr>
        </p:nvSpPr>
        <p:spPr>
          <a:xfrm>
            <a:off x="9067800" y="62039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95395a626_0_121"/>
          <p:cNvSpPr txBox="1"/>
          <p:nvPr>
            <p:ph type="title"/>
          </p:nvPr>
        </p:nvSpPr>
        <p:spPr>
          <a:xfrm>
            <a:off x="312200" y="76200"/>
            <a:ext cx="84915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lang="en-US" sz="47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PAC benefit Patients &amp; Caregivers</a:t>
            </a:r>
            <a:endParaRPr b="1" sz="47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g2b95395a626_0_121"/>
          <p:cNvSpPr txBox="1"/>
          <p:nvPr>
            <p:ph idx="2" type="body"/>
          </p:nvPr>
        </p:nvSpPr>
        <p:spPr>
          <a:xfrm>
            <a:off x="763625" y="1566925"/>
            <a:ext cx="103890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Awareness of disease symptome, treatment protocols and preventive measures for better health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Opportunity  to share experiences &amp; expectations in a structured way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Bring in patient perspective/ voice in HCP decision making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Be part of the improvement plan &amp; its execution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Help get patient relevant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&amp; improve awareness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Will enhance experience &amp; outcomes; build trust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g2b95395a626_0_121"/>
          <p:cNvSpPr txBox="1"/>
          <p:nvPr>
            <p:ph idx="12" type="sldNum"/>
          </p:nvPr>
        </p:nvSpPr>
        <p:spPr>
          <a:xfrm>
            <a:off x="9144000" y="62039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95395a626_0_6"/>
          <p:cNvSpPr txBox="1"/>
          <p:nvPr>
            <p:ph type="ctrTitle"/>
          </p:nvPr>
        </p:nvSpPr>
        <p:spPr>
          <a:xfrm>
            <a:off x="-552878" y="141599"/>
            <a:ext cx="91440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Times"/>
              <a:buNone/>
            </a:pPr>
            <a:r>
              <a:rPr b="1" lang="en-US" sz="4000">
                <a:solidFill>
                  <a:srgbClr val="3C53AC"/>
                </a:solidFill>
                <a:latin typeface="Times"/>
                <a:ea typeface="Times"/>
                <a:cs typeface="Times"/>
                <a:sym typeface="Times"/>
              </a:rPr>
              <a:t>Patient Advisory Council (PAC)</a:t>
            </a:r>
            <a:r>
              <a:rPr lang="en-US" sz="4000">
                <a:solidFill>
                  <a:srgbClr val="3C53AC"/>
                </a:solidFill>
                <a:latin typeface="Times"/>
                <a:ea typeface="Times"/>
                <a:cs typeface="Times"/>
                <a:sym typeface="Times"/>
              </a:rPr>
              <a:t>: Formation &amp; Steps</a:t>
            </a:r>
            <a:endParaRPr sz="4000">
              <a:solidFill>
                <a:srgbClr val="3C53AC"/>
              </a:solidFill>
            </a:endParaRPr>
          </a:p>
        </p:txBody>
      </p:sp>
      <p:sp>
        <p:nvSpPr>
          <p:cNvPr id="352" name="Google Shape;352;g2b95395a626_0_6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3" name="Google Shape;353;g2b95395a626_0_6"/>
          <p:cNvSpPr txBox="1"/>
          <p:nvPr/>
        </p:nvSpPr>
        <p:spPr>
          <a:xfrm>
            <a:off x="758700" y="1630500"/>
            <a:ext cx="106746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CAHO has created a manual on PAC which covers all steps: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PAC, Commit Resources, Define meeting protocols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Orientation of PAC members, Hospital staff, Roles and Responsibilities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Priority Areas for Improvement taking HCP/Patient inputs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PAC Meetings; Review work done; firm up plans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the improvements &amp; Report back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Communicate, Share  impact, adopt best  practices &amp; encourage patient feedback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4" name="Google Shape;354;g2b95395a626_0_6"/>
          <p:cNvSpPr txBox="1"/>
          <p:nvPr>
            <p:ph idx="12" type="sldNum"/>
          </p:nvPr>
        </p:nvSpPr>
        <p:spPr>
          <a:xfrm>
            <a:off x="9144000" y="62039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a13dc961f_0_7"/>
          <p:cNvSpPr txBox="1"/>
          <p:nvPr>
            <p:ph type="title"/>
          </p:nvPr>
        </p:nvSpPr>
        <p:spPr>
          <a:xfrm>
            <a:off x="312200" y="152400"/>
            <a:ext cx="101736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lang="en-US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uccess factors to be effective PAC</a:t>
            </a:r>
            <a:endParaRPr b="1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g2ba13dc961f_0_7"/>
          <p:cNvSpPr txBox="1"/>
          <p:nvPr>
            <p:ph idx="2" type="body"/>
          </p:nvPr>
        </p:nvSpPr>
        <p:spPr>
          <a:xfrm>
            <a:off x="-228600" y="1463775"/>
            <a:ext cx="12084600" cy="48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Leadership support -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Involvement of hospital leadership in creating and managing PAC, Strong support &amp;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demonstrate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actions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Structure -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Structure of the PAC, Seniors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representation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from HCP &amp; Patients; committed resources &amp; secretariat; clarity of objectives, execution process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Formal &amp; Regular -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Determine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frequency of meetings, formal agenda involvement of all departments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Communication -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Communication with the patients, communication with the healthcare team members, and hospital leadership.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Celebrate -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Evidence of PAC’s contribution; impact of PAC on patient experiences &amp; outcomes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g2ba13dc961f_0_7"/>
          <p:cNvSpPr txBox="1"/>
          <p:nvPr>
            <p:ph idx="12" type="sldNum"/>
          </p:nvPr>
        </p:nvSpPr>
        <p:spPr>
          <a:xfrm>
            <a:off x="8991600" y="62039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C9A"/>
              </a:gs>
              <a:gs pos="19000">
                <a:srgbClr val="007292"/>
              </a:gs>
              <a:gs pos="50000">
                <a:srgbClr val="02597D"/>
              </a:gs>
              <a:gs pos="79000">
                <a:srgbClr val="043C66"/>
              </a:gs>
              <a:gs pos="100000">
                <a:srgbClr val="043C66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blipFill rotWithShape="1">
            <a:blip r:embed="rId3">
              <a:alphaModFix amt="14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"/>
          <p:cNvSpPr/>
          <p:nvPr/>
        </p:nvSpPr>
        <p:spPr>
          <a:xfrm>
            <a:off x="0" y="2271850"/>
            <a:ext cx="4091700" cy="17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4"/>
          <p:cNvCxnSpPr/>
          <p:nvPr/>
        </p:nvCxnSpPr>
        <p:spPr>
          <a:xfrm>
            <a:off x="0" y="3916316"/>
            <a:ext cx="4207500" cy="186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0" name="Google Shape;370;p4"/>
          <p:cNvSpPr txBox="1"/>
          <p:nvPr/>
        </p:nvSpPr>
        <p:spPr>
          <a:xfrm>
            <a:off x="4891260" y="1092941"/>
            <a:ext cx="61323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Health, </a:t>
            </a:r>
            <a:endParaRPr b="1" sz="5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Responsibility</a:t>
            </a:r>
            <a:endParaRPr b="1" sz="5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1" name="Google Shape;371;p4"/>
          <p:cNvGrpSpPr/>
          <p:nvPr/>
        </p:nvGrpSpPr>
        <p:grpSpPr>
          <a:xfrm>
            <a:off x="54432" y="2557453"/>
            <a:ext cx="3946046" cy="1137609"/>
            <a:chOff x="9106293" y="234542"/>
            <a:chExt cx="2866308" cy="826330"/>
          </a:xfrm>
        </p:grpSpPr>
        <p:grpSp>
          <p:nvGrpSpPr>
            <p:cNvPr id="372" name="Google Shape;372;p4"/>
            <p:cNvGrpSpPr/>
            <p:nvPr/>
          </p:nvGrpSpPr>
          <p:grpSpPr>
            <a:xfrm>
              <a:off x="9106293" y="289871"/>
              <a:ext cx="1600167" cy="715670"/>
              <a:chOff x="3576721" y="5720345"/>
              <a:chExt cx="1982703" cy="886758"/>
            </a:xfrm>
          </p:grpSpPr>
          <p:pic>
            <p:nvPicPr>
              <p:cNvPr id="373" name="Google Shape;373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576721" y="5720345"/>
                <a:ext cx="971840" cy="8867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780851" y="5774439"/>
                <a:ext cx="778573" cy="7785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5" name="Google Shape;375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25413" y="234542"/>
              <a:ext cx="947188" cy="8263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6" name="Google Shape;376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3050" y="2826475"/>
            <a:ext cx="1799850" cy="17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"/>
          <p:cNvSpPr txBox="1"/>
          <p:nvPr/>
        </p:nvSpPr>
        <p:spPr>
          <a:xfrm>
            <a:off x="4421348" y="4980875"/>
            <a:ext cx="72921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sz="3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www.patientsforpatientsafety.in</a:t>
            </a:r>
            <a:endParaRPr b="1" sz="33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838200" y="39400"/>
            <a:ext cx="534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None/>
            </a:pPr>
            <a:r>
              <a:rPr b="1" lang="en-US" sz="5333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PFPSF</a:t>
            </a:r>
            <a:endParaRPr b="1" sz="5333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838200" y="1574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8862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B3425"/>
              </a:buClr>
              <a:buSzPct val="100000"/>
              <a:buFont typeface="Times New Roman"/>
              <a:buChar char="●"/>
            </a:pPr>
            <a:r>
              <a:rPr b="1"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 (PFPSF)</a:t>
            </a: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non-profit trust.</a:t>
            </a:r>
            <a:endParaRPr sz="36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862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B3425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aim is to </a:t>
            </a:r>
            <a:r>
              <a:rPr b="1"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medical harm</a:t>
            </a: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happens before, during or after treatment with </a:t>
            </a:r>
            <a:r>
              <a:rPr b="1"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engagement</a:t>
            </a: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patients and caregivers. </a:t>
            </a:r>
            <a:endParaRPr sz="36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862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B3425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ponsored by CAHO</a:t>
            </a: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we are backed by over </a:t>
            </a:r>
            <a:r>
              <a:rPr b="1"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 hospitals</a:t>
            </a: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diagnostic centers in India and large no. of Sr. Physicians &amp; experts.</a:t>
            </a:r>
            <a:endParaRPr sz="3600">
              <a:solidFill>
                <a:srgbClr val="2B34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862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B3425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</a:t>
            </a:r>
            <a:r>
              <a:rPr b="1"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Patient-Centric </a:t>
            </a:r>
            <a:r>
              <a:rPr lang="en-US" sz="3600">
                <a:solidFill>
                  <a:srgbClr val="2B34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leverage work done by WHO, HCPs aggregate information relevant in Indian context.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2"/>
          <p:cNvSpPr txBox="1"/>
          <p:nvPr>
            <p:ph idx="12" type="sldNum"/>
          </p:nvPr>
        </p:nvSpPr>
        <p:spPr>
          <a:xfrm>
            <a:off x="11104245" y="61807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925dd015e_0_181"/>
          <p:cNvSpPr/>
          <p:nvPr/>
        </p:nvSpPr>
        <p:spPr>
          <a:xfrm>
            <a:off x="367685" y="2345830"/>
            <a:ext cx="633148" cy="798696"/>
          </a:xfrm>
          <a:custGeom>
            <a:rect b="b" l="l" r="r" t="t"/>
            <a:pathLst>
              <a:path extrusionOk="0" h="1196549" w="948537">
                <a:moveTo>
                  <a:pt x="0" y="0"/>
                </a:moveTo>
                <a:lnTo>
                  <a:pt x="948537" y="0"/>
                </a:lnTo>
                <a:lnTo>
                  <a:pt x="948537" y="1196550"/>
                </a:lnTo>
                <a:lnTo>
                  <a:pt x="0" y="1196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g26925dd015e_0_181"/>
          <p:cNvGrpSpPr/>
          <p:nvPr/>
        </p:nvGrpSpPr>
        <p:grpSpPr>
          <a:xfrm>
            <a:off x="5701676" y="1300050"/>
            <a:ext cx="64251" cy="4036830"/>
            <a:chOff x="0" y="-19050"/>
            <a:chExt cx="18900" cy="1676703"/>
          </a:xfrm>
        </p:grpSpPr>
        <p:sp>
          <p:nvSpPr>
            <p:cNvPr id="92" name="Google Shape;92;g26925dd015e_0_181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93" name="Google Shape;93;g26925dd015e_0_181"/>
            <p:cNvSpPr txBox="1"/>
            <p:nvPr/>
          </p:nvSpPr>
          <p:spPr>
            <a:xfrm>
              <a:off x="0" y="-19050"/>
              <a:ext cx="189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g26925dd015e_0_181"/>
          <p:cNvSpPr/>
          <p:nvPr/>
        </p:nvSpPr>
        <p:spPr>
          <a:xfrm rot="832799">
            <a:off x="331242" y="3503689"/>
            <a:ext cx="839657" cy="549975"/>
          </a:xfrm>
          <a:custGeom>
            <a:rect b="b" l="l" r="r" t="t"/>
            <a:pathLst>
              <a:path extrusionOk="0" h="824581" w="1258903">
                <a:moveTo>
                  <a:pt x="0" y="0"/>
                </a:moveTo>
                <a:lnTo>
                  <a:pt x="1258903" y="0"/>
                </a:lnTo>
                <a:lnTo>
                  <a:pt x="1258903" y="824581"/>
                </a:lnTo>
                <a:lnTo>
                  <a:pt x="0" y="824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5" name="Google Shape;95;g26925dd015e_0_181"/>
          <p:cNvCxnSpPr/>
          <p:nvPr/>
        </p:nvCxnSpPr>
        <p:spPr>
          <a:xfrm flipH="1" rot="10800000">
            <a:off x="503137" y="3511365"/>
            <a:ext cx="486300" cy="543300"/>
          </a:xfrm>
          <a:prstGeom prst="straightConnector1">
            <a:avLst/>
          </a:prstGeom>
          <a:noFill/>
          <a:ln cap="flat" cmpd="sng" w="104775">
            <a:solidFill>
              <a:srgbClr val="8B141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g26925dd015e_0_181"/>
          <p:cNvSpPr txBox="1"/>
          <p:nvPr/>
        </p:nvSpPr>
        <p:spPr>
          <a:xfrm>
            <a:off x="823275" y="5520313"/>
            <a:ext cx="98313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US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1" i="0" lang="en-US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to 50% of this avoidable harm  can be prevented</a:t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g26925dd015e_0_181"/>
          <p:cNvSpPr/>
          <p:nvPr/>
        </p:nvSpPr>
        <p:spPr>
          <a:xfrm>
            <a:off x="373319" y="4523598"/>
            <a:ext cx="755474" cy="619488"/>
          </a:xfrm>
          <a:custGeom>
            <a:rect b="b" l="l" r="r" t="t"/>
            <a:pathLst>
              <a:path extrusionOk="0" h="928072" w="1131796">
                <a:moveTo>
                  <a:pt x="0" y="0"/>
                </a:moveTo>
                <a:lnTo>
                  <a:pt x="1131796" y="0"/>
                </a:lnTo>
                <a:lnTo>
                  <a:pt x="1131796" y="928073"/>
                </a:lnTo>
                <a:lnTo>
                  <a:pt x="0" y="928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g26925dd015e_0_181"/>
          <p:cNvSpPr/>
          <p:nvPr/>
        </p:nvSpPr>
        <p:spPr>
          <a:xfrm>
            <a:off x="5943711" y="1463542"/>
            <a:ext cx="713933" cy="946562"/>
          </a:xfrm>
          <a:custGeom>
            <a:rect b="b" l="l" r="r" t="t"/>
            <a:pathLst>
              <a:path extrusionOk="0" h="1418070" w="1069562">
                <a:moveTo>
                  <a:pt x="0" y="0"/>
                </a:moveTo>
                <a:lnTo>
                  <a:pt x="1069562" y="0"/>
                </a:lnTo>
                <a:lnTo>
                  <a:pt x="1069562" y="1418071"/>
                </a:lnTo>
                <a:lnTo>
                  <a:pt x="0" y="1418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4389" l="-56167" r="-10958" t="-668"/>
            </a:stretch>
          </a:blipFill>
          <a:ln>
            <a:noFill/>
          </a:ln>
        </p:spPr>
      </p:sp>
      <p:sp>
        <p:nvSpPr>
          <p:cNvPr id="99" name="Google Shape;99;g26925dd015e_0_181"/>
          <p:cNvSpPr/>
          <p:nvPr/>
        </p:nvSpPr>
        <p:spPr>
          <a:xfrm>
            <a:off x="6041481" y="2885452"/>
            <a:ext cx="670805" cy="782281"/>
          </a:xfrm>
          <a:custGeom>
            <a:rect b="b" l="l" r="r" t="t"/>
            <a:pathLst>
              <a:path extrusionOk="0" h="1171956" w="1004952">
                <a:moveTo>
                  <a:pt x="0" y="0"/>
                </a:moveTo>
                <a:lnTo>
                  <a:pt x="1004952" y="0"/>
                </a:lnTo>
                <a:lnTo>
                  <a:pt x="1004952" y="1171956"/>
                </a:lnTo>
                <a:lnTo>
                  <a:pt x="0" y="117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g26925dd015e_0_181"/>
          <p:cNvSpPr txBox="1"/>
          <p:nvPr/>
        </p:nvSpPr>
        <p:spPr>
          <a:xfrm>
            <a:off x="4636133" y="6246159"/>
            <a:ext cx="220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000" u="sng" cap="none" strike="noStrike">
                <a:solidFill>
                  <a:srgbClr val="F2663D"/>
                </a:solidFill>
                <a:latin typeface="Times"/>
                <a:ea typeface="Times"/>
                <a:cs typeface="Times"/>
                <a:sym typeface="Times"/>
              </a:rPr>
              <a:t>*Source: WHO</a:t>
            </a:r>
            <a:endParaRPr b="1" i="0" sz="2500" u="none" cap="none" strike="noStrike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1" name="Google Shape;101;g26925dd015e_0_181"/>
          <p:cNvSpPr txBox="1"/>
          <p:nvPr/>
        </p:nvSpPr>
        <p:spPr>
          <a:xfrm>
            <a:off x="1257686" y="2404375"/>
            <a:ext cx="4081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Errors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constitute 50% of avoidable harm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26925dd015e_0_181"/>
          <p:cNvSpPr txBox="1"/>
          <p:nvPr/>
        </p:nvSpPr>
        <p:spPr>
          <a:xfrm>
            <a:off x="1283086" y="1358790"/>
            <a:ext cx="3996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10 patients </a:t>
            </a:r>
            <a:r>
              <a:rPr i="0" lang="en-US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suffer harm during hospitalization  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26925dd015e_0_181"/>
          <p:cNvSpPr txBox="1"/>
          <p:nvPr/>
        </p:nvSpPr>
        <p:spPr>
          <a:xfrm>
            <a:off x="1464239" y="3297550"/>
            <a:ext cx="36303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Surgical Practices</a:t>
            </a:r>
            <a:r>
              <a:rPr lang="en-US" sz="25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 in 25% of patients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g26925dd015e_0_181"/>
          <p:cNvSpPr txBox="1"/>
          <p:nvPr/>
        </p:nvSpPr>
        <p:spPr>
          <a:xfrm>
            <a:off x="6834901" y="1508000"/>
            <a:ext cx="4879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OPD 4 out of 10 patients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harmed due to missed/incorrect diagnoses, medication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prescriptions and c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ommunication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26925dd015e_0_181"/>
          <p:cNvSpPr txBox="1"/>
          <p:nvPr/>
        </p:nvSpPr>
        <p:spPr>
          <a:xfrm>
            <a:off x="1089776" y="4457585"/>
            <a:ext cx="4535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alibration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Device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lead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s to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26925dd015e_0_181"/>
          <p:cNvSpPr txBox="1"/>
          <p:nvPr/>
        </p:nvSpPr>
        <p:spPr>
          <a:xfrm>
            <a:off x="7208025" y="3150125"/>
            <a:ext cx="4311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Transfusion/ Injection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practices 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g26925dd015e_0_181"/>
          <p:cNvSpPr txBox="1"/>
          <p:nvPr/>
        </p:nvSpPr>
        <p:spPr>
          <a:xfrm>
            <a:off x="7284226" y="4237775"/>
            <a:ext cx="48795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Harm is caused due to ignorance of patients</a:t>
            </a:r>
            <a:r>
              <a:rPr b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non-involvement</a:t>
            </a:r>
            <a:endParaRPr b="1" i="0" sz="25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26925dd015e_0_181"/>
          <p:cNvSpPr txBox="1"/>
          <p:nvPr/>
        </p:nvSpPr>
        <p:spPr>
          <a:xfrm>
            <a:off x="-30275" y="262600"/>
            <a:ext cx="915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the work we do is Critical</a:t>
            </a:r>
            <a:endParaRPr sz="50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g26925dd015e_0_181"/>
          <p:cNvPicPr preferRelativeResize="0"/>
          <p:nvPr/>
        </p:nvPicPr>
        <p:blipFill rotWithShape="1">
          <a:blip r:embed="rId8">
            <a:alphaModFix/>
          </a:blip>
          <a:srcRect b="18439" l="10944" r="10991" t="14138"/>
          <a:stretch/>
        </p:blipFill>
        <p:spPr>
          <a:xfrm>
            <a:off x="259050" y="1296887"/>
            <a:ext cx="755899" cy="78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6925dd015e_0_181"/>
          <p:cNvPicPr preferRelativeResize="0"/>
          <p:nvPr/>
        </p:nvPicPr>
        <p:blipFill rotWithShape="1">
          <a:blip r:embed="rId9">
            <a:alphaModFix/>
          </a:blip>
          <a:srcRect b="9442" l="21012" r="22772" t="8022"/>
          <a:stretch/>
        </p:blipFill>
        <p:spPr>
          <a:xfrm>
            <a:off x="5842125" y="3972525"/>
            <a:ext cx="1336653" cy="13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6925dd015e_0_181"/>
          <p:cNvSpPr txBox="1"/>
          <p:nvPr>
            <p:ph idx="12" type="sldNum"/>
          </p:nvPr>
        </p:nvSpPr>
        <p:spPr>
          <a:xfrm>
            <a:off x="11068010" y="60652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925dd015e_0_287"/>
          <p:cNvSpPr txBox="1"/>
          <p:nvPr/>
        </p:nvSpPr>
        <p:spPr>
          <a:xfrm>
            <a:off x="146250" y="306850"/>
            <a:ext cx="8922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Medical Errors happen</a:t>
            </a:r>
            <a:endParaRPr sz="49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g26925dd015e_0_287"/>
          <p:cNvSpPr txBox="1"/>
          <p:nvPr/>
        </p:nvSpPr>
        <p:spPr>
          <a:xfrm>
            <a:off x="442850" y="1340475"/>
            <a:ext cx="5181600" cy="5209500"/>
          </a:xfrm>
          <a:prstGeom prst="rect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sz="25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b="1" lang="en-US" sz="25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Healthcare Providers end</a:t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err is Human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many patients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Overworked,  under staffed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communication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engagement with patients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g26925dd015e_0_287"/>
          <p:cNvSpPr txBox="1"/>
          <p:nvPr/>
        </p:nvSpPr>
        <p:spPr>
          <a:xfrm>
            <a:off x="6509250" y="1340475"/>
            <a:ext cx="5181600" cy="5209500"/>
          </a:xfrm>
          <a:prstGeom prst="rect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sz="25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b="1" lang="en-US" sz="25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and Caregivers end</a:t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 &amp; engagement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Ignoring symptoms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Confused about disease,  treatment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asking right questions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Language/ Cultural barriers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g26925dd015e_0_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350" y="1925200"/>
            <a:ext cx="1991124" cy="199112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g26925dd015e_0_287"/>
          <p:cNvPicPr preferRelativeResize="0"/>
          <p:nvPr/>
        </p:nvPicPr>
        <p:blipFill rotWithShape="1">
          <a:blip r:embed="rId4">
            <a:alphaModFix/>
          </a:blip>
          <a:srcRect b="12751" l="10039" r="6925" t="7401"/>
          <a:stretch/>
        </p:blipFill>
        <p:spPr>
          <a:xfrm>
            <a:off x="1456974" y="1925200"/>
            <a:ext cx="2958050" cy="1991125"/>
          </a:xfrm>
          <a:prstGeom prst="rect">
            <a:avLst/>
          </a:prstGeom>
          <a:noFill/>
          <a:ln cap="flat" cmpd="sng" w="28575">
            <a:solidFill>
              <a:srgbClr val="FF5B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g26925dd015e_0_2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g26925dd015e_0_70"/>
          <p:cNvGrpSpPr/>
          <p:nvPr/>
        </p:nvGrpSpPr>
        <p:grpSpPr>
          <a:xfrm>
            <a:off x="2894988" y="1348717"/>
            <a:ext cx="6402151" cy="1125416"/>
            <a:chOff x="0" y="-38100"/>
            <a:chExt cx="2529195" cy="444600"/>
          </a:xfrm>
        </p:grpSpPr>
        <p:sp>
          <p:nvSpPr>
            <p:cNvPr id="127" name="Google Shape;127;g26925dd015e_0_7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5B6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g26925dd015e_0_7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9" name="Google Shape;129;g26925dd015e_0_70"/>
          <p:cNvGrpSpPr/>
          <p:nvPr/>
        </p:nvGrpSpPr>
        <p:grpSpPr>
          <a:xfrm>
            <a:off x="2894988" y="2399148"/>
            <a:ext cx="6402151" cy="1125416"/>
            <a:chOff x="0" y="-38100"/>
            <a:chExt cx="2529195" cy="444600"/>
          </a:xfrm>
        </p:grpSpPr>
        <p:sp>
          <p:nvSpPr>
            <p:cNvPr id="130" name="Google Shape;130;g26925dd015e_0_7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38B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Google Shape;131;g26925dd015e_0_7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2" name="Google Shape;132;g26925dd015e_0_70"/>
          <p:cNvGrpSpPr/>
          <p:nvPr/>
        </p:nvGrpSpPr>
        <p:grpSpPr>
          <a:xfrm>
            <a:off x="2894988" y="3449055"/>
            <a:ext cx="6402151" cy="1125416"/>
            <a:chOff x="0" y="-38100"/>
            <a:chExt cx="2529195" cy="444600"/>
          </a:xfrm>
        </p:grpSpPr>
        <p:sp>
          <p:nvSpPr>
            <p:cNvPr id="133" name="Google Shape;133;g26925dd015e_0_7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C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" name="Google Shape;134;g26925dd015e_0_7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5" name="Google Shape;135;g26925dd015e_0_70"/>
          <p:cNvGrpSpPr/>
          <p:nvPr/>
        </p:nvGrpSpPr>
        <p:grpSpPr>
          <a:xfrm>
            <a:off x="2894988" y="4498961"/>
            <a:ext cx="6402151" cy="1125416"/>
            <a:chOff x="0" y="-38100"/>
            <a:chExt cx="2529195" cy="444600"/>
          </a:xfrm>
        </p:grpSpPr>
        <p:sp>
          <p:nvSpPr>
            <p:cNvPr id="136" name="Google Shape;136;g26925dd015e_0_7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2663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" name="Google Shape;137;g26925dd015e_0_7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8" name="Google Shape;138;g26925dd015e_0_70"/>
          <p:cNvGrpSpPr/>
          <p:nvPr/>
        </p:nvGrpSpPr>
        <p:grpSpPr>
          <a:xfrm>
            <a:off x="2894988" y="5643594"/>
            <a:ext cx="6402151" cy="1125416"/>
            <a:chOff x="0" y="-38100"/>
            <a:chExt cx="2529195" cy="444600"/>
          </a:xfrm>
        </p:grpSpPr>
        <p:sp>
          <p:nvSpPr>
            <p:cNvPr id="139" name="Google Shape;139;g26925dd015e_0_7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2F900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g26925dd015e_0_7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1" name="Google Shape;141;g26925dd015e_0_70"/>
          <p:cNvSpPr/>
          <p:nvPr/>
        </p:nvSpPr>
        <p:spPr>
          <a:xfrm>
            <a:off x="1050371" y="1412876"/>
            <a:ext cx="997101" cy="997101"/>
          </a:xfrm>
          <a:custGeom>
            <a:rect b="b" l="l" r="r" t="t"/>
            <a:pathLst>
              <a:path extrusionOk="0" h="1493784" w="1493784">
                <a:moveTo>
                  <a:pt x="0" y="0"/>
                </a:moveTo>
                <a:lnTo>
                  <a:pt x="1493785" y="0"/>
                </a:lnTo>
                <a:lnTo>
                  <a:pt x="1493785" y="1493785"/>
                </a:lnTo>
                <a:lnTo>
                  <a:pt x="0" y="1493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26925dd015e_0_70"/>
          <p:cNvSpPr/>
          <p:nvPr/>
        </p:nvSpPr>
        <p:spPr>
          <a:xfrm>
            <a:off x="1088162" y="3464405"/>
            <a:ext cx="921540" cy="1094703"/>
          </a:xfrm>
          <a:custGeom>
            <a:rect b="b" l="l" r="r" t="t"/>
            <a:pathLst>
              <a:path extrusionOk="0" h="1640004" w="1380585">
                <a:moveTo>
                  <a:pt x="0" y="0"/>
                </a:moveTo>
                <a:lnTo>
                  <a:pt x="1380586" y="0"/>
                </a:lnTo>
                <a:lnTo>
                  <a:pt x="1380586" y="1640005"/>
                </a:lnTo>
                <a:lnTo>
                  <a:pt x="0" y="1640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g26925dd015e_0_70"/>
          <p:cNvSpPr/>
          <p:nvPr/>
        </p:nvSpPr>
        <p:spPr>
          <a:xfrm>
            <a:off x="9993273" y="2268034"/>
            <a:ext cx="936517" cy="1181386"/>
          </a:xfrm>
          <a:custGeom>
            <a:rect b="b" l="l" r="r" t="t"/>
            <a:pathLst>
              <a:path extrusionOk="0" h="1769867" w="1403022">
                <a:moveTo>
                  <a:pt x="0" y="0"/>
                </a:moveTo>
                <a:lnTo>
                  <a:pt x="1403022" y="0"/>
                </a:lnTo>
                <a:lnTo>
                  <a:pt x="1403022" y="1769867"/>
                </a:lnTo>
                <a:lnTo>
                  <a:pt x="0" y="1769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g26925dd015e_0_70"/>
          <p:cNvSpPr/>
          <p:nvPr/>
        </p:nvSpPr>
        <p:spPr>
          <a:xfrm rot="-9845050">
            <a:off x="10927505" y="1993170"/>
            <a:ext cx="555777" cy="1485165"/>
          </a:xfrm>
          <a:custGeom>
            <a:rect b="b" l="l" r="r" t="t"/>
            <a:pathLst>
              <a:path extrusionOk="0" h="2226966" w="835112">
                <a:moveTo>
                  <a:pt x="0" y="0"/>
                </a:moveTo>
                <a:lnTo>
                  <a:pt x="835112" y="0"/>
                </a:lnTo>
                <a:lnTo>
                  <a:pt x="835112" y="2226966"/>
                </a:lnTo>
                <a:lnTo>
                  <a:pt x="0" y="22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5" name="Google Shape;145;g26925dd015e_0_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93269" y="4270367"/>
            <a:ext cx="1225374" cy="1188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6925dd015e_0_70"/>
          <p:cNvSpPr/>
          <p:nvPr/>
        </p:nvSpPr>
        <p:spPr>
          <a:xfrm>
            <a:off x="640658" y="5354015"/>
            <a:ext cx="1816548" cy="1280564"/>
          </a:xfrm>
          <a:custGeom>
            <a:rect b="b" l="l" r="r" t="t"/>
            <a:pathLst>
              <a:path extrusionOk="0" h="1918448" w="2721420">
                <a:moveTo>
                  <a:pt x="0" y="0"/>
                </a:moveTo>
                <a:lnTo>
                  <a:pt x="2721420" y="0"/>
                </a:lnTo>
                <a:lnTo>
                  <a:pt x="2721420" y="1918448"/>
                </a:lnTo>
                <a:lnTo>
                  <a:pt x="0" y="1918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1008" r="-20178" t="0"/>
            </a:stretch>
          </a:blipFill>
          <a:ln>
            <a:noFill/>
          </a:ln>
        </p:spPr>
      </p:sp>
      <p:sp>
        <p:nvSpPr>
          <p:cNvPr id="147" name="Google Shape;147;g26925dd015e_0_70"/>
          <p:cNvSpPr txBox="1"/>
          <p:nvPr/>
        </p:nvSpPr>
        <p:spPr>
          <a:xfrm>
            <a:off x="598525" y="52025"/>
            <a:ext cx="83301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47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i="0" lang="en-US" sz="47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 by engaging </a:t>
            </a:r>
            <a:r>
              <a:rPr b="1" lang="en-US" sz="47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&amp; Caregivers</a:t>
            </a:r>
            <a:endParaRPr sz="47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26925dd015e_0_70"/>
          <p:cNvSpPr txBox="1"/>
          <p:nvPr/>
        </p:nvSpPr>
        <p:spPr>
          <a:xfrm>
            <a:off x="3073211" y="2596798"/>
            <a:ext cx="60459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Know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&amp; Causes of Medical harm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&amp; g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uidelines to help prevent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6925dd015e_0_70"/>
          <p:cNvSpPr txBox="1"/>
          <p:nvPr/>
        </p:nvSpPr>
        <p:spPr>
          <a:xfrm>
            <a:off x="2992705" y="3749395"/>
            <a:ext cx="60429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 on the Role that Patients can play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26925dd015e_0_70"/>
          <p:cNvSpPr txBox="1"/>
          <p:nvPr/>
        </p:nvSpPr>
        <p:spPr>
          <a:xfrm>
            <a:off x="3454102" y="1511550"/>
            <a:ext cx="52089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nderstand their Rights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Roles </a:t>
            </a: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Responsibilities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26925dd015e_0_70"/>
          <p:cNvSpPr txBox="1"/>
          <p:nvPr/>
        </p:nvSpPr>
        <p:spPr>
          <a:xfrm>
            <a:off x="3491706" y="5943934"/>
            <a:ext cx="52089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healthy lifestyle choices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26925dd015e_0_70"/>
          <p:cNvSpPr txBox="1"/>
          <p:nvPr/>
        </p:nvSpPr>
        <p:spPr>
          <a:xfrm>
            <a:off x="3132072" y="4702367"/>
            <a:ext cx="5928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alerts, tips, and advice for a Safe Patient Journey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26925dd015e_0_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925dd015e_0_474"/>
          <p:cNvSpPr txBox="1"/>
          <p:nvPr/>
        </p:nvSpPr>
        <p:spPr>
          <a:xfrm>
            <a:off x="234875" y="197700"/>
            <a:ext cx="1013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2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 at different stages of Healthcare </a:t>
            </a:r>
            <a:endParaRPr b="0" i="0" sz="42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9" name="Google Shape;159;g26925dd015e_0_474"/>
          <p:cNvCxnSpPr/>
          <p:nvPr/>
        </p:nvCxnSpPr>
        <p:spPr>
          <a:xfrm>
            <a:off x="5216189" y="3714677"/>
            <a:ext cx="0" cy="69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0" name="Google Shape;160;g26925dd015e_0_474"/>
          <p:cNvCxnSpPr/>
          <p:nvPr/>
        </p:nvCxnSpPr>
        <p:spPr>
          <a:xfrm>
            <a:off x="8778511" y="3766058"/>
            <a:ext cx="0" cy="69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1" name="Google Shape;161;g26925dd015e_0_474"/>
          <p:cNvCxnSpPr/>
          <p:nvPr/>
        </p:nvCxnSpPr>
        <p:spPr>
          <a:xfrm flipH="1">
            <a:off x="3279618" y="4449411"/>
            <a:ext cx="1500" cy="768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2" name="Google Shape;162;g26925dd015e_0_474"/>
          <p:cNvCxnSpPr/>
          <p:nvPr/>
        </p:nvCxnSpPr>
        <p:spPr>
          <a:xfrm rot="10800000">
            <a:off x="5208245" y="2110892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3" name="Google Shape;163;g26925dd015e_0_474"/>
          <p:cNvCxnSpPr/>
          <p:nvPr/>
        </p:nvCxnSpPr>
        <p:spPr>
          <a:xfrm rot="10800000">
            <a:off x="3315519" y="2839167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4" name="Google Shape;164;g26925dd015e_0_474"/>
          <p:cNvSpPr/>
          <p:nvPr/>
        </p:nvSpPr>
        <p:spPr>
          <a:xfrm>
            <a:off x="6139400" y="5373053"/>
            <a:ext cx="1786800" cy="726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6925dd015e_0_474"/>
          <p:cNvSpPr txBox="1"/>
          <p:nvPr/>
        </p:nvSpPr>
        <p:spPr>
          <a:xfrm>
            <a:off x="6376705" y="5477476"/>
            <a:ext cx="1431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Incomplete Treatment</a:t>
            </a:r>
            <a:endParaRPr b="0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6925dd015e_0_474"/>
          <p:cNvSpPr/>
          <p:nvPr/>
        </p:nvSpPr>
        <p:spPr>
          <a:xfrm>
            <a:off x="9964648" y="5286293"/>
            <a:ext cx="1786800" cy="741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6925dd015e_0_474"/>
          <p:cNvSpPr/>
          <p:nvPr/>
        </p:nvSpPr>
        <p:spPr>
          <a:xfrm>
            <a:off x="7980362" y="4617547"/>
            <a:ext cx="1786800" cy="741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6925dd015e_0_474"/>
          <p:cNvSpPr/>
          <p:nvPr/>
        </p:nvSpPr>
        <p:spPr>
          <a:xfrm>
            <a:off x="4418433" y="4748752"/>
            <a:ext cx="1786800" cy="1125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6925dd015e_0_474"/>
          <p:cNvSpPr/>
          <p:nvPr/>
        </p:nvSpPr>
        <p:spPr>
          <a:xfrm>
            <a:off x="2364180" y="5339302"/>
            <a:ext cx="1786800" cy="741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6925dd015e_0_474"/>
          <p:cNvSpPr/>
          <p:nvPr/>
        </p:nvSpPr>
        <p:spPr>
          <a:xfrm>
            <a:off x="355417" y="4597223"/>
            <a:ext cx="1786800" cy="741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6925dd015e_0_474"/>
          <p:cNvSpPr txBox="1"/>
          <p:nvPr/>
        </p:nvSpPr>
        <p:spPr>
          <a:xfrm>
            <a:off x="532717" y="4698816"/>
            <a:ext cx="1431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Delayed diagnosis</a:t>
            </a:r>
            <a:endParaRPr b="0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6925dd015e_0_474"/>
          <p:cNvSpPr txBox="1"/>
          <p:nvPr/>
        </p:nvSpPr>
        <p:spPr>
          <a:xfrm>
            <a:off x="2560209" y="5440902"/>
            <a:ext cx="1431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Incomplete information</a:t>
            </a:r>
            <a:endParaRPr b="0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6925dd015e_0_474"/>
          <p:cNvSpPr txBox="1"/>
          <p:nvPr/>
        </p:nvSpPr>
        <p:spPr>
          <a:xfrm>
            <a:off x="4474021" y="5002355"/>
            <a:ext cx="1786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Unsatisfactory Treatment Outcomes</a:t>
            </a:r>
            <a:endParaRPr b="0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6925dd015e_0_474"/>
          <p:cNvSpPr txBox="1"/>
          <p:nvPr/>
        </p:nvSpPr>
        <p:spPr>
          <a:xfrm>
            <a:off x="7911069" y="4760477"/>
            <a:ext cx="195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Recurrence</a:t>
            </a:r>
            <a:endParaRPr b="0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6925dd015e_0_474"/>
          <p:cNvSpPr txBox="1"/>
          <p:nvPr/>
        </p:nvSpPr>
        <p:spPr>
          <a:xfrm>
            <a:off x="10192706" y="5435339"/>
            <a:ext cx="1431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Severe illness</a:t>
            </a:r>
            <a:endParaRPr b="0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g26925dd015e_0_474"/>
          <p:cNvGrpSpPr/>
          <p:nvPr/>
        </p:nvGrpSpPr>
        <p:grpSpPr>
          <a:xfrm>
            <a:off x="101765" y="270450"/>
            <a:ext cx="2175151" cy="1583564"/>
            <a:chOff x="-90055" y="50800"/>
            <a:chExt cx="1451649" cy="903448"/>
          </a:xfrm>
        </p:grpSpPr>
        <p:sp>
          <p:nvSpPr>
            <p:cNvPr id="177" name="Google Shape;177;g26925dd015e_0_474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26925dd015e_0_474"/>
            <p:cNvSpPr txBox="1"/>
            <p:nvPr/>
          </p:nvSpPr>
          <p:spPr>
            <a:xfrm flipH="1">
              <a:off x="-90001" y="50800"/>
              <a:ext cx="128100" cy="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9" name="Google Shape;179;g26925dd015e_0_474"/>
          <p:cNvGrpSpPr/>
          <p:nvPr/>
        </p:nvGrpSpPr>
        <p:grpSpPr>
          <a:xfrm>
            <a:off x="1879223" y="939405"/>
            <a:ext cx="2466497" cy="1740312"/>
            <a:chOff x="-90055" y="50800"/>
            <a:chExt cx="1451649" cy="903448"/>
          </a:xfrm>
        </p:grpSpPr>
        <p:sp>
          <p:nvSpPr>
            <p:cNvPr id="180" name="Google Shape;180;g26925dd015e_0_474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26925dd015e_0_474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2" name="Google Shape;182;g26925dd015e_0_474"/>
          <p:cNvGrpSpPr/>
          <p:nvPr/>
        </p:nvGrpSpPr>
        <p:grpSpPr>
          <a:xfrm>
            <a:off x="3770266" y="76199"/>
            <a:ext cx="3158643" cy="1921092"/>
            <a:chOff x="-90055" y="50800"/>
            <a:chExt cx="1451649" cy="903448"/>
          </a:xfrm>
        </p:grpSpPr>
        <p:sp>
          <p:nvSpPr>
            <p:cNvPr id="183" name="Google Shape;183;g26925dd015e_0_474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6925dd015e_0_474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5" name="Google Shape;185;g26925dd015e_0_474"/>
          <p:cNvGrpSpPr/>
          <p:nvPr/>
        </p:nvGrpSpPr>
        <p:grpSpPr>
          <a:xfrm>
            <a:off x="5747683" y="1204340"/>
            <a:ext cx="2369672" cy="1495749"/>
            <a:chOff x="-90055" y="50800"/>
            <a:chExt cx="1451649" cy="903448"/>
          </a:xfrm>
        </p:grpSpPr>
        <p:sp>
          <p:nvSpPr>
            <p:cNvPr id="186" name="Google Shape;186;g26925dd015e_0_474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6925dd015e_0_474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8" name="Google Shape;188;g26925dd015e_0_474"/>
          <p:cNvSpPr/>
          <p:nvPr/>
        </p:nvSpPr>
        <p:spPr>
          <a:xfrm>
            <a:off x="7592078" y="912699"/>
            <a:ext cx="2148441" cy="895414"/>
          </a:xfrm>
          <a:custGeom>
            <a:rect b="b" l="l" r="r" t="t"/>
            <a:pathLst>
              <a:path extrusionOk="0" h="490638" w="1451649">
                <a:moveTo>
                  <a:pt x="815591" y="0"/>
                </a:moveTo>
                <a:cubicBezTo>
                  <a:pt x="831347" y="0"/>
                  <a:pt x="847197" y="0"/>
                  <a:pt x="862922" y="0"/>
                </a:cubicBezTo>
                <a:cubicBezTo>
                  <a:pt x="988291" y="8124"/>
                  <a:pt x="1066641" y="35166"/>
                  <a:pt x="1102328" y="79416"/>
                </a:cubicBezTo>
                <a:cubicBezTo>
                  <a:pt x="1311340" y="73515"/>
                  <a:pt x="1451649" y="157185"/>
                  <a:pt x="1370693" y="239303"/>
                </a:cubicBezTo>
                <a:cubicBezTo>
                  <a:pt x="1401489" y="256559"/>
                  <a:pt x="1427181" y="275861"/>
                  <a:pt x="1436460" y="301767"/>
                </a:cubicBezTo>
                <a:cubicBezTo>
                  <a:pt x="1436460" y="309188"/>
                  <a:pt x="1436460" y="316592"/>
                  <a:pt x="1436460" y="324012"/>
                </a:cubicBezTo>
                <a:cubicBezTo>
                  <a:pt x="1408808" y="389947"/>
                  <a:pt x="1289822" y="434501"/>
                  <a:pt x="1094479" y="422507"/>
                </a:cubicBezTo>
                <a:cubicBezTo>
                  <a:pt x="1044219" y="456361"/>
                  <a:pt x="954786" y="490638"/>
                  <a:pt x="815620" y="486042"/>
                </a:cubicBezTo>
                <a:cubicBezTo>
                  <a:pt x="743687" y="483820"/>
                  <a:pt x="693644" y="470946"/>
                  <a:pt x="649830" y="455306"/>
                </a:cubicBezTo>
                <a:cubicBezTo>
                  <a:pt x="603681" y="468307"/>
                  <a:pt x="553701" y="478510"/>
                  <a:pt x="481488" y="478622"/>
                </a:cubicBezTo>
                <a:cubicBezTo>
                  <a:pt x="314421" y="478815"/>
                  <a:pt x="202660" y="428728"/>
                  <a:pt x="199950" y="360026"/>
                </a:cubicBezTo>
                <a:cubicBezTo>
                  <a:pt x="92548" y="343954"/>
                  <a:pt x="19805" y="313954"/>
                  <a:pt x="0" y="262619"/>
                </a:cubicBezTo>
                <a:cubicBezTo>
                  <a:pt x="0" y="255199"/>
                  <a:pt x="0" y="247763"/>
                  <a:pt x="0" y="240374"/>
                </a:cubicBezTo>
                <a:cubicBezTo>
                  <a:pt x="21860" y="189505"/>
                  <a:pt x="90649" y="157552"/>
                  <a:pt x="205182" y="144007"/>
                </a:cubicBezTo>
                <a:cubicBezTo>
                  <a:pt x="198300" y="58195"/>
                  <a:pt x="427398" y="4574"/>
                  <a:pt x="615608" y="42379"/>
                </a:cubicBezTo>
                <a:cubicBezTo>
                  <a:pt x="660419" y="23684"/>
                  <a:pt x="723819" y="3294"/>
                  <a:pt x="815591" y="0"/>
                </a:cubicBezTo>
                <a:close/>
              </a:path>
            </a:pathLst>
          </a:custGeom>
          <a:solidFill>
            <a:schemeClr val="lt1"/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g26925dd015e_0_474"/>
          <p:cNvGrpSpPr/>
          <p:nvPr/>
        </p:nvGrpSpPr>
        <p:grpSpPr>
          <a:xfrm>
            <a:off x="9296391" y="772307"/>
            <a:ext cx="2466497" cy="1740312"/>
            <a:chOff x="-90055" y="50800"/>
            <a:chExt cx="1451649" cy="903448"/>
          </a:xfrm>
        </p:grpSpPr>
        <p:sp>
          <p:nvSpPr>
            <p:cNvPr id="190" name="Google Shape;190;g26925dd015e_0_474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26925dd015e_0_474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2" name="Google Shape;192;g26925dd015e_0_474"/>
          <p:cNvSpPr txBox="1"/>
          <p:nvPr/>
        </p:nvSpPr>
        <p:spPr>
          <a:xfrm>
            <a:off x="175417" y="1205302"/>
            <a:ext cx="2146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my symptoms serious enough?</a:t>
            </a:r>
            <a:endParaRPr i="0" sz="19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g26925dd015e_0_474"/>
          <p:cNvSpPr txBox="1"/>
          <p:nvPr/>
        </p:nvSpPr>
        <p:spPr>
          <a:xfrm>
            <a:off x="2023892" y="1887142"/>
            <a:ext cx="2146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I prepare for my Doctor’s visit</a:t>
            </a:r>
            <a:r>
              <a:rPr b="1" i="0" lang="en-US" sz="19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i="0" sz="19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26925dd015e_0_474"/>
          <p:cNvSpPr txBox="1"/>
          <p:nvPr/>
        </p:nvSpPr>
        <p:spPr>
          <a:xfrm>
            <a:off x="3986109" y="1279025"/>
            <a:ext cx="2881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Surgery vs </a:t>
            </a:r>
            <a:r>
              <a:rPr b="1" lang="en-US" sz="19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tests</a:t>
            </a:r>
            <a:r>
              <a:rPr b="1" i="0" lang="en-US" sz="1900" u="none" cap="none" strike="noStrik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, should I take a Second Opinion?</a:t>
            </a:r>
            <a:endParaRPr b="0" i="0" sz="19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6925dd015e_0_474"/>
          <p:cNvSpPr txBox="1"/>
          <p:nvPr/>
        </p:nvSpPr>
        <p:spPr>
          <a:xfrm>
            <a:off x="5903398" y="1929073"/>
            <a:ext cx="20763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Shall I discontinue  Medicines?</a:t>
            </a:r>
            <a:endParaRPr b="0" i="0" sz="19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6925dd015e_0_474"/>
          <p:cNvSpPr txBox="1"/>
          <p:nvPr/>
        </p:nvSpPr>
        <p:spPr>
          <a:xfrm>
            <a:off x="7614968" y="1129000"/>
            <a:ext cx="2212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19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I need a </a:t>
            </a:r>
            <a:endParaRPr b="1" i="0" sz="19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19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follow-up visit?</a:t>
            </a:r>
            <a:endParaRPr b="1" i="0" sz="13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6925dd015e_0_474"/>
          <p:cNvSpPr txBox="1"/>
          <p:nvPr/>
        </p:nvSpPr>
        <p:spPr>
          <a:xfrm>
            <a:off x="9624636" y="1681516"/>
            <a:ext cx="1951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preventive health checkups really helpful?</a:t>
            </a:r>
            <a:endParaRPr b="1" i="0" sz="19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8" name="Google Shape;198;g26925dd015e_0_474"/>
          <p:cNvCxnSpPr/>
          <p:nvPr/>
        </p:nvCxnSpPr>
        <p:spPr>
          <a:xfrm>
            <a:off x="7056983" y="4502867"/>
            <a:ext cx="0" cy="715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9" name="Google Shape;199;g26925dd015e_0_474"/>
          <p:cNvCxnSpPr/>
          <p:nvPr/>
        </p:nvCxnSpPr>
        <p:spPr>
          <a:xfrm>
            <a:off x="1189338" y="3705950"/>
            <a:ext cx="0" cy="699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0" name="Google Shape;200;g26925dd015e_0_474"/>
          <p:cNvCxnSpPr/>
          <p:nvPr/>
        </p:nvCxnSpPr>
        <p:spPr>
          <a:xfrm rot="10800000">
            <a:off x="7027596" y="2819347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1" name="Google Shape;201;g26925dd015e_0_474"/>
          <p:cNvCxnSpPr/>
          <p:nvPr/>
        </p:nvCxnSpPr>
        <p:spPr>
          <a:xfrm rot="10800000">
            <a:off x="10709509" y="2718031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2" name="Google Shape;202;g26925dd015e_0_474"/>
          <p:cNvCxnSpPr/>
          <p:nvPr/>
        </p:nvCxnSpPr>
        <p:spPr>
          <a:xfrm rot="10800000">
            <a:off x="8827357" y="1997192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3" name="Google Shape;203;g26925dd015e_0_474"/>
          <p:cNvCxnSpPr/>
          <p:nvPr/>
        </p:nvCxnSpPr>
        <p:spPr>
          <a:xfrm rot="10800000">
            <a:off x="1189329" y="2168792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g26925dd015e_0_474"/>
          <p:cNvCxnSpPr/>
          <p:nvPr/>
        </p:nvCxnSpPr>
        <p:spPr>
          <a:xfrm flipH="1">
            <a:off x="10862133" y="4490633"/>
            <a:ext cx="3900" cy="66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5" name="Google Shape;205;g26925dd015e_0_474"/>
          <p:cNvSpPr txBox="1"/>
          <p:nvPr/>
        </p:nvSpPr>
        <p:spPr>
          <a:xfrm>
            <a:off x="7942417" y="2961400"/>
            <a:ext cx="16725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 Care Importance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g26925dd015e_0_474"/>
          <p:cNvSpPr txBox="1"/>
          <p:nvPr/>
        </p:nvSpPr>
        <p:spPr>
          <a:xfrm>
            <a:off x="463409" y="2961409"/>
            <a:ext cx="16725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Tracking Symptoms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g26925dd015e_0_474"/>
          <p:cNvSpPr txBox="1"/>
          <p:nvPr/>
        </p:nvSpPr>
        <p:spPr>
          <a:xfrm>
            <a:off x="4330317" y="2923917"/>
            <a:ext cx="16725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Treatment Options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g26925dd015e_0_474"/>
          <p:cNvSpPr txBox="1"/>
          <p:nvPr/>
        </p:nvSpPr>
        <p:spPr>
          <a:xfrm>
            <a:off x="6181692" y="3766050"/>
            <a:ext cx="16725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Medication Management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g26925dd015e_0_474"/>
          <p:cNvSpPr txBox="1"/>
          <p:nvPr/>
        </p:nvSpPr>
        <p:spPr>
          <a:xfrm>
            <a:off x="2523342" y="3698109"/>
            <a:ext cx="15336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Better Diagnosis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g26925dd015e_0_474"/>
          <p:cNvSpPr txBox="1"/>
          <p:nvPr/>
        </p:nvSpPr>
        <p:spPr>
          <a:xfrm>
            <a:off x="9978650" y="3757983"/>
            <a:ext cx="16725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Preventive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Choices</a:t>
            </a:r>
            <a:endParaRPr b="1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g26925dd015e_0_474"/>
          <p:cNvSpPr txBox="1"/>
          <p:nvPr/>
        </p:nvSpPr>
        <p:spPr>
          <a:xfrm>
            <a:off x="894600" y="6082367"/>
            <a:ext cx="99456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Ignorance, doctor is God-syndrome and lack of involvement by patients can lead to errors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6925dd015e_0_4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925dd015e_0_377"/>
          <p:cNvSpPr/>
          <p:nvPr/>
        </p:nvSpPr>
        <p:spPr>
          <a:xfrm>
            <a:off x="745948" y="1722150"/>
            <a:ext cx="1066876" cy="1256385"/>
          </a:xfrm>
          <a:custGeom>
            <a:rect b="b" l="l" r="r" t="t"/>
            <a:pathLst>
              <a:path extrusionOk="0" h="1675180" w="1270091">
                <a:moveTo>
                  <a:pt x="0" y="0"/>
                </a:moveTo>
                <a:lnTo>
                  <a:pt x="1270091" y="0"/>
                </a:lnTo>
                <a:lnTo>
                  <a:pt x="1270091" y="1675180"/>
                </a:lnTo>
                <a:lnTo>
                  <a:pt x="0" y="1675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g26925dd015e_0_377"/>
          <p:cNvSpPr/>
          <p:nvPr/>
        </p:nvSpPr>
        <p:spPr>
          <a:xfrm>
            <a:off x="10260475" y="1818125"/>
            <a:ext cx="1195309" cy="1140764"/>
          </a:xfrm>
          <a:custGeom>
            <a:rect b="b" l="l" r="r" t="t"/>
            <a:pathLst>
              <a:path extrusionOk="0" h="1618105" w="1373918">
                <a:moveTo>
                  <a:pt x="0" y="0"/>
                </a:moveTo>
                <a:lnTo>
                  <a:pt x="1373919" y="0"/>
                </a:lnTo>
                <a:lnTo>
                  <a:pt x="1373919" y="1618105"/>
                </a:lnTo>
                <a:lnTo>
                  <a:pt x="0" y="1618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g26925dd015e_0_377"/>
          <p:cNvSpPr/>
          <p:nvPr/>
        </p:nvSpPr>
        <p:spPr>
          <a:xfrm>
            <a:off x="3840574" y="1657826"/>
            <a:ext cx="1099959" cy="1139667"/>
          </a:xfrm>
          <a:custGeom>
            <a:rect b="b" l="l" r="r" t="t"/>
            <a:pathLst>
              <a:path extrusionOk="0" h="1593940" w="1599940">
                <a:moveTo>
                  <a:pt x="0" y="0"/>
                </a:moveTo>
                <a:lnTo>
                  <a:pt x="1599940" y="0"/>
                </a:lnTo>
                <a:lnTo>
                  <a:pt x="1599940" y="1593940"/>
                </a:lnTo>
                <a:lnTo>
                  <a:pt x="0" y="159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g26925dd015e_0_377"/>
          <p:cNvSpPr/>
          <p:nvPr/>
        </p:nvSpPr>
        <p:spPr>
          <a:xfrm>
            <a:off x="6811851" y="1754325"/>
            <a:ext cx="1100759" cy="1257739"/>
          </a:xfrm>
          <a:custGeom>
            <a:rect b="b" l="l" r="r" t="t"/>
            <a:pathLst>
              <a:path extrusionOk="0" h="1633427" w="1523542">
                <a:moveTo>
                  <a:pt x="0" y="0"/>
                </a:moveTo>
                <a:lnTo>
                  <a:pt x="1523542" y="0"/>
                </a:lnTo>
                <a:lnTo>
                  <a:pt x="1523542" y="1633428"/>
                </a:lnTo>
                <a:lnTo>
                  <a:pt x="0" y="1633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g26925dd015e_0_377"/>
          <p:cNvSpPr/>
          <p:nvPr/>
        </p:nvSpPr>
        <p:spPr>
          <a:xfrm>
            <a:off x="8709609" y="4051510"/>
            <a:ext cx="1506570" cy="1282468"/>
          </a:xfrm>
          <a:custGeom>
            <a:rect b="b" l="l" r="r" t="t"/>
            <a:pathLst>
              <a:path extrusionOk="0" h="1921300" w="2257033">
                <a:moveTo>
                  <a:pt x="0" y="0"/>
                </a:moveTo>
                <a:lnTo>
                  <a:pt x="2257033" y="0"/>
                </a:lnTo>
                <a:lnTo>
                  <a:pt x="2257033" y="1921299"/>
                </a:lnTo>
                <a:lnTo>
                  <a:pt x="0" y="1921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g26925dd015e_0_377"/>
          <p:cNvSpPr/>
          <p:nvPr/>
        </p:nvSpPr>
        <p:spPr>
          <a:xfrm>
            <a:off x="1839025" y="4182875"/>
            <a:ext cx="1508907" cy="1404485"/>
          </a:xfrm>
          <a:custGeom>
            <a:rect b="b" l="l" r="r" t="t"/>
            <a:pathLst>
              <a:path extrusionOk="0" h="2088453" w="2088453">
                <a:moveTo>
                  <a:pt x="0" y="0"/>
                </a:moveTo>
                <a:lnTo>
                  <a:pt x="2088452" y="0"/>
                </a:lnTo>
                <a:lnTo>
                  <a:pt x="2088452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g26925dd015e_0_377"/>
          <p:cNvSpPr/>
          <p:nvPr/>
        </p:nvSpPr>
        <p:spPr>
          <a:xfrm>
            <a:off x="5595674" y="4435825"/>
            <a:ext cx="1193916" cy="1140947"/>
          </a:xfrm>
          <a:custGeom>
            <a:rect b="b" l="l" r="r" t="t"/>
            <a:pathLst>
              <a:path extrusionOk="0" h="1709284" w="1646781">
                <a:moveTo>
                  <a:pt x="0" y="0"/>
                </a:moveTo>
                <a:lnTo>
                  <a:pt x="1646781" y="0"/>
                </a:lnTo>
                <a:lnTo>
                  <a:pt x="1646781" y="1709284"/>
                </a:lnTo>
                <a:lnTo>
                  <a:pt x="0" y="1709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g26925dd015e_0_377"/>
          <p:cNvSpPr txBox="1"/>
          <p:nvPr/>
        </p:nvSpPr>
        <p:spPr>
          <a:xfrm>
            <a:off x="132086" y="115715"/>
            <a:ext cx="88743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and Caregivers can help </a:t>
            </a:r>
            <a:r>
              <a:rPr b="1" lang="en-US" sz="48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</a:t>
            </a:r>
            <a:r>
              <a:rPr b="1" i="0" lang="en-US" sz="48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safer outcomes?</a:t>
            </a:r>
            <a:endParaRPr sz="48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26925dd015e_0_377"/>
          <p:cNvSpPr txBox="1"/>
          <p:nvPr/>
        </p:nvSpPr>
        <p:spPr>
          <a:xfrm>
            <a:off x="0" y="3031010"/>
            <a:ext cx="2644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Alert - Asking Questions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g26925dd015e_0_377"/>
          <p:cNvSpPr txBox="1"/>
          <p:nvPr/>
        </p:nvSpPr>
        <p:spPr>
          <a:xfrm>
            <a:off x="9668302" y="3031744"/>
            <a:ext cx="23151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g26925dd015e_0_377"/>
          <p:cNvSpPr txBox="1"/>
          <p:nvPr/>
        </p:nvSpPr>
        <p:spPr>
          <a:xfrm>
            <a:off x="6096000" y="3070211"/>
            <a:ext cx="26136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Prescriptions/ Advise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26925dd015e_0_377"/>
          <p:cNvSpPr txBox="1"/>
          <p:nvPr/>
        </p:nvSpPr>
        <p:spPr>
          <a:xfrm>
            <a:off x="3282164" y="2841611"/>
            <a:ext cx="2399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Complete Information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g26925dd015e_0_377"/>
          <p:cNvSpPr txBox="1"/>
          <p:nvPr/>
        </p:nvSpPr>
        <p:spPr>
          <a:xfrm>
            <a:off x="4906399" y="5616200"/>
            <a:ext cx="2797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Updated Medical Records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g26925dd015e_0_377"/>
          <p:cNvSpPr txBox="1"/>
          <p:nvPr/>
        </p:nvSpPr>
        <p:spPr>
          <a:xfrm>
            <a:off x="8185775" y="5364625"/>
            <a:ext cx="31098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Build trust 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&amp; provide</a:t>
            </a: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Valuable Feedback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26925dd015e_0_377"/>
          <p:cNvSpPr txBox="1"/>
          <p:nvPr/>
        </p:nvSpPr>
        <p:spPr>
          <a:xfrm>
            <a:off x="1304750" y="5593225"/>
            <a:ext cx="2644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a Second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g26925dd015e_0_3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9854fc9c3_0_0"/>
          <p:cNvSpPr txBox="1"/>
          <p:nvPr>
            <p:ph idx="1" type="body"/>
          </p:nvPr>
        </p:nvSpPr>
        <p:spPr>
          <a:xfrm>
            <a:off x="304800" y="1234725"/>
            <a:ext cx="59208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Due to stress; incomplete communication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Forget to mention all symptoms; bring previous reports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medical history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We were unable to absorb all the information &amp; guidance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Don’t ask important questions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38" name="Google Shape;238;g269854fc9c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750" y="1079775"/>
            <a:ext cx="3931574" cy="55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69854fc9c3_0_0"/>
          <p:cNvSpPr txBox="1"/>
          <p:nvPr/>
        </p:nvSpPr>
        <p:spPr>
          <a:xfrm>
            <a:off x="419100" y="323850"/>
            <a:ext cx="8790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</a:t>
            </a:r>
            <a:r>
              <a:rPr b="1" lang="en-US" sz="45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</a:t>
            </a:r>
            <a:r>
              <a:rPr b="1" i="0" lang="en-US" sz="45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5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1" i="0" lang="en-US" sz="4500" u="none" cap="none" strike="noStrike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 a doctor?</a:t>
            </a:r>
            <a:endParaRPr b="1" sz="45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g269854fc9c3_0_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9854fc9c3_0_12"/>
          <p:cNvSpPr txBox="1"/>
          <p:nvPr>
            <p:ph idx="1" type="body"/>
          </p:nvPr>
        </p:nvSpPr>
        <p:spPr>
          <a:xfrm>
            <a:off x="152400" y="1795775"/>
            <a:ext cx="5643300" cy="3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Why do they happen: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Provide incomplete or inaccurate medical history</a:t>
            </a:r>
            <a:endParaRPr sz="25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Hesitation to disclose sensitive information</a:t>
            </a:r>
            <a:endParaRPr sz="25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Self-diagnosis and reliance on internet information</a:t>
            </a:r>
            <a:endParaRPr sz="25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Lack of communication</a:t>
            </a:r>
            <a:endParaRPr sz="25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Failure to follow medical advice</a:t>
            </a:r>
            <a:endParaRPr sz="25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lang="en-US" sz="25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 verifying personal details</a:t>
            </a:r>
            <a:endParaRPr sz="25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g269854fc9c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450" y="1716650"/>
            <a:ext cx="6287073" cy="471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69854fc9c3_0_12"/>
          <p:cNvSpPr txBox="1"/>
          <p:nvPr/>
        </p:nvSpPr>
        <p:spPr>
          <a:xfrm>
            <a:off x="-51850" y="197450"/>
            <a:ext cx="944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3C53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Errors Make Ailment Worse</a:t>
            </a:r>
            <a:endParaRPr b="1" sz="4200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269854fc9c3_0_12"/>
          <p:cNvSpPr txBox="1"/>
          <p:nvPr>
            <p:ph idx="12" type="sldNum"/>
          </p:nvPr>
        </p:nvSpPr>
        <p:spPr>
          <a:xfrm>
            <a:off x="11409045" y="64093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2023-01-07T11:08:04Z</dcterms:created>
  <dc:creator>Medha R Naik</dc:creator>
</cp:coreProperties>
</file>