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 Black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0" roundtripDataSignature="AMtx7mir8qbBK3SPYFCItUdRFcYfq/DT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Black-bold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Bla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9" name="Google Shape;21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02da1d09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002da1d0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2da1d09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002da1d09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02da1d094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002da1d09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02da1d094_0_3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3002da1d094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02da1d094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3002da1d094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002da1d094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3002da1d09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02da1d094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002da1d09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02da1d094_0_4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002da1d094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0057d7966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0057d796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02da1d09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3002da1d0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02da1d094_0_3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3002da1d094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02da1d094_0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3002da1d094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02da1d094_0_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3002da1d094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7" name="Google Shape;177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02da1d094_0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002da1d094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8" name="Google Shape;28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2.png"/><Relationship Id="rId7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hyperlink" Target="https://www.semmes-murphey.com/news/stroke-detection-prevention-dr-elijovich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8.jpg"/><Relationship Id="rId6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3.jpg"/><Relationship Id="rId6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35.png"/><Relationship Id="rId13" Type="http://schemas.openxmlformats.org/officeDocument/2006/relationships/image" Target="../media/image4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5" Type="http://schemas.openxmlformats.org/officeDocument/2006/relationships/image" Target="../media/image51.png"/><Relationship Id="rId6" Type="http://schemas.openxmlformats.org/officeDocument/2006/relationships/image" Target="../media/image25.png"/><Relationship Id="rId7" Type="http://schemas.openxmlformats.org/officeDocument/2006/relationships/image" Target="../media/image50.png"/><Relationship Id="rId8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hyperlink" Target="https://www.caho.in/files/White%20Paper-%20Engaging%20Patients%20To%20Enhance%20Patient%20Safety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Relationship Id="rId4" Type="http://schemas.openxmlformats.org/officeDocument/2006/relationships/image" Target="../media/image39.jpg"/><Relationship Id="rId5" Type="http://schemas.openxmlformats.org/officeDocument/2006/relationships/image" Target="../media/image38.jpg"/><Relationship Id="rId6" Type="http://schemas.openxmlformats.org/officeDocument/2006/relationships/image" Target="../media/image47.jp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api.whatsapp.com/message/VMLNDCT4EWMQL1?autoload=1&amp;app_absent=0" TargetMode="External"/><Relationship Id="rId10" Type="http://schemas.openxmlformats.org/officeDocument/2006/relationships/image" Target="../media/image42.png"/><Relationship Id="rId13" Type="http://schemas.openxmlformats.org/officeDocument/2006/relationships/image" Target="../media/image5.png"/><Relationship Id="rId12" Type="http://schemas.openxmlformats.org/officeDocument/2006/relationships/hyperlink" Target="https://api.whatsapp.com/message/VMLNDCT4EWMQL1?autoload=1&amp;app_absent=0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info@patientsforpatientsafety.in" TargetMode="External"/><Relationship Id="rId4" Type="http://schemas.openxmlformats.org/officeDocument/2006/relationships/hyperlink" Target="http://www.patientsforpatientsafety.in" TargetMode="External"/><Relationship Id="rId9" Type="http://schemas.openxmlformats.org/officeDocument/2006/relationships/image" Target="../media/image41.jpg"/><Relationship Id="rId14" Type="http://schemas.openxmlformats.org/officeDocument/2006/relationships/image" Target="../media/image2.png"/><Relationship Id="rId5" Type="http://schemas.openxmlformats.org/officeDocument/2006/relationships/hyperlink" Target="https://www.patientsforpatientsafety.in/subscribe-us.php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46.png"/><Relationship Id="rId8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49.gif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 b="29362" l="24447" r="25320" t="34039"/>
          <a:stretch/>
        </p:blipFill>
        <p:spPr>
          <a:xfrm>
            <a:off x="7640216" y="4460600"/>
            <a:ext cx="1362335" cy="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750" y="4581600"/>
            <a:ext cx="898350" cy="3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 b="24862" l="0" r="0" t="26302"/>
          <a:stretch/>
        </p:blipFill>
        <p:spPr>
          <a:xfrm>
            <a:off x="104250" y="105475"/>
            <a:ext cx="1648676" cy="536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1"/>
          <p:cNvGrpSpPr/>
          <p:nvPr/>
        </p:nvGrpSpPr>
        <p:grpSpPr>
          <a:xfrm>
            <a:off x="1193183" y="1365331"/>
            <a:ext cx="6757640" cy="2200386"/>
            <a:chOff x="1385937" y="1067886"/>
            <a:chExt cx="6372126" cy="2340089"/>
          </a:xfrm>
        </p:grpSpPr>
        <p:pic>
          <p:nvPicPr>
            <p:cNvPr id="68" name="Google Shape;68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85937" y="1067887"/>
              <a:ext cx="3186063" cy="2340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572000" y="1067886"/>
              <a:ext cx="3186063" cy="23400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1"/>
          <p:cNvSpPr txBox="1"/>
          <p:nvPr/>
        </p:nvSpPr>
        <p:spPr>
          <a:xfrm>
            <a:off x="907500" y="642450"/>
            <a:ext cx="76338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Improving Diagnosis for Patient Safety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"/>
          <p:cNvSpPr txBox="1"/>
          <p:nvPr/>
        </p:nvSpPr>
        <p:spPr>
          <a:xfrm>
            <a:off x="2601125" y="3829875"/>
            <a:ext cx="3512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E961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it Right, Make it Safe</a:t>
            </a:r>
            <a:endParaRPr b="1" i="0" sz="2200" u="none" cap="none" strike="noStrike">
              <a:solidFill>
                <a:srgbClr val="E961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1818174" y="4288775"/>
            <a:ext cx="5822041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1" i="0" sz="24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/>
          <p:nvPr/>
        </p:nvSpPr>
        <p:spPr>
          <a:xfrm>
            <a:off x="1454231" y="970669"/>
            <a:ext cx="56481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4343400" y="2882289"/>
            <a:ext cx="4807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1"/>
          <p:cNvSpPr txBox="1"/>
          <p:nvPr/>
        </p:nvSpPr>
        <p:spPr>
          <a:xfrm>
            <a:off x="1581300" y="120175"/>
            <a:ext cx="625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Stroke : Symptoms : Detection</a:t>
            </a:r>
            <a:endParaRPr b="1" i="0" sz="3500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3">
            <a:alphaModFix/>
          </a:blip>
          <a:srcRect b="35853" l="20025" r="42068" t="34399"/>
          <a:stretch/>
        </p:blipFill>
        <p:spPr>
          <a:xfrm>
            <a:off x="431438" y="735178"/>
            <a:ext cx="8153328" cy="359930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1391550" y="4517588"/>
            <a:ext cx="66357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One or Many - Condition Deteriorates Rapidly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 txBox="1"/>
          <p:nvPr/>
        </p:nvSpPr>
        <p:spPr>
          <a:xfrm>
            <a:off x="3502350" y="4334475"/>
            <a:ext cx="2011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b="0" i="0" lang="en-GB" sz="11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Semmes Murphy</a:t>
            </a:r>
            <a:endParaRPr b="0" i="0" sz="1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3002da1d094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002da1d094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002da1d094_0_36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3002da1d094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175" y="1116750"/>
            <a:ext cx="4338200" cy="306710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g3002da1d094_0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200" y="1116725"/>
            <a:ext cx="4338200" cy="3067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g3002da1d094_0_36"/>
          <p:cNvSpPr txBox="1"/>
          <p:nvPr/>
        </p:nvSpPr>
        <p:spPr>
          <a:xfrm>
            <a:off x="1546300" y="263075"/>
            <a:ext cx="63396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Heart Attack vs Heart Failure</a:t>
            </a:r>
            <a:endParaRPr b="1" i="0" sz="36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g3002da1d094_0_36"/>
          <p:cNvSpPr txBox="1"/>
          <p:nvPr/>
        </p:nvSpPr>
        <p:spPr>
          <a:xfrm>
            <a:off x="1959775" y="4482675"/>
            <a:ext cx="5317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Listen to your body</a:t>
            </a:r>
            <a:endParaRPr b="1" i="0" sz="25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g3002da1d094_0_36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3002da1d094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002da1d094_0_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002da1d094_0_10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3002da1d094_0_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4974" y="728088"/>
            <a:ext cx="2871659" cy="40615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g3002da1d094_0_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9275" y="728125"/>
            <a:ext cx="2871648" cy="406153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g3002da1d094_0_100"/>
          <p:cNvSpPr txBox="1"/>
          <p:nvPr/>
        </p:nvSpPr>
        <p:spPr>
          <a:xfrm>
            <a:off x="1296200" y="87000"/>
            <a:ext cx="6557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Prioritize Women’s Health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g3002da1d094_0_10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3002da1d094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002da1d094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002da1d094_0_164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3002da1d094_0_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3788" y="648924"/>
            <a:ext cx="5981225" cy="42287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g3002da1d094_0_164"/>
          <p:cNvSpPr txBox="1"/>
          <p:nvPr/>
        </p:nvSpPr>
        <p:spPr>
          <a:xfrm>
            <a:off x="1687675" y="154500"/>
            <a:ext cx="6372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 of Imaging Tests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g3002da1d094_0_164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02da1d094_0_344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3002da1d094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002da1d094_0_3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002da1d094_0_344"/>
          <p:cNvSpPr txBox="1"/>
          <p:nvPr/>
        </p:nvSpPr>
        <p:spPr>
          <a:xfrm>
            <a:off x="1466510" y="152275"/>
            <a:ext cx="6343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 BP at home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2" name="Google Shape;272;g3002da1d094_0_344"/>
          <p:cNvPicPr preferRelativeResize="0"/>
          <p:nvPr/>
        </p:nvPicPr>
        <p:blipFill rotWithShape="1">
          <a:blip r:embed="rId5">
            <a:alphaModFix/>
          </a:blip>
          <a:srcRect b="4371" l="0" r="0" t="4735"/>
          <a:stretch/>
        </p:blipFill>
        <p:spPr>
          <a:xfrm>
            <a:off x="5824668" y="879473"/>
            <a:ext cx="2883110" cy="3611577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73" name="Google Shape;273;g3002da1d094_0_344"/>
          <p:cNvSpPr txBox="1"/>
          <p:nvPr/>
        </p:nvSpPr>
        <p:spPr>
          <a:xfrm>
            <a:off x="480625" y="955675"/>
            <a:ext cx="45999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Mistakes we make while measuring BP:</a:t>
            </a:r>
            <a:endParaRPr b="1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Incorrect Cuff Placement or Size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Body Position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Resting Before Measurement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Talking or Moving During Measurement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in Instruments- calibration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g3002da1d094_0_344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02da1d094_0_337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002da1d094_0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002da1d094_0_3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002da1d094_0_3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575" y="1306625"/>
            <a:ext cx="4407398" cy="290457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3" name="Google Shape;283;g3002da1d094_0_3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7475" y="1254325"/>
            <a:ext cx="4171900" cy="30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002da1d094_0_337"/>
          <p:cNvSpPr txBox="1"/>
          <p:nvPr/>
        </p:nvSpPr>
        <p:spPr>
          <a:xfrm>
            <a:off x="2264350" y="270600"/>
            <a:ext cx="49464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Communicable Diseases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g3002da1d094_0_337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3002da1d094_0_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002da1d094_0_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002da1d094_0_227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002da1d094_0_227"/>
          <p:cNvSpPr txBox="1"/>
          <p:nvPr/>
        </p:nvSpPr>
        <p:spPr>
          <a:xfrm>
            <a:off x="706200" y="1206604"/>
            <a:ext cx="7731600" cy="34162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Enhance communication with patient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 test instructions, timing, reminders and explanation of reason and benefit of the test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diagnostic checklists and decision support tools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reduce human errors, ensuring accurate diagnosis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Promote a Team-based approach to gather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multiple perspectives in diagnostic process.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Stay </a:t>
            </a: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updated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emerging diagnostic techniques and conditions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g3002da1d094_0_227"/>
          <p:cNvSpPr txBox="1"/>
          <p:nvPr/>
        </p:nvSpPr>
        <p:spPr>
          <a:xfrm>
            <a:off x="943250" y="119550"/>
            <a:ext cx="7334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Steps to Improve Diagnostic Safety</a:t>
            </a:r>
            <a:endParaRPr b="1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Healthcare Providers can do:</a:t>
            </a:r>
            <a:endParaRPr b="0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g3002da1d094_0_227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3002da1d094_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002da1d094_0_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002da1d094_0_292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3002da1d094_0_292"/>
          <p:cNvSpPr txBox="1"/>
          <p:nvPr/>
        </p:nvSpPr>
        <p:spPr>
          <a:xfrm>
            <a:off x="698100" y="1329400"/>
            <a:ext cx="8101200" cy="3785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medical history and </a:t>
            </a: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symptoms clearly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Understand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need for test, follow pre test instructions, 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track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your test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up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doctor appointments  with test reports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 questions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your healthcare provider about the diagnosis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Second Opinion if in doubt of diagnosis or treatment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g3002da1d094_0_292"/>
          <p:cNvSpPr txBox="1"/>
          <p:nvPr/>
        </p:nvSpPr>
        <p:spPr>
          <a:xfrm>
            <a:off x="943250" y="119550"/>
            <a:ext cx="7334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Steps to Improve Diagnostic Safety</a:t>
            </a:r>
            <a:endParaRPr b="1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Patients can do:</a:t>
            </a:r>
            <a:endParaRPr b="1" i="0" sz="26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g3002da1d094_0_292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02da1d094_0_406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3002da1d094_0_4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002da1d094_0_4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g3002da1d094_0_406"/>
          <p:cNvGrpSpPr/>
          <p:nvPr/>
        </p:nvGrpSpPr>
        <p:grpSpPr>
          <a:xfrm>
            <a:off x="3683304" y="1530654"/>
            <a:ext cx="1777431" cy="1777431"/>
            <a:chOff x="0" y="0"/>
            <a:chExt cx="812800" cy="812800"/>
          </a:xfrm>
        </p:grpSpPr>
        <p:sp>
          <p:nvSpPr>
            <p:cNvPr id="314" name="Google Shape;314;g3002da1d094_0_40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80975">
              <a:solidFill>
                <a:srgbClr val="0E4D8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3002da1d094_0_40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g3002da1d094_0_406"/>
          <p:cNvSpPr/>
          <p:nvPr/>
        </p:nvSpPr>
        <p:spPr>
          <a:xfrm>
            <a:off x="5449544" y="675346"/>
            <a:ext cx="520835" cy="520835"/>
          </a:xfrm>
          <a:custGeom>
            <a:rect b="b" l="l" r="r" t="t"/>
            <a:pathLst>
              <a:path extrusionOk="0" h="1041670" w="1041670">
                <a:moveTo>
                  <a:pt x="0" y="0"/>
                </a:moveTo>
                <a:lnTo>
                  <a:pt x="1041671" y="0"/>
                </a:lnTo>
                <a:lnTo>
                  <a:pt x="1041671" y="1041670"/>
                </a:lnTo>
                <a:lnTo>
                  <a:pt x="0" y="1041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g3002da1d094_0_406"/>
          <p:cNvSpPr/>
          <p:nvPr/>
        </p:nvSpPr>
        <p:spPr>
          <a:xfrm>
            <a:off x="6459502" y="1562354"/>
            <a:ext cx="773585" cy="773585"/>
          </a:xfrm>
          <a:custGeom>
            <a:rect b="b" l="l" r="r" t="t"/>
            <a:pathLst>
              <a:path extrusionOk="0" h="1547170" w="1547170">
                <a:moveTo>
                  <a:pt x="0" y="0"/>
                </a:moveTo>
                <a:lnTo>
                  <a:pt x="1547170" y="0"/>
                </a:lnTo>
                <a:lnTo>
                  <a:pt x="1547170" y="1547169"/>
                </a:lnTo>
                <a:lnTo>
                  <a:pt x="0" y="1547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g3002da1d094_0_406"/>
          <p:cNvSpPr/>
          <p:nvPr/>
        </p:nvSpPr>
        <p:spPr>
          <a:xfrm>
            <a:off x="1890952" y="3539787"/>
            <a:ext cx="620138" cy="620138"/>
          </a:xfrm>
          <a:custGeom>
            <a:rect b="b" l="l" r="r" t="t"/>
            <a:pathLst>
              <a:path extrusionOk="0" h="1240275" w="1240275">
                <a:moveTo>
                  <a:pt x="0" y="0"/>
                </a:moveTo>
                <a:lnTo>
                  <a:pt x="1240275" y="0"/>
                </a:lnTo>
                <a:lnTo>
                  <a:pt x="1240275" y="1240275"/>
                </a:lnTo>
                <a:lnTo>
                  <a:pt x="0" y="1240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g3002da1d094_0_406"/>
          <p:cNvSpPr/>
          <p:nvPr/>
        </p:nvSpPr>
        <p:spPr>
          <a:xfrm>
            <a:off x="2931421" y="655580"/>
            <a:ext cx="665007" cy="754618"/>
          </a:xfrm>
          <a:custGeom>
            <a:rect b="b" l="l" r="r" t="t"/>
            <a:pathLst>
              <a:path extrusionOk="0" h="1509236" w="1330015">
                <a:moveTo>
                  <a:pt x="0" y="0"/>
                </a:moveTo>
                <a:lnTo>
                  <a:pt x="1330015" y="0"/>
                </a:lnTo>
                <a:lnTo>
                  <a:pt x="1330015" y="1509237"/>
                </a:lnTo>
                <a:lnTo>
                  <a:pt x="0" y="1509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20" name="Google Shape;320;g3002da1d094_0_406"/>
          <p:cNvCxnSpPr/>
          <p:nvPr/>
        </p:nvCxnSpPr>
        <p:spPr>
          <a:xfrm flipH="1" rot="10800000">
            <a:off x="4578968" y="1008330"/>
            <a:ext cx="476100" cy="510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3002da1d094_0_406"/>
          <p:cNvCxnSpPr/>
          <p:nvPr/>
        </p:nvCxnSpPr>
        <p:spPr>
          <a:xfrm>
            <a:off x="5062437" y="1011352"/>
            <a:ext cx="349200" cy="12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g3002da1d094_0_406"/>
          <p:cNvCxnSpPr/>
          <p:nvPr/>
        </p:nvCxnSpPr>
        <p:spPr>
          <a:xfrm flipH="1" rot="10800000">
            <a:off x="3269121" y="3207045"/>
            <a:ext cx="988200" cy="643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g3002da1d094_0_406"/>
          <p:cNvCxnSpPr/>
          <p:nvPr/>
        </p:nvCxnSpPr>
        <p:spPr>
          <a:xfrm>
            <a:off x="2566143" y="3850240"/>
            <a:ext cx="6984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g3002da1d094_0_406"/>
          <p:cNvCxnSpPr/>
          <p:nvPr/>
        </p:nvCxnSpPr>
        <p:spPr>
          <a:xfrm>
            <a:off x="2645239" y="2634497"/>
            <a:ext cx="1018800" cy="6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g3002da1d094_0_406"/>
          <p:cNvCxnSpPr/>
          <p:nvPr/>
        </p:nvCxnSpPr>
        <p:spPr>
          <a:xfrm>
            <a:off x="5457413" y="2658284"/>
            <a:ext cx="883500" cy="507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3002da1d094_0_406"/>
          <p:cNvCxnSpPr/>
          <p:nvPr/>
        </p:nvCxnSpPr>
        <p:spPr>
          <a:xfrm flipH="1" rot="10800000">
            <a:off x="5243644" y="1686574"/>
            <a:ext cx="674100" cy="182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g3002da1d094_0_406"/>
          <p:cNvCxnSpPr/>
          <p:nvPr/>
        </p:nvCxnSpPr>
        <p:spPr>
          <a:xfrm>
            <a:off x="5903480" y="1685735"/>
            <a:ext cx="491100" cy="255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g3002da1d094_0_406"/>
          <p:cNvCxnSpPr/>
          <p:nvPr/>
        </p:nvCxnSpPr>
        <p:spPr>
          <a:xfrm>
            <a:off x="5029013" y="3203800"/>
            <a:ext cx="516300" cy="878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g3002da1d094_0_406"/>
          <p:cNvCxnSpPr/>
          <p:nvPr/>
        </p:nvCxnSpPr>
        <p:spPr>
          <a:xfrm>
            <a:off x="3456009" y="1494776"/>
            <a:ext cx="416100" cy="365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g3002da1d094_0_406"/>
          <p:cNvSpPr/>
          <p:nvPr/>
        </p:nvSpPr>
        <p:spPr>
          <a:xfrm>
            <a:off x="4419716" y="1414436"/>
            <a:ext cx="304568" cy="245939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8" y="0"/>
                </a:lnTo>
                <a:lnTo>
                  <a:pt x="609138" y="491878"/>
                </a:lnTo>
                <a:lnTo>
                  <a:pt x="0" y="49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g3002da1d094_0_406"/>
          <p:cNvSpPr/>
          <p:nvPr/>
        </p:nvSpPr>
        <p:spPr>
          <a:xfrm rot="1987936">
            <a:off x="5088981" y="1755065"/>
            <a:ext cx="303692" cy="245231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8" y="0"/>
                </a:lnTo>
                <a:lnTo>
                  <a:pt x="609138" y="491879"/>
                </a:lnTo>
                <a:lnTo>
                  <a:pt x="0" y="491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g3002da1d094_0_406"/>
          <p:cNvSpPr/>
          <p:nvPr/>
        </p:nvSpPr>
        <p:spPr>
          <a:xfrm rot="5314074">
            <a:off x="5259530" y="2501963"/>
            <a:ext cx="304664" cy="246016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7" y="0"/>
                </a:lnTo>
                <a:lnTo>
                  <a:pt x="609137" y="491878"/>
                </a:lnTo>
                <a:lnTo>
                  <a:pt x="0" y="49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g3002da1d094_0_406"/>
          <p:cNvSpPr/>
          <p:nvPr/>
        </p:nvSpPr>
        <p:spPr>
          <a:xfrm rot="8897914">
            <a:off x="4818777" y="3027050"/>
            <a:ext cx="304283" cy="245708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7" y="0"/>
                </a:lnTo>
                <a:lnTo>
                  <a:pt x="609137" y="491879"/>
                </a:lnTo>
                <a:lnTo>
                  <a:pt x="0" y="491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g3002da1d094_0_406"/>
          <p:cNvSpPr/>
          <p:nvPr/>
        </p:nvSpPr>
        <p:spPr>
          <a:xfrm rot="-9949491">
            <a:off x="4090148" y="3075575"/>
            <a:ext cx="304709" cy="246053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7" y="0"/>
                </a:lnTo>
                <a:lnTo>
                  <a:pt x="609137" y="491879"/>
                </a:lnTo>
                <a:lnTo>
                  <a:pt x="0" y="491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g3002da1d094_0_406"/>
          <p:cNvSpPr/>
          <p:nvPr/>
        </p:nvSpPr>
        <p:spPr>
          <a:xfrm rot="-6708085">
            <a:off x="3606877" y="2515720"/>
            <a:ext cx="303428" cy="245018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7" y="0"/>
                </a:lnTo>
                <a:lnTo>
                  <a:pt x="609137" y="491878"/>
                </a:lnTo>
                <a:lnTo>
                  <a:pt x="0" y="49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g3002da1d094_0_406"/>
          <p:cNvSpPr/>
          <p:nvPr/>
        </p:nvSpPr>
        <p:spPr>
          <a:xfrm rot="-3115407">
            <a:off x="3742352" y="1764078"/>
            <a:ext cx="303722" cy="246225"/>
          </a:xfrm>
          <a:custGeom>
            <a:rect b="b" l="l" r="r" t="t"/>
            <a:pathLst>
              <a:path extrusionOk="0" h="491878" w="609137">
                <a:moveTo>
                  <a:pt x="0" y="0"/>
                </a:moveTo>
                <a:lnTo>
                  <a:pt x="609138" y="0"/>
                </a:lnTo>
                <a:lnTo>
                  <a:pt x="609138" y="491879"/>
                </a:lnTo>
                <a:lnTo>
                  <a:pt x="0" y="491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7" name="Google Shape;337;g3002da1d094_0_406"/>
          <p:cNvGrpSpPr/>
          <p:nvPr/>
        </p:nvGrpSpPr>
        <p:grpSpPr>
          <a:xfrm rot="-1635125">
            <a:off x="4282446" y="1111878"/>
            <a:ext cx="1542849" cy="1615179"/>
            <a:chOff x="0" y="-38100"/>
            <a:chExt cx="812700" cy="850800"/>
          </a:xfrm>
        </p:grpSpPr>
        <p:sp>
          <p:nvSpPr>
            <p:cNvPr id="338" name="Google Shape;338;g3002da1d094_0_406"/>
            <p:cNvSpPr/>
            <p:nvPr/>
          </p:nvSpPr>
          <p:spPr>
            <a:xfrm>
              <a:off x="0" y="0"/>
              <a:ext cx="158970" cy="98715"/>
            </a:xfrm>
            <a:custGeom>
              <a:rect b="b" l="l" r="r" t="t"/>
              <a:pathLst>
                <a:path extrusionOk="0" h="98715" w="158970">
                  <a:moveTo>
                    <a:pt x="0" y="0"/>
                  </a:moveTo>
                  <a:lnTo>
                    <a:pt x="158970" y="0"/>
                  </a:lnTo>
                  <a:lnTo>
                    <a:pt x="158970" y="98715"/>
                  </a:lnTo>
                  <a:lnTo>
                    <a:pt x="0" y="98715"/>
                  </a:lnTo>
                  <a:close/>
                </a:path>
              </a:pathLst>
            </a:custGeom>
            <a:solidFill>
              <a:srgbClr val="FFF6EE"/>
            </a:solidFill>
            <a:ln>
              <a:noFill/>
            </a:ln>
          </p:spPr>
        </p:sp>
        <p:sp>
          <p:nvSpPr>
            <p:cNvPr id="339" name="Google Shape;339;g3002da1d094_0_40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g3002da1d094_0_406"/>
          <p:cNvSpPr/>
          <p:nvPr/>
        </p:nvSpPr>
        <p:spPr>
          <a:xfrm>
            <a:off x="6378855" y="2797901"/>
            <a:ext cx="1016969" cy="845009"/>
          </a:xfrm>
          <a:custGeom>
            <a:rect b="b" l="l" r="r" t="t"/>
            <a:pathLst>
              <a:path extrusionOk="0" h="1690018" w="2033938">
                <a:moveTo>
                  <a:pt x="0" y="0"/>
                </a:moveTo>
                <a:lnTo>
                  <a:pt x="2033938" y="0"/>
                </a:lnTo>
                <a:lnTo>
                  <a:pt x="2033938" y="1690018"/>
                </a:lnTo>
                <a:lnTo>
                  <a:pt x="0" y="1690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g3002da1d094_0_406"/>
          <p:cNvSpPr txBox="1"/>
          <p:nvPr/>
        </p:nvSpPr>
        <p:spPr>
          <a:xfrm>
            <a:off x="5917778" y="607877"/>
            <a:ext cx="162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Early Detection &amp; Prevention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002da1d094_0_406"/>
          <p:cNvSpPr txBox="1"/>
          <p:nvPr/>
        </p:nvSpPr>
        <p:spPr>
          <a:xfrm>
            <a:off x="852900" y="76313"/>
            <a:ext cx="757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 to Healthcare Providers</a:t>
            </a:r>
            <a:endParaRPr b="0" i="0" sz="3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g3002da1d094_0_406"/>
          <p:cNvSpPr txBox="1"/>
          <p:nvPr/>
        </p:nvSpPr>
        <p:spPr>
          <a:xfrm>
            <a:off x="1404224" y="769141"/>
            <a:ext cx="162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Greater overall profitability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002da1d094_0_406"/>
          <p:cNvSpPr txBox="1"/>
          <p:nvPr/>
        </p:nvSpPr>
        <p:spPr>
          <a:xfrm>
            <a:off x="262409" y="3434661"/>
            <a:ext cx="162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Patient Loyalty &amp; Referrals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002da1d094_0_406"/>
          <p:cNvSpPr txBox="1"/>
          <p:nvPr/>
        </p:nvSpPr>
        <p:spPr>
          <a:xfrm>
            <a:off x="7335196" y="3084301"/>
            <a:ext cx="16287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Trust &amp; Satisfaction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002da1d094_0_406"/>
          <p:cNvSpPr txBox="1"/>
          <p:nvPr/>
        </p:nvSpPr>
        <p:spPr>
          <a:xfrm>
            <a:off x="7335196" y="1572097"/>
            <a:ext cx="1628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 Outcomes &amp; Reduced Medical errors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002da1d094_0_406"/>
          <p:cNvSpPr/>
          <p:nvPr/>
        </p:nvSpPr>
        <p:spPr>
          <a:xfrm>
            <a:off x="5354745" y="4136465"/>
            <a:ext cx="653733" cy="653733"/>
          </a:xfrm>
          <a:custGeom>
            <a:rect b="b" l="l" r="r" t="t"/>
            <a:pathLst>
              <a:path extrusionOk="0" h="1307467" w="1307467">
                <a:moveTo>
                  <a:pt x="0" y="0"/>
                </a:moveTo>
                <a:lnTo>
                  <a:pt x="1307468" y="0"/>
                </a:lnTo>
                <a:lnTo>
                  <a:pt x="1307468" y="1307467"/>
                </a:lnTo>
                <a:lnTo>
                  <a:pt x="0" y="1307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g3002da1d094_0_406"/>
          <p:cNvSpPr txBox="1"/>
          <p:nvPr/>
        </p:nvSpPr>
        <p:spPr>
          <a:xfrm>
            <a:off x="5970379" y="4109635"/>
            <a:ext cx="162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Personal and Professional Fulfillment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002da1d094_0_406"/>
          <p:cNvSpPr/>
          <p:nvPr/>
        </p:nvSpPr>
        <p:spPr>
          <a:xfrm>
            <a:off x="2076203" y="2270333"/>
            <a:ext cx="489322" cy="641733"/>
          </a:xfrm>
          <a:custGeom>
            <a:rect b="b" l="l" r="r" t="t"/>
            <a:pathLst>
              <a:path extrusionOk="0" h="1283467" w="978643">
                <a:moveTo>
                  <a:pt x="0" y="0"/>
                </a:moveTo>
                <a:lnTo>
                  <a:pt x="978643" y="0"/>
                </a:lnTo>
                <a:lnTo>
                  <a:pt x="978643" y="1283467"/>
                </a:lnTo>
                <a:lnTo>
                  <a:pt x="0" y="1283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g3002da1d094_0_406"/>
          <p:cNvSpPr txBox="1"/>
          <p:nvPr/>
        </p:nvSpPr>
        <p:spPr>
          <a:xfrm>
            <a:off x="743888" y="2381027"/>
            <a:ext cx="162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Reputation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g3002da1d094_0_40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778057" y="1584486"/>
            <a:ext cx="1607512" cy="164346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002da1d094_0_406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1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873750" y="82975"/>
            <a:ext cx="724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3500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Diagnostic Safety by Collaboration with Patients</a:t>
            </a:r>
            <a:endParaRPr sz="3500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21"/>
          <p:cNvSpPr txBox="1"/>
          <p:nvPr/>
        </p:nvSpPr>
        <p:spPr>
          <a:xfrm>
            <a:off x="1198800" y="2531275"/>
            <a:ext cx="67464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Times New Roman"/>
                <a:ea typeface="Times New Roman"/>
                <a:cs typeface="Times New Roman"/>
                <a:sym typeface="Times New Roman"/>
              </a:rPr>
              <a:t>Title of White Paper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Engaging Patients to Enhance Patient Safety:</a:t>
            </a:r>
            <a:endParaRPr b="1" sz="2100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Comprehensive Approach for Healthcare Providers</a:t>
            </a:r>
            <a:r>
              <a:rPr lang="en-GB" sz="2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https://www.caho.in/files/White%20Paper-%20Engaging%20Patients%20To%20Enhance%20Patient%20Safety.pdf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21"/>
          <p:cNvSpPr txBox="1"/>
          <p:nvPr/>
        </p:nvSpPr>
        <p:spPr>
          <a:xfrm>
            <a:off x="794050" y="1363800"/>
            <a:ext cx="74553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White paper is 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launched</a:t>
            </a:r>
            <a:r>
              <a:rPr lang="en-GB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by Chairman of Kims Hospital Dr Achuto Samata, Dr Girdhar Gyani, Dr. Vijay Agarwal and Dr. Lallu Joseph on the occasion of WPSD’24 in Bhubaneswar conducted by CAHO East Zone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1591375" y="361013"/>
            <a:ext cx="61548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of Diagnostic Errors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294946" y="928538"/>
            <a:ext cx="8231700" cy="15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Missed 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Condition not identified, resulting in no treatment.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Delayed 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Significant time lag in diagnosis, worsening health.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or MisDiagnosis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Incorrect condition identified, leading to harmful treatment.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Errors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Mistakes in diagnostic tests or procedures, including equipment issues.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errors,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including misunderstandings between providers and patients or patient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doubts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the diagnosis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874525" y="4061100"/>
            <a:ext cx="74361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2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Patients or Healthcare Professionals can be at fault, Errors can happen before, during and after treatment</a:t>
            </a:r>
            <a:endParaRPr b="1" i="0" sz="22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30057d7966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0057d7966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0057d79666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0057d79666_0_0"/>
          <p:cNvSpPr txBox="1"/>
          <p:nvPr/>
        </p:nvSpPr>
        <p:spPr>
          <a:xfrm>
            <a:off x="1199175" y="590760"/>
            <a:ext cx="66027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r>
              <a:rPr b="0" i="0" lang="en-GB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b="1" i="0" lang="en-GB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it Right, Make it Safe”</a:t>
            </a:r>
            <a:endParaRPr/>
          </a:p>
        </p:txBody>
      </p:sp>
      <p:sp>
        <p:nvSpPr>
          <p:cNvPr id="372" name="Google Shape;372;g30057d79666_0_0"/>
          <p:cNvSpPr txBox="1"/>
          <p:nvPr/>
        </p:nvSpPr>
        <p:spPr>
          <a:xfrm>
            <a:off x="635550" y="1465118"/>
            <a:ext cx="78729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Improving diagnostic safety requires collaboration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among healthcare providers, diagnostic professionals, patients, and caregivers. By understanding diagnostic safety, identifying errors, and taking action, we can ensure safer healthcare</a:t>
            </a:r>
            <a:r>
              <a:rPr b="0" i="0" lang="en-GB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Google Shape;373;g30057d79666_0_0"/>
          <p:cNvSpPr txBox="1"/>
          <p:nvPr/>
        </p:nvSpPr>
        <p:spPr>
          <a:xfrm>
            <a:off x="1103550" y="2571750"/>
            <a:ext cx="6936900" cy="1026000"/>
          </a:xfrm>
          <a:prstGeom prst="rect">
            <a:avLst/>
          </a:prstGeom>
          <a:solidFill>
            <a:srgbClr val="F7FF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Advice to Patients </a:t>
            </a:r>
            <a:endParaRPr b="1" i="0" sz="18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INVOLVED, BECOME AWARE, ASK 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 My Responsibility </a:t>
            </a:r>
            <a:endParaRPr b="1" i="0" sz="20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g30057d79666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75" name="Google Shape;375;g30057d79666_0_0"/>
          <p:cNvSpPr txBox="1"/>
          <p:nvPr/>
        </p:nvSpPr>
        <p:spPr>
          <a:xfrm>
            <a:off x="1798134" y="3809222"/>
            <a:ext cx="5550600" cy="6465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Advice to Healthcare Workers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Don’t just TREAT us, REACH us, TEACH us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/>
          <p:nvPr/>
        </p:nvSpPr>
        <p:spPr>
          <a:xfrm>
            <a:off x="1515979" y="103550"/>
            <a:ext cx="649705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 to leverage Patient Education Material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>
            <a:off x="316914" y="1216539"/>
            <a:ext cx="1959718" cy="2057714"/>
            <a:chOff x="395348" y="1099057"/>
            <a:chExt cx="2672100" cy="3013200"/>
          </a:xfrm>
        </p:grpSpPr>
        <p:sp>
          <p:nvSpPr>
            <p:cNvPr id="382" name="Google Shape;382;p22"/>
            <p:cNvSpPr txBox="1"/>
            <p:nvPr/>
          </p:nvSpPr>
          <p:spPr>
            <a:xfrm>
              <a:off x="569625" y="1157050"/>
              <a:ext cx="24978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Health Library</a:t>
              </a:r>
              <a:endParaRPr b="1" i="0" sz="20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83" name="Google Shape;383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0577" y="1807367"/>
              <a:ext cx="2301656" cy="2141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22"/>
            <p:cNvSpPr/>
            <p:nvPr/>
          </p:nvSpPr>
          <p:spPr>
            <a:xfrm>
              <a:off x="395348" y="1099057"/>
              <a:ext cx="2672100" cy="3013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2"/>
          <p:cNvGrpSpPr/>
          <p:nvPr/>
        </p:nvGrpSpPr>
        <p:grpSpPr>
          <a:xfrm>
            <a:off x="4648674" y="1292796"/>
            <a:ext cx="1959758" cy="2057273"/>
            <a:chOff x="4594788" y="2306500"/>
            <a:chExt cx="2959912" cy="3576000"/>
          </a:xfrm>
        </p:grpSpPr>
        <p:grpSp>
          <p:nvGrpSpPr>
            <p:cNvPr id="386" name="Google Shape;386;p22"/>
            <p:cNvGrpSpPr/>
            <p:nvPr/>
          </p:nvGrpSpPr>
          <p:grpSpPr>
            <a:xfrm>
              <a:off x="4853275" y="2395900"/>
              <a:ext cx="2701425" cy="3294801"/>
              <a:chOff x="4543950" y="2166025"/>
              <a:chExt cx="2701425" cy="3294801"/>
            </a:xfrm>
          </p:grpSpPr>
          <p:sp>
            <p:nvSpPr>
              <p:cNvPr id="387" name="Google Shape;387;p22"/>
              <p:cNvSpPr txBox="1"/>
              <p:nvPr/>
            </p:nvSpPr>
            <p:spPr>
              <a:xfrm>
                <a:off x="4704075" y="2166025"/>
                <a:ext cx="25413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GB" sz="2100" u="none" cap="none" strike="noStrike">
                    <a:solidFill>
                      <a:srgbClr val="FF6907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Infographics</a:t>
                </a:r>
                <a:endParaRPr b="1" i="0" sz="21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388" name="Google Shape;388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543950" y="2969725"/>
                <a:ext cx="2491101" cy="2491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9" name="Google Shape;389;p22"/>
            <p:cNvSpPr/>
            <p:nvPr/>
          </p:nvSpPr>
          <p:spPr>
            <a:xfrm>
              <a:off x="4594788" y="2306500"/>
              <a:ext cx="2950200" cy="357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2"/>
          <p:cNvGrpSpPr/>
          <p:nvPr/>
        </p:nvGrpSpPr>
        <p:grpSpPr>
          <a:xfrm>
            <a:off x="6816670" y="2593846"/>
            <a:ext cx="1959523" cy="2093748"/>
            <a:chOff x="8103250" y="1474400"/>
            <a:chExt cx="2950200" cy="3576000"/>
          </a:xfrm>
        </p:grpSpPr>
        <p:grpSp>
          <p:nvGrpSpPr>
            <p:cNvPr id="391" name="Google Shape;391;p22"/>
            <p:cNvGrpSpPr/>
            <p:nvPr/>
          </p:nvGrpSpPr>
          <p:grpSpPr>
            <a:xfrm>
              <a:off x="8357175" y="1486950"/>
              <a:ext cx="2696275" cy="3386389"/>
              <a:chOff x="8727525" y="1410775"/>
              <a:chExt cx="2696275" cy="3386389"/>
            </a:xfrm>
          </p:grpSpPr>
          <p:sp>
            <p:nvSpPr>
              <p:cNvPr id="392" name="Google Shape;392;p22"/>
              <p:cNvSpPr txBox="1"/>
              <p:nvPr/>
            </p:nvSpPr>
            <p:spPr>
              <a:xfrm>
                <a:off x="8882500" y="1410775"/>
                <a:ext cx="25413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GB" sz="2100" u="none" cap="none" strike="noStrike">
                    <a:solidFill>
                      <a:srgbClr val="FF6907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Newsletters</a:t>
                </a:r>
                <a:endParaRPr b="1" i="0" sz="21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393" name="Google Shape;393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727525" y="2306063"/>
                <a:ext cx="2491101" cy="2491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4" name="Google Shape;394;p22"/>
            <p:cNvSpPr/>
            <p:nvPr/>
          </p:nvSpPr>
          <p:spPr>
            <a:xfrm>
              <a:off x="8103250" y="1474400"/>
              <a:ext cx="2950200" cy="357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2"/>
          <p:cNvGrpSpPr/>
          <p:nvPr/>
        </p:nvGrpSpPr>
        <p:grpSpPr>
          <a:xfrm>
            <a:off x="2481303" y="2630125"/>
            <a:ext cx="2167070" cy="2057714"/>
            <a:chOff x="9195198" y="1371420"/>
            <a:chExt cx="2954827" cy="3013200"/>
          </a:xfrm>
        </p:grpSpPr>
        <p:sp>
          <p:nvSpPr>
            <p:cNvPr id="396" name="Google Shape;396;p22"/>
            <p:cNvSpPr txBox="1"/>
            <p:nvPr/>
          </p:nvSpPr>
          <p:spPr>
            <a:xfrm>
              <a:off x="9379525" y="1371425"/>
              <a:ext cx="27705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Subscribe here</a:t>
              </a:r>
              <a:endParaRPr b="1" i="0" sz="20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97" name="Google Shape;397;p22"/>
            <p:cNvPicPr preferRelativeResize="0"/>
            <p:nvPr/>
          </p:nvPicPr>
          <p:blipFill rotWithShape="1">
            <a:blip r:embed="rId6">
              <a:alphaModFix/>
            </a:blip>
            <a:srcRect b="3487" l="0" r="0" t="3478"/>
            <a:stretch/>
          </p:blipFill>
          <p:spPr>
            <a:xfrm>
              <a:off x="9380427" y="2065279"/>
              <a:ext cx="2301656" cy="2141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2"/>
            <p:cNvSpPr/>
            <p:nvPr/>
          </p:nvSpPr>
          <p:spPr>
            <a:xfrm>
              <a:off x="9195198" y="1371420"/>
              <a:ext cx="2672100" cy="3013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22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2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01" name="Google Shape;401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70075" y="-281550"/>
            <a:ext cx="2059520" cy="115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"/>
          <p:cNvSpPr txBox="1"/>
          <p:nvPr/>
        </p:nvSpPr>
        <p:spPr>
          <a:xfrm>
            <a:off x="1555875" y="1285631"/>
            <a:ext cx="6032100" cy="19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2225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Questions</a:t>
            </a: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Send 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feedback@ 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info@patientsforpatientsafety.in 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Explore our website: </a:t>
            </a: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www.patientsforpatientsafety.in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Subscribe to our Newsletters: </a:t>
            </a: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https://www.patientsforpatientsafety.in/subscribe-us.php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3"/>
          <p:cNvSpPr txBox="1"/>
          <p:nvPr/>
        </p:nvSpPr>
        <p:spPr>
          <a:xfrm>
            <a:off x="1390330" y="4529285"/>
            <a:ext cx="4978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483" y="4512424"/>
            <a:ext cx="231962" cy="23196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3"/>
          <p:cNvSpPr txBox="1"/>
          <p:nvPr/>
        </p:nvSpPr>
        <p:spPr>
          <a:xfrm>
            <a:off x="760826" y="4471800"/>
            <a:ext cx="1189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PFPSF-india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4467" y="4506428"/>
            <a:ext cx="243958" cy="2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3"/>
          <p:cNvSpPr txBox="1"/>
          <p:nvPr/>
        </p:nvSpPr>
        <p:spPr>
          <a:xfrm>
            <a:off x="2201900" y="4483637"/>
            <a:ext cx="1977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patientsforpatientsafety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78669" y="4488279"/>
            <a:ext cx="267715" cy="2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3"/>
          <p:cNvSpPr txBox="1"/>
          <p:nvPr/>
        </p:nvSpPr>
        <p:spPr>
          <a:xfrm>
            <a:off x="4446388" y="4471800"/>
            <a:ext cx="910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pfpsfindia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1931" y="4505348"/>
            <a:ext cx="256731" cy="25673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5640569" y="4469488"/>
            <a:ext cx="1366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patientsafety22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23"/>
          <p:cNvPicPr preferRelativeResize="0"/>
          <p:nvPr/>
        </p:nvPicPr>
        <p:blipFill rotWithShape="1">
          <a:blip r:embed="rId10">
            <a:alphaModFix/>
          </a:blip>
          <a:srcRect b="0" l="16826" r="16746" t="0"/>
          <a:stretch/>
        </p:blipFill>
        <p:spPr>
          <a:xfrm>
            <a:off x="7079150" y="4454900"/>
            <a:ext cx="256737" cy="27329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3">
            <a:hlinkClick r:id="rId11"/>
          </p:cNvPr>
          <p:cNvSpPr txBox="1"/>
          <p:nvPr/>
        </p:nvSpPr>
        <p:spPr>
          <a:xfrm>
            <a:off x="7335887" y="4461763"/>
            <a:ext cx="168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+919289696709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794445" y="421725"/>
            <a:ext cx="7913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i="0" lang="en-GB" sz="32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28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yourself &amp; your family from medical harm</a:t>
            </a:r>
            <a:endParaRPr b="1" i="0" sz="32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23"/>
          <p:cNvSpPr txBox="1"/>
          <p:nvPr/>
        </p:nvSpPr>
        <p:spPr>
          <a:xfrm>
            <a:off x="2644425" y="3802613"/>
            <a:ext cx="44781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23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23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770075" y="-2815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3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3002da1d09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002da1d09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002da1d094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3002da1d094_0_0"/>
          <p:cNvSpPr txBox="1"/>
          <p:nvPr/>
        </p:nvSpPr>
        <p:spPr>
          <a:xfrm>
            <a:off x="943256" y="354503"/>
            <a:ext cx="70245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Red Hat Text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Consequences of Diagnostic Errors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Red Hat Text"/>
              <a:buNone/>
            </a:pPr>
            <a:r>
              <a:rPr b="1" i="0" lang="en-GB" sz="2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 Wrong Treatment</a:t>
            </a:r>
            <a:endParaRPr b="1" i="0" sz="2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g3002da1d094_0_0"/>
          <p:cNvSpPr/>
          <p:nvPr/>
        </p:nvSpPr>
        <p:spPr>
          <a:xfrm>
            <a:off x="528340" y="2804815"/>
            <a:ext cx="4658400" cy="428400"/>
          </a:xfrm>
          <a:prstGeom prst="rect">
            <a:avLst/>
          </a:prstGeom>
          <a:solidFill>
            <a:srgbClr val="FFFFFF">
              <a:alpha val="3137"/>
            </a:srgbClr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3002da1d094_0_0"/>
          <p:cNvSpPr/>
          <p:nvPr/>
        </p:nvSpPr>
        <p:spPr>
          <a:xfrm>
            <a:off x="677912" y="2899321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002da1d094_0_0"/>
          <p:cNvSpPr/>
          <p:nvPr/>
        </p:nvSpPr>
        <p:spPr>
          <a:xfrm>
            <a:off x="3009454" y="2899321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002da1d094_0_0"/>
          <p:cNvSpPr/>
          <p:nvPr/>
        </p:nvSpPr>
        <p:spPr>
          <a:xfrm>
            <a:off x="677912" y="3756124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02da1d094_0_0"/>
          <p:cNvSpPr txBox="1"/>
          <p:nvPr/>
        </p:nvSpPr>
        <p:spPr>
          <a:xfrm>
            <a:off x="684450" y="1391494"/>
            <a:ext cx="7775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 errors can have significant consequences for patients, including physical harm, emotional distress, and financial burdens:</a:t>
            </a:r>
            <a:endParaRPr b="0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Delayed</a:t>
            </a: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Treatment leading to Prolonged </a:t>
            </a: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Suffering</a:t>
            </a:r>
            <a:endParaRPr b="1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Times New Roman"/>
              <a:buChar char="●"/>
            </a:pP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Unnecessary Procedures leading to </a:t>
            </a: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Healthcare Costs</a:t>
            </a:r>
            <a:endParaRPr b="1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of Trust</a:t>
            </a: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Healthcare and </a:t>
            </a: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Psychological Impact </a:t>
            </a: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Patients</a:t>
            </a:r>
            <a:endParaRPr b="0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Treatment</a:t>
            </a:r>
            <a:r>
              <a:rPr b="0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Disability, </a:t>
            </a:r>
            <a:r>
              <a:rPr b="1" i="0" lang="en-GB" sz="2000" u="none" cap="none" strike="noStrike">
                <a:solidFill>
                  <a:srgbClr val="3B35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of Life</a:t>
            </a:r>
            <a:endParaRPr b="1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g3002da1d094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>
            <a:off x="0" y="81363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1570069" y="107606"/>
            <a:ext cx="6537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Causes Medical Harm 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1286944" y="857063"/>
            <a:ext cx="32889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Hospital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545775" y="1510613"/>
            <a:ext cx="2355000" cy="4842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rgbClr val="0092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Errors/Misses by Providers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6136650" y="1486256"/>
            <a:ext cx="2355000" cy="4842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&amp; Caregivers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545775" y="2095069"/>
            <a:ext cx="2355000" cy="2050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Medications Errors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Surgical Mistake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Infections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Errors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6049650" y="2070694"/>
            <a:ext cx="2576400" cy="2074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awareness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preparedness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following prescriptions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 treatment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Missing clinical signs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1914713" y="4420106"/>
            <a:ext cx="49785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Aware Patients/Caregivers can help Prevent Medical Harm</a:t>
            </a:r>
            <a:endParaRPr b="1"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6"/>
          <p:cNvSpPr/>
          <p:nvPr/>
        </p:nvSpPr>
        <p:spPr>
          <a:xfrm>
            <a:off x="3287664" y="2070694"/>
            <a:ext cx="2303400" cy="2050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Ignore Symptoms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 Presentation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Info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being alert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asking questions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6270206" y="865463"/>
            <a:ext cx="20415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Home </a:t>
            </a:r>
            <a:endParaRPr b="1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2" name="Google Shape;112;p6"/>
          <p:cNvCxnSpPr/>
          <p:nvPr/>
        </p:nvCxnSpPr>
        <p:spPr>
          <a:xfrm flipH="1">
            <a:off x="7352700" y="1251488"/>
            <a:ext cx="3000" cy="249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" name="Google Shape;113;p6"/>
          <p:cNvCxnSpPr/>
          <p:nvPr/>
        </p:nvCxnSpPr>
        <p:spPr>
          <a:xfrm flipH="1">
            <a:off x="4335000" y="1252350"/>
            <a:ext cx="1800" cy="289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p6"/>
          <p:cNvCxnSpPr/>
          <p:nvPr/>
        </p:nvCxnSpPr>
        <p:spPr>
          <a:xfrm>
            <a:off x="1570069" y="1261631"/>
            <a:ext cx="9000" cy="258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5" name="Google Shape;1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3252338" y="1499588"/>
            <a:ext cx="2303400" cy="4842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Omissions by Patients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6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02da1d094_0_358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g3002da1d094_0_3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002da1d094_0_3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002da1d094_0_358"/>
          <p:cNvSpPr txBox="1"/>
          <p:nvPr>
            <p:ph idx="1" type="body"/>
          </p:nvPr>
        </p:nvSpPr>
        <p:spPr>
          <a:xfrm>
            <a:off x="229925" y="1086232"/>
            <a:ext cx="3906000" cy="33453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from Patients</a:t>
            </a:r>
            <a:endParaRPr b="1"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Providing 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inaccurate information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Ignoring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early Symptoms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Failure to follow 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Pre-Test Instructions, </a:t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Skipping tests, Missing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Appointments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Over-Reliance on Internet and 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 Medication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g3002da1d094_0_3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5088" y="1173188"/>
            <a:ext cx="4715305" cy="35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002da1d094_0_358"/>
          <p:cNvSpPr txBox="1"/>
          <p:nvPr/>
        </p:nvSpPr>
        <p:spPr>
          <a:xfrm>
            <a:off x="989813" y="205238"/>
            <a:ext cx="70863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200" u="none" cap="none" strike="noStrik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blame HCP for poor Diagnosis</a:t>
            </a:r>
            <a:endParaRPr b="1" i="0" sz="3200" u="none" cap="none" strike="noStrike">
              <a:solidFill>
                <a:srgbClr val="CC0000"/>
              </a:solidFill>
              <a:highlight>
                <a:schemeClr val="accent6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g3002da1d094_0_358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02da1d094_0_329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002da1d094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002da1d094_0_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002da1d094_0_329"/>
          <p:cNvSpPr txBox="1"/>
          <p:nvPr/>
        </p:nvSpPr>
        <p:spPr>
          <a:xfrm>
            <a:off x="938747" y="132600"/>
            <a:ext cx="74481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29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in Patient Journey</a:t>
            </a:r>
            <a:r>
              <a:rPr b="1" i="0" lang="en-GB" sz="2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2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Before, During &amp; After Hospitalization</a:t>
            </a:r>
            <a:endParaRPr b="0" i="0" sz="2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g3002da1d094_0_329"/>
          <p:cNvSpPr txBox="1"/>
          <p:nvPr>
            <p:ph idx="4294967295" type="body"/>
          </p:nvPr>
        </p:nvSpPr>
        <p:spPr>
          <a:xfrm>
            <a:off x="505913" y="930038"/>
            <a:ext cx="50226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eriod"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 in reporting of symptoms,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Ignoring Diagnostic Tests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Preventive Health Checkup (Vaccination)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 DURING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 of hospital, taking second opinion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Management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Infection control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 AFTER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 care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Elderly care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Ignoring symptoms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028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g3002da1d094_0_329"/>
          <p:cNvSpPr txBox="1"/>
          <p:nvPr/>
        </p:nvSpPr>
        <p:spPr>
          <a:xfrm>
            <a:off x="6285713" y="1056469"/>
            <a:ext cx="1560900" cy="5112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Tracking Symptoms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g3002da1d094_0_329"/>
          <p:cNvSpPr txBox="1"/>
          <p:nvPr/>
        </p:nvSpPr>
        <p:spPr>
          <a:xfrm>
            <a:off x="6285713" y="1745888"/>
            <a:ext cx="1560900" cy="304200"/>
          </a:xfrm>
          <a:prstGeom prst="rect">
            <a:avLst/>
          </a:prstGeom>
          <a:solidFill>
            <a:srgbClr val="F9CB9C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Diagnosis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g3002da1d094_0_329"/>
          <p:cNvSpPr txBox="1"/>
          <p:nvPr/>
        </p:nvSpPr>
        <p:spPr>
          <a:xfrm>
            <a:off x="6285713" y="2236406"/>
            <a:ext cx="1615500" cy="511200"/>
          </a:xfrm>
          <a:prstGeom prst="rect">
            <a:avLst/>
          </a:prstGeom>
          <a:solidFill>
            <a:srgbClr val="F6B26B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Options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g3002da1d094_0_329"/>
          <p:cNvSpPr txBox="1"/>
          <p:nvPr/>
        </p:nvSpPr>
        <p:spPr>
          <a:xfrm>
            <a:off x="6285713" y="2929425"/>
            <a:ext cx="1615500" cy="511200"/>
          </a:xfrm>
          <a:prstGeom prst="rect">
            <a:avLst/>
          </a:prstGeom>
          <a:solidFill>
            <a:srgbClr val="E69138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Management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g3002da1d094_0_329"/>
          <p:cNvSpPr txBox="1"/>
          <p:nvPr/>
        </p:nvSpPr>
        <p:spPr>
          <a:xfrm>
            <a:off x="6285713" y="3612544"/>
            <a:ext cx="1615500" cy="511200"/>
          </a:xfrm>
          <a:prstGeom prst="rect">
            <a:avLst/>
          </a:prstGeom>
          <a:solidFill>
            <a:srgbClr val="F9CB9C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 Care Importance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g3002da1d094_0_329"/>
          <p:cNvSpPr txBox="1"/>
          <p:nvPr/>
        </p:nvSpPr>
        <p:spPr>
          <a:xfrm>
            <a:off x="6285713" y="4295663"/>
            <a:ext cx="1615500" cy="4578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Preventive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" name="Google Shape;146;g3002da1d094_0_329"/>
          <p:cNvCxnSpPr/>
          <p:nvPr/>
        </p:nvCxnSpPr>
        <p:spPr>
          <a:xfrm>
            <a:off x="7066125" y="1567669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7" name="Google Shape;147;g3002da1d094_0_329"/>
          <p:cNvCxnSpPr/>
          <p:nvPr/>
        </p:nvCxnSpPr>
        <p:spPr>
          <a:xfrm>
            <a:off x="7066125" y="2050088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8" name="Google Shape;148;g3002da1d094_0_329"/>
          <p:cNvCxnSpPr/>
          <p:nvPr/>
        </p:nvCxnSpPr>
        <p:spPr>
          <a:xfrm>
            <a:off x="7066125" y="2726353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9" name="Google Shape;149;g3002da1d094_0_329"/>
          <p:cNvCxnSpPr/>
          <p:nvPr/>
        </p:nvCxnSpPr>
        <p:spPr>
          <a:xfrm>
            <a:off x="7093463" y="4105763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0" name="Google Shape;150;g3002da1d094_0_329"/>
          <p:cNvCxnSpPr/>
          <p:nvPr/>
        </p:nvCxnSpPr>
        <p:spPr>
          <a:xfrm>
            <a:off x="7093463" y="3416672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1" name="Google Shape;151;g3002da1d094_0_329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02da1d094_0_365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3002da1d094_0_3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002da1d094_0_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002da1d094_0_365"/>
          <p:cNvSpPr/>
          <p:nvPr/>
        </p:nvSpPr>
        <p:spPr>
          <a:xfrm>
            <a:off x="845211" y="1291613"/>
            <a:ext cx="800157" cy="942289"/>
          </a:xfrm>
          <a:custGeom>
            <a:rect b="b" l="l" r="r" t="t"/>
            <a:pathLst>
              <a:path extrusionOk="0" h="1675180" w="1270091">
                <a:moveTo>
                  <a:pt x="0" y="0"/>
                </a:moveTo>
                <a:lnTo>
                  <a:pt x="1270091" y="0"/>
                </a:lnTo>
                <a:lnTo>
                  <a:pt x="1270091" y="1675180"/>
                </a:lnTo>
                <a:lnTo>
                  <a:pt x="0" y="1675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g3002da1d094_0_365"/>
          <p:cNvSpPr/>
          <p:nvPr/>
        </p:nvSpPr>
        <p:spPr>
          <a:xfrm>
            <a:off x="7638206" y="1363594"/>
            <a:ext cx="896481" cy="857596"/>
          </a:xfrm>
          <a:custGeom>
            <a:rect b="b" l="l" r="r" t="t"/>
            <a:pathLst>
              <a:path extrusionOk="0" h="1618105" w="1373918">
                <a:moveTo>
                  <a:pt x="0" y="0"/>
                </a:moveTo>
                <a:lnTo>
                  <a:pt x="1373919" y="0"/>
                </a:lnTo>
                <a:lnTo>
                  <a:pt x="1373919" y="1618105"/>
                </a:lnTo>
                <a:lnTo>
                  <a:pt x="0" y="1618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g3002da1d094_0_365"/>
          <p:cNvSpPr/>
          <p:nvPr/>
        </p:nvSpPr>
        <p:spPr>
          <a:xfrm>
            <a:off x="3166181" y="1243370"/>
            <a:ext cx="823969" cy="856743"/>
          </a:xfrm>
          <a:custGeom>
            <a:rect b="b" l="l" r="r" t="t"/>
            <a:pathLst>
              <a:path extrusionOk="0" h="1593940" w="1599940">
                <a:moveTo>
                  <a:pt x="0" y="0"/>
                </a:moveTo>
                <a:lnTo>
                  <a:pt x="1599940" y="0"/>
                </a:lnTo>
                <a:lnTo>
                  <a:pt x="1599940" y="1593940"/>
                </a:lnTo>
                <a:lnTo>
                  <a:pt x="0" y="1593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g3002da1d094_0_365"/>
          <p:cNvSpPr/>
          <p:nvPr/>
        </p:nvSpPr>
        <p:spPr>
          <a:xfrm>
            <a:off x="5394638" y="1315744"/>
            <a:ext cx="826522" cy="943304"/>
          </a:xfrm>
          <a:custGeom>
            <a:rect b="b" l="l" r="r" t="t"/>
            <a:pathLst>
              <a:path extrusionOk="0" h="1633427" w="1523542">
                <a:moveTo>
                  <a:pt x="0" y="0"/>
                </a:moveTo>
                <a:lnTo>
                  <a:pt x="1523542" y="0"/>
                </a:lnTo>
                <a:lnTo>
                  <a:pt x="1523542" y="1633428"/>
                </a:lnTo>
                <a:lnTo>
                  <a:pt x="0" y="1633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g3002da1d094_0_365"/>
          <p:cNvSpPr/>
          <p:nvPr/>
        </p:nvSpPr>
        <p:spPr>
          <a:xfrm>
            <a:off x="6532207" y="3038632"/>
            <a:ext cx="1128517" cy="960650"/>
          </a:xfrm>
          <a:custGeom>
            <a:rect b="b" l="l" r="r" t="t"/>
            <a:pathLst>
              <a:path extrusionOk="0" h="1921300" w="2257033">
                <a:moveTo>
                  <a:pt x="0" y="0"/>
                </a:moveTo>
                <a:lnTo>
                  <a:pt x="2257033" y="0"/>
                </a:lnTo>
                <a:lnTo>
                  <a:pt x="2257033" y="1921299"/>
                </a:lnTo>
                <a:lnTo>
                  <a:pt x="0" y="192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g3002da1d094_0_365"/>
          <p:cNvSpPr/>
          <p:nvPr/>
        </p:nvSpPr>
        <p:spPr>
          <a:xfrm>
            <a:off x="1379269" y="3137156"/>
            <a:ext cx="1132986" cy="1054669"/>
          </a:xfrm>
          <a:custGeom>
            <a:rect b="b" l="l" r="r" t="t"/>
            <a:pathLst>
              <a:path extrusionOk="0" h="2088453" w="2088453">
                <a:moveTo>
                  <a:pt x="0" y="0"/>
                </a:moveTo>
                <a:lnTo>
                  <a:pt x="2088452" y="0"/>
                </a:lnTo>
                <a:lnTo>
                  <a:pt x="2088452" y="2088452"/>
                </a:lnTo>
                <a:lnTo>
                  <a:pt x="0" y="2088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g3002da1d094_0_365"/>
          <p:cNvSpPr/>
          <p:nvPr/>
        </p:nvSpPr>
        <p:spPr>
          <a:xfrm>
            <a:off x="4196756" y="3326869"/>
            <a:ext cx="897496" cy="854642"/>
          </a:xfrm>
          <a:custGeom>
            <a:rect b="b" l="l" r="r" t="t"/>
            <a:pathLst>
              <a:path extrusionOk="0" h="1709284" w="1646781">
                <a:moveTo>
                  <a:pt x="0" y="0"/>
                </a:moveTo>
                <a:lnTo>
                  <a:pt x="1646781" y="0"/>
                </a:lnTo>
                <a:lnTo>
                  <a:pt x="1646781" y="1709284"/>
                </a:lnTo>
                <a:lnTo>
                  <a:pt x="0" y="1709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g3002da1d094_0_365"/>
          <p:cNvSpPr txBox="1"/>
          <p:nvPr/>
        </p:nvSpPr>
        <p:spPr>
          <a:xfrm>
            <a:off x="920391" y="135488"/>
            <a:ext cx="74481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3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Can Patients and Caregivers  help get safer outcomes?</a:t>
            </a:r>
            <a:endParaRPr b="0" i="0" sz="3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g3002da1d094_0_365"/>
          <p:cNvSpPr txBox="1"/>
          <p:nvPr/>
        </p:nvSpPr>
        <p:spPr>
          <a:xfrm>
            <a:off x="285750" y="2273258"/>
            <a:ext cx="19833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Being Alert - Asking Questions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g3002da1d094_0_365"/>
          <p:cNvSpPr txBox="1"/>
          <p:nvPr/>
        </p:nvSpPr>
        <p:spPr>
          <a:xfrm>
            <a:off x="7194077" y="2273808"/>
            <a:ext cx="1736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Keeping Track </a:t>
            </a:r>
            <a:endParaRPr b="1" i="0" sz="19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Symptoms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g3002da1d094_0_365"/>
          <p:cNvSpPr txBox="1"/>
          <p:nvPr/>
        </p:nvSpPr>
        <p:spPr>
          <a:xfrm>
            <a:off x="4857750" y="2302658"/>
            <a:ext cx="19602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Following Prescriptions/ Advise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g3002da1d094_0_365"/>
          <p:cNvSpPr txBox="1"/>
          <p:nvPr/>
        </p:nvSpPr>
        <p:spPr>
          <a:xfrm>
            <a:off x="2747373" y="2131208"/>
            <a:ext cx="1799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Providing Complete Information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g3002da1d094_0_365"/>
          <p:cNvSpPr txBox="1"/>
          <p:nvPr/>
        </p:nvSpPr>
        <p:spPr>
          <a:xfrm>
            <a:off x="3679799" y="4212150"/>
            <a:ext cx="20982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Keeping Updated Medical Records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g3002da1d094_0_365"/>
          <p:cNvSpPr txBox="1"/>
          <p:nvPr/>
        </p:nvSpPr>
        <p:spPr>
          <a:xfrm>
            <a:off x="6139331" y="4023469"/>
            <a:ext cx="23325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Build trust 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&amp; provide</a:t>
            </a: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Valuable Feedback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g3002da1d094_0_365"/>
          <p:cNvSpPr txBox="1"/>
          <p:nvPr/>
        </p:nvSpPr>
        <p:spPr>
          <a:xfrm>
            <a:off x="978563" y="4194919"/>
            <a:ext cx="19833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Getting a Second 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1" i="0" lang="en-GB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Opinion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g3002da1d094_0_365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>
            <a:off x="1024702" y="2659785"/>
            <a:ext cx="690293" cy="820002"/>
          </a:xfrm>
          <a:custGeom>
            <a:rect b="b" l="l" r="r" t="t"/>
            <a:pathLst>
              <a:path extrusionOk="0" h="1640004" w="1380585">
                <a:moveTo>
                  <a:pt x="0" y="0"/>
                </a:moveTo>
                <a:lnTo>
                  <a:pt x="1380586" y="0"/>
                </a:lnTo>
                <a:lnTo>
                  <a:pt x="1380586" y="1640005"/>
                </a:lnTo>
                <a:lnTo>
                  <a:pt x="0" y="1640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9"/>
          <p:cNvSpPr/>
          <p:nvPr/>
        </p:nvSpPr>
        <p:spPr>
          <a:xfrm>
            <a:off x="1062716" y="1126747"/>
            <a:ext cx="564716" cy="738919"/>
          </a:xfrm>
          <a:custGeom>
            <a:rect b="b" l="l" r="r" t="t"/>
            <a:pathLst>
              <a:path extrusionOk="0" h="1769867" w="1403022">
                <a:moveTo>
                  <a:pt x="0" y="0"/>
                </a:moveTo>
                <a:lnTo>
                  <a:pt x="1403022" y="0"/>
                </a:lnTo>
                <a:lnTo>
                  <a:pt x="1403022" y="1769867"/>
                </a:lnTo>
                <a:lnTo>
                  <a:pt x="0" y="1769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9"/>
          <p:cNvSpPr/>
          <p:nvPr/>
        </p:nvSpPr>
        <p:spPr>
          <a:xfrm rot="-9853546">
            <a:off x="1535608" y="936400"/>
            <a:ext cx="383998" cy="1117290"/>
          </a:xfrm>
          <a:custGeom>
            <a:rect b="b" l="l" r="r" t="t"/>
            <a:pathLst>
              <a:path extrusionOk="0" h="2226966" w="835112">
                <a:moveTo>
                  <a:pt x="0" y="0"/>
                </a:moveTo>
                <a:lnTo>
                  <a:pt x="835112" y="0"/>
                </a:lnTo>
                <a:lnTo>
                  <a:pt x="835112" y="2226966"/>
                </a:lnTo>
                <a:lnTo>
                  <a:pt x="0" y="2226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2" name="Google Shape;18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4026" y="1983459"/>
            <a:ext cx="902036" cy="873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9"/>
          <p:cNvGrpSpPr/>
          <p:nvPr/>
        </p:nvGrpSpPr>
        <p:grpSpPr>
          <a:xfrm>
            <a:off x="2076389" y="1667984"/>
            <a:ext cx="5188580" cy="827390"/>
            <a:chOff x="2768818" y="2130852"/>
            <a:chExt cx="6918107" cy="1103186"/>
          </a:xfrm>
        </p:grpSpPr>
        <p:grpSp>
          <p:nvGrpSpPr>
            <p:cNvPr id="184" name="Google Shape;184;p9"/>
            <p:cNvGrpSpPr/>
            <p:nvPr/>
          </p:nvGrpSpPr>
          <p:grpSpPr>
            <a:xfrm>
              <a:off x="2768818" y="2130852"/>
              <a:ext cx="6918107" cy="1103186"/>
              <a:chOff x="0" y="-38100"/>
              <a:chExt cx="2529195" cy="444600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0" y="0"/>
                <a:ext cx="2529195" cy="316941"/>
              </a:xfrm>
              <a:custGeom>
                <a:rect b="b" l="l" r="r" t="t"/>
                <a:pathLst>
                  <a:path extrusionOk="0" h="316941" w="2529195">
                    <a:moveTo>
                      <a:pt x="2325995" y="0"/>
                    </a:moveTo>
                    <a:cubicBezTo>
                      <a:pt x="2438219" y="0"/>
                      <a:pt x="2529195" y="70950"/>
                      <a:pt x="2529195" y="158470"/>
                    </a:cubicBezTo>
                    <a:cubicBezTo>
                      <a:pt x="2529195" y="245991"/>
                      <a:pt x="2438219" y="316941"/>
                      <a:pt x="2325995" y="316941"/>
                    </a:cubicBezTo>
                    <a:lnTo>
                      <a:pt x="203200" y="316941"/>
                    </a:lnTo>
                    <a:cubicBezTo>
                      <a:pt x="90976" y="316941"/>
                      <a:pt x="0" y="245991"/>
                      <a:pt x="0" y="158470"/>
                    </a:cubicBezTo>
                    <a:cubicBezTo>
                      <a:pt x="0" y="70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76200">
                <a:solidFill>
                  <a:srgbClr val="38B6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marR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6" name="Google Shape;186;p9"/>
              <p:cNvSpPr txBox="1"/>
              <p:nvPr/>
            </p:nvSpPr>
            <p:spPr>
              <a:xfrm>
                <a:off x="0" y="-38100"/>
                <a:ext cx="812700" cy="44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87" name="Google Shape;187;p9"/>
            <p:cNvSpPr txBox="1"/>
            <p:nvPr/>
          </p:nvSpPr>
          <p:spPr>
            <a:xfrm>
              <a:off x="3352276" y="2278197"/>
              <a:ext cx="59340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Shares knowledge about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Risks, Causes &amp; Consequences </a:t>
              </a: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Medical harm</a:t>
              </a:r>
              <a:r>
                <a:rPr b="0" i="0" lang="en-GB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>
            <a:off x="2084062" y="3270532"/>
            <a:ext cx="5188011" cy="590104"/>
            <a:chOff x="2770486" y="4345127"/>
            <a:chExt cx="6917348" cy="786806"/>
          </a:xfrm>
        </p:grpSpPr>
        <p:sp>
          <p:nvSpPr>
            <p:cNvPr id="189" name="Google Shape;189;p9"/>
            <p:cNvSpPr/>
            <p:nvPr/>
          </p:nvSpPr>
          <p:spPr>
            <a:xfrm>
              <a:off x="2770486" y="4345127"/>
              <a:ext cx="6917348" cy="786806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2F900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190;p9"/>
            <p:cNvSpPr txBox="1"/>
            <p:nvPr/>
          </p:nvSpPr>
          <p:spPr>
            <a:xfrm>
              <a:off x="3077524" y="4394349"/>
              <a:ext cx="63312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Guides on the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Role that Patients/Caregivers  </a:t>
              </a: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can play throughout their  Patient Journey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1" name="Google Shape;191;p9"/>
          <p:cNvGrpSpPr/>
          <p:nvPr/>
        </p:nvGrpSpPr>
        <p:grpSpPr>
          <a:xfrm>
            <a:off x="2076669" y="999937"/>
            <a:ext cx="5188011" cy="590105"/>
            <a:chOff x="2768892" y="1180850"/>
            <a:chExt cx="6917348" cy="786806"/>
          </a:xfrm>
        </p:grpSpPr>
        <p:sp>
          <p:nvSpPr>
            <p:cNvPr id="192" name="Google Shape;192;p9"/>
            <p:cNvSpPr/>
            <p:nvPr/>
          </p:nvSpPr>
          <p:spPr>
            <a:xfrm>
              <a:off x="2768892" y="1180850"/>
              <a:ext cx="6917348" cy="786806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99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3" name="Google Shape;193;p9"/>
            <p:cNvSpPr txBox="1"/>
            <p:nvPr/>
          </p:nvSpPr>
          <p:spPr>
            <a:xfrm>
              <a:off x="3301897" y="1202291"/>
              <a:ext cx="58185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Spreads awareness on Definition, Symptoms for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Early Detection </a:t>
              </a: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possible Harm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4" name="Google Shape;194;p9"/>
          <p:cNvGrpSpPr/>
          <p:nvPr/>
        </p:nvGrpSpPr>
        <p:grpSpPr>
          <a:xfrm>
            <a:off x="1977704" y="2455971"/>
            <a:ext cx="5310698" cy="827390"/>
            <a:chOff x="2770389" y="3178039"/>
            <a:chExt cx="7080931" cy="1103186"/>
          </a:xfrm>
        </p:grpSpPr>
        <p:grpSp>
          <p:nvGrpSpPr>
            <p:cNvPr id="195" name="Google Shape;195;p9"/>
            <p:cNvGrpSpPr/>
            <p:nvPr/>
          </p:nvGrpSpPr>
          <p:grpSpPr>
            <a:xfrm>
              <a:off x="2770389" y="3178039"/>
              <a:ext cx="7080931" cy="1103186"/>
              <a:chOff x="0" y="-38100"/>
              <a:chExt cx="2588722" cy="444600"/>
            </a:xfrm>
          </p:grpSpPr>
          <p:sp>
            <p:nvSpPr>
              <p:cNvPr id="196" name="Google Shape;196;p9"/>
              <p:cNvSpPr/>
              <p:nvPr/>
            </p:nvSpPr>
            <p:spPr>
              <a:xfrm>
                <a:off x="59527" y="-7108"/>
                <a:ext cx="2529195" cy="316941"/>
              </a:xfrm>
              <a:custGeom>
                <a:rect b="b" l="l" r="r" t="t"/>
                <a:pathLst>
                  <a:path extrusionOk="0" h="316941" w="2529195">
                    <a:moveTo>
                      <a:pt x="2325995" y="0"/>
                    </a:moveTo>
                    <a:cubicBezTo>
                      <a:pt x="2438219" y="0"/>
                      <a:pt x="2529195" y="70950"/>
                      <a:pt x="2529195" y="158470"/>
                    </a:cubicBezTo>
                    <a:cubicBezTo>
                      <a:pt x="2529195" y="245991"/>
                      <a:pt x="2438219" y="316941"/>
                      <a:pt x="2325995" y="316941"/>
                    </a:cubicBezTo>
                    <a:lnTo>
                      <a:pt x="203200" y="316941"/>
                    </a:lnTo>
                    <a:cubicBezTo>
                      <a:pt x="90976" y="316941"/>
                      <a:pt x="0" y="245991"/>
                      <a:pt x="0" y="158470"/>
                    </a:cubicBezTo>
                    <a:cubicBezTo>
                      <a:pt x="0" y="70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76200">
                <a:solidFill>
                  <a:srgbClr val="FFCC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marR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7" name="Google Shape;197;p9"/>
              <p:cNvSpPr txBox="1"/>
              <p:nvPr/>
            </p:nvSpPr>
            <p:spPr>
              <a:xfrm>
                <a:off x="0" y="-38100"/>
                <a:ext cx="812700" cy="44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98" name="Google Shape;198;p9"/>
            <p:cNvSpPr txBox="1"/>
            <p:nvPr/>
          </p:nvSpPr>
          <p:spPr>
            <a:xfrm>
              <a:off x="3278962" y="3321002"/>
              <a:ext cx="5931300" cy="6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Provides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Actionable tips </a:t>
              </a: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for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Self Protection</a:t>
              </a: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endParaRPr b="0" i="0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 Prevention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>
            <a:off x="458513" y="3978850"/>
            <a:ext cx="8226965" cy="1154760"/>
            <a:chOff x="0" y="-16531"/>
            <a:chExt cx="2529195" cy="444600"/>
          </a:xfrm>
        </p:grpSpPr>
        <p:sp>
          <p:nvSpPr>
            <p:cNvPr id="200" name="Google Shape;200;p9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1" name="Google Shape;201;p9"/>
            <p:cNvSpPr txBox="1"/>
            <p:nvPr/>
          </p:nvSpPr>
          <p:spPr>
            <a:xfrm>
              <a:off x="66873" y="-16531"/>
              <a:ext cx="239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PFPSF is a non- profit Trust, promoted by CAHO.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PFPSF content is aggregated from world renowned experts and vetted by domain specialists, </a:t>
              </a:r>
              <a:r>
                <a:rPr b="1" i="0" lang="en-GB" sz="1800" u="none" cap="none" strike="noStrike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makes us Trustworthy</a:t>
              </a:r>
              <a:r>
                <a:rPr b="0" i="0" lang="en-GB" sz="1800" u="none" cap="none" strike="noStrike">
                  <a:solidFill>
                    <a:srgbClr val="2F90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b="1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 commercials</a:t>
              </a: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associated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02" name="Google Shape;20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69969" y="-442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1475100" y="275650"/>
            <a:ext cx="631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500"/>
              <a:buFont typeface="Times New Roman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Role of PFPSF in Patient Safety</a:t>
            </a:r>
            <a:r>
              <a:rPr b="1" i="0" lang="en-GB" sz="3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200" u="none" cap="none" strike="noStrike">
              <a:solidFill>
                <a:srgbClr val="3C53AC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9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02da1d094_0_351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3002da1d094_0_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002da1d094_0_3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002da1d094_0_3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0626" y="726349"/>
            <a:ext cx="5847850" cy="41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002da1d094_0_351"/>
          <p:cNvSpPr txBox="1"/>
          <p:nvPr/>
        </p:nvSpPr>
        <p:spPr>
          <a:xfrm>
            <a:off x="1539175" y="90650"/>
            <a:ext cx="6315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Prevention is Better than Cure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g3002da1d094_0_351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