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 Bol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nva Sans" charset="0"/>
      <p:regular r:id="rId17"/>
    </p:embeddedFont>
    <p:embeddedFont>
      <p:font typeface="Times New Roman Bold" pitchFamily="18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Errors can happen at each stage</a:t>
            </a:r>
          </a:p>
          <a:p>
            <a:r>
              <a:rPr lang="en-US"/>
              <a:t>2. Patients are rarely involved in their own care</a:t>
            </a:r>
          </a:p>
          <a:p>
            <a:r>
              <a:rPr lang="en-US"/>
              <a:t>3. Several “Moments of Truth” during patient's journey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jpe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7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37.sv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22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3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9.svg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9.png"/><Relationship Id="rId5" Type="http://schemas.openxmlformats.org/officeDocument/2006/relationships/image" Target="../media/image55.svg"/><Relationship Id="rId10" Type="http://schemas.openxmlformats.org/officeDocument/2006/relationships/image" Target="../media/image38.gif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0351" y="8896349"/>
            <a:ext cx="1205408" cy="1205408"/>
          </a:xfrm>
          <a:custGeom>
            <a:avLst/>
            <a:gdLst/>
            <a:ahLst/>
            <a:cxnLst/>
            <a:rect l="l" t="t" r="r" b="b"/>
            <a:pathLst>
              <a:path w="1205408" h="1205408">
                <a:moveTo>
                  <a:pt x="0" y="0"/>
                </a:moveTo>
                <a:lnTo>
                  <a:pt x="1205408" y="0"/>
                </a:lnTo>
                <a:lnTo>
                  <a:pt x="1205408" y="1205408"/>
                </a:lnTo>
                <a:lnTo>
                  <a:pt x="0" y="120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48785" y="1556196"/>
            <a:ext cx="6590429" cy="5428117"/>
          </a:xfrm>
          <a:custGeom>
            <a:avLst/>
            <a:gdLst/>
            <a:ahLst/>
            <a:cxnLst/>
            <a:rect l="l" t="t" r="r" b="b"/>
            <a:pathLst>
              <a:path w="6590429" h="5428117">
                <a:moveTo>
                  <a:pt x="0" y="0"/>
                </a:moveTo>
                <a:lnTo>
                  <a:pt x="6590430" y="0"/>
                </a:lnTo>
                <a:lnTo>
                  <a:pt x="6590430" y="5428118"/>
                </a:lnTo>
                <a:lnTo>
                  <a:pt x="0" y="54281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3266910" cy="1348517"/>
          </a:xfrm>
          <a:custGeom>
            <a:avLst/>
            <a:gdLst/>
            <a:ahLst/>
            <a:cxnLst/>
            <a:rect l="l" t="t" r="r" b="b"/>
            <a:pathLst>
              <a:path w="3266910" h="1348517">
                <a:moveTo>
                  <a:pt x="0" y="0"/>
                </a:moveTo>
                <a:lnTo>
                  <a:pt x="3266910" y="0"/>
                </a:lnTo>
                <a:lnTo>
                  <a:pt x="3266910" y="1348517"/>
                </a:lnTo>
                <a:lnTo>
                  <a:pt x="0" y="1348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03966" y="9470478"/>
            <a:ext cx="13880068" cy="54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Times New Roman Bold"/>
              </a:rPr>
              <a:t>Patients for Patient Safety Foundation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6030" y="990600"/>
            <a:ext cx="12875941" cy="86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9"/>
              </a:lnSpc>
              <a:spcBef>
                <a:spcPct val="0"/>
              </a:spcBef>
            </a:pPr>
            <a:r>
              <a:rPr lang="en-US" sz="5452">
                <a:solidFill>
                  <a:srgbClr val="3C53AC"/>
                </a:solidFill>
                <a:latin typeface="Times New Roman Bold"/>
              </a:rPr>
              <a:t>Elevate the Voice of Patients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3749" y="7146239"/>
            <a:ext cx="12875941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1"/>
              </a:lnSpc>
              <a:spcBef>
                <a:spcPct val="0"/>
              </a:spcBef>
            </a:pPr>
            <a:r>
              <a:rPr lang="en-US" sz="7152" dirty="0" smtClean="0">
                <a:solidFill>
                  <a:srgbClr val="F2663D"/>
                </a:solidFill>
                <a:latin typeface="Times New Roman Bold"/>
              </a:rPr>
              <a:t>Is Patient </a:t>
            </a:r>
            <a:r>
              <a:rPr lang="en-US" sz="7152" smtClean="0">
                <a:solidFill>
                  <a:srgbClr val="F2663D"/>
                </a:solidFill>
                <a:latin typeface="Times New Roman Bold"/>
              </a:rPr>
              <a:t>a Customer?</a:t>
            </a:r>
            <a:endParaRPr lang="en-US" sz="7152" dirty="0">
              <a:solidFill>
                <a:srgbClr val="F2663D"/>
              </a:solidFill>
              <a:latin typeface="Times New Roman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1" y="9319358"/>
            <a:ext cx="857089" cy="85708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54732" y="2079358"/>
            <a:ext cx="3504568" cy="684637"/>
            <a:chOff x="0" y="0"/>
            <a:chExt cx="923014" cy="180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3014" cy="180316"/>
            </a:xfrm>
            <a:custGeom>
              <a:avLst/>
              <a:gdLst/>
              <a:ahLst/>
              <a:cxnLst/>
              <a:rect l="l" t="t" r="r" b="b"/>
              <a:pathLst>
                <a:path w="923014" h="180316">
                  <a:moveTo>
                    <a:pt x="0" y="0"/>
                  </a:moveTo>
                  <a:lnTo>
                    <a:pt x="923014" y="0"/>
                  </a:lnTo>
                  <a:lnTo>
                    <a:pt x="923014" y="180316"/>
                  </a:lnTo>
                  <a:lnTo>
                    <a:pt x="0" y="180316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89701" y="3240842"/>
            <a:ext cx="3469599" cy="1035924"/>
            <a:chOff x="0" y="0"/>
            <a:chExt cx="913804" cy="2728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3804" cy="272836"/>
            </a:xfrm>
            <a:custGeom>
              <a:avLst/>
              <a:gdLst/>
              <a:ahLst/>
              <a:cxnLst/>
              <a:rect l="l" t="t" r="r" b="b"/>
              <a:pathLst>
                <a:path w="913804" h="272836">
                  <a:moveTo>
                    <a:pt x="0" y="0"/>
                  </a:moveTo>
                  <a:lnTo>
                    <a:pt x="913804" y="0"/>
                  </a:lnTo>
                  <a:lnTo>
                    <a:pt x="913804" y="272836"/>
                  </a:lnTo>
                  <a:lnTo>
                    <a:pt x="0" y="272836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54983" y="7467185"/>
            <a:ext cx="5125928" cy="828258"/>
            <a:chOff x="0" y="0"/>
            <a:chExt cx="1350039" cy="2181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0039" cy="218142"/>
            </a:xfrm>
            <a:custGeom>
              <a:avLst/>
              <a:gdLst/>
              <a:ahLst/>
              <a:cxnLst/>
              <a:rect l="l" t="t" r="r" b="b"/>
              <a:pathLst>
                <a:path w="1350039" h="218142">
                  <a:moveTo>
                    <a:pt x="0" y="0"/>
                  </a:moveTo>
                  <a:lnTo>
                    <a:pt x="1350039" y="0"/>
                  </a:lnTo>
                  <a:lnTo>
                    <a:pt x="1350039" y="218142"/>
                  </a:lnTo>
                  <a:lnTo>
                    <a:pt x="0" y="218142"/>
                  </a:lnTo>
                  <a:close/>
                </a:path>
              </a:pathLst>
            </a:custGeom>
            <a:solidFill>
              <a:srgbClr val="F6C1A1"/>
            </a:solidFill>
            <a:ln w="57150" cap="sq">
              <a:solidFill>
                <a:srgbClr val="C4825F"/>
              </a:solidFill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54732" y="6001004"/>
            <a:ext cx="3504568" cy="1166685"/>
            <a:chOff x="0" y="0"/>
            <a:chExt cx="923014" cy="3072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3014" cy="307275"/>
            </a:xfrm>
            <a:custGeom>
              <a:avLst/>
              <a:gdLst/>
              <a:ahLst/>
              <a:cxnLst/>
              <a:rect l="l" t="t" r="r" b="b"/>
              <a:pathLst>
                <a:path w="923014" h="307275">
                  <a:moveTo>
                    <a:pt x="0" y="0"/>
                  </a:moveTo>
                  <a:lnTo>
                    <a:pt x="923014" y="0"/>
                  </a:lnTo>
                  <a:lnTo>
                    <a:pt x="923014" y="307275"/>
                  </a:lnTo>
                  <a:lnTo>
                    <a:pt x="0" y="307275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70322" y="6326446"/>
            <a:ext cx="0" cy="1007389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AutoShape 16"/>
          <p:cNvSpPr/>
          <p:nvPr/>
        </p:nvSpPr>
        <p:spPr>
          <a:xfrm flipV="1">
            <a:off x="9470322" y="6100615"/>
            <a:ext cx="0" cy="1007389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7" name="Group 17"/>
          <p:cNvGrpSpPr/>
          <p:nvPr/>
        </p:nvGrpSpPr>
        <p:grpSpPr>
          <a:xfrm>
            <a:off x="13754732" y="4744867"/>
            <a:ext cx="3504568" cy="684637"/>
            <a:chOff x="0" y="0"/>
            <a:chExt cx="923014" cy="1803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3014" cy="180316"/>
            </a:xfrm>
            <a:custGeom>
              <a:avLst/>
              <a:gdLst/>
              <a:ahLst/>
              <a:cxnLst/>
              <a:rect l="l" t="t" r="r" b="b"/>
              <a:pathLst>
                <a:path w="923014" h="180316">
                  <a:moveTo>
                    <a:pt x="0" y="0"/>
                  </a:moveTo>
                  <a:lnTo>
                    <a:pt x="923014" y="0"/>
                  </a:lnTo>
                  <a:lnTo>
                    <a:pt x="923014" y="180316"/>
                  </a:lnTo>
                  <a:lnTo>
                    <a:pt x="0" y="180316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43835" y="9111310"/>
            <a:ext cx="13800331" cy="993236"/>
            <a:chOff x="0" y="0"/>
            <a:chExt cx="3634655" cy="261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634655" cy="261593"/>
            </a:xfrm>
            <a:custGeom>
              <a:avLst/>
              <a:gdLst/>
              <a:ahLst/>
              <a:cxnLst/>
              <a:rect l="l" t="t" r="r" b="b"/>
              <a:pathLst>
                <a:path w="3634655" h="261593">
                  <a:moveTo>
                    <a:pt x="0" y="0"/>
                  </a:moveTo>
                  <a:lnTo>
                    <a:pt x="3634655" y="0"/>
                  </a:lnTo>
                  <a:lnTo>
                    <a:pt x="3634655" y="261593"/>
                  </a:lnTo>
                  <a:lnTo>
                    <a:pt x="0" y="261593"/>
                  </a:lnTo>
                  <a:close/>
                </a:path>
              </a:pathLst>
            </a:custGeom>
            <a:solidFill>
              <a:srgbClr val="E0FAFF"/>
            </a:solidFill>
            <a:ln w="114300" cap="sq">
              <a:solidFill>
                <a:srgbClr val="D6346A"/>
              </a:solidFill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2055024"/>
            <a:ext cx="4252461" cy="1006854"/>
            <a:chOff x="0" y="0"/>
            <a:chExt cx="1119990" cy="2651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19990" cy="265180"/>
            </a:xfrm>
            <a:custGeom>
              <a:avLst/>
              <a:gdLst/>
              <a:ahLst/>
              <a:cxnLst/>
              <a:rect l="l" t="t" r="r" b="b"/>
              <a:pathLst>
                <a:path w="1119990" h="265180">
                  <a:moveTo>
                    <a:pt x="0" y="0"/>
                  </a:moveTo>
                  <a:lnTo>
                    <a:pt x="1119990" y="0"/>
                  </a:lnTo>
                  <a:lnTo>
                    <a:pt x="1119990" y="265180"/>
                  </a:lnTo>
                  <a:lnTo>
                    <a:pt x="0" y="265180"/>
                  </a:lnTo>
                  <a:close/>
                </a:path>
              </a:pathLst>
            </a:custGeom>
            <a:solidFill>
              <a:srgbClr val="C9E4C6"/>
            </a:solidFill>
            <a:ln w="57150" cap="sq">
              <a:solidFill>
                <a:srgbClr val="0E7658"/>
              </a:solidFill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3479052"/>
            <a:ext cx="4245568" cy="1006854"/>
            <a:chOff x="0" y="0"/>
            <a:chExt cx="1118174" cy="2651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18174" cy="265180"/>
            </a:xfrm>
            <a:custGeom>
              <a:avLst/>
              <a:gdLst/>
              <a:ahLst/>
              <a:cxnLst/>
              <a:rect l="l" t="t" r="r" b="b"/>
              <a:pathLst>
                <a:path w="1118174" h="265180">
                  <a:moveTo>
                    <a:pt x="0" y="0"/>
                  </a:moveTo>
                  <a:lnTo>
                    <a:pt x="1118174" y="0"/>
                  </a:lnTo>
                  <a:lnTo>
                    <a:pt x="1118174" y="265180"/>
                  </a:lnTo>
                  <a:lnTo>
                    <a:pt x="0" y="265180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4900492"/>
            <a:ext cx="4196019" cy="1006854"/>
            <a:chOff x="0" y="0"/>
            <a:chExt cx="1105124" cy="2651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05124" cy="265180"/>
            </a:xfrm>
            <a:custGeom>
              <a:avLst/>
              <a:gdLst/>
              <a:ahLst/>
              <a:cxnLst/>
              <a:rect l="l" t="t" r="r" b="b"/>
              <a:pathLst>
                <a:path w="1105124" h="265180">
                  <a:moveTo>
                    <a:pt x="0" y="0"/>
                  </a:moveTo>
                  <a:lnTo>
                    <a:pt x="1105124" y="0"/>
                  </a:lnTo>
                  <a:lnTo>
                    <a:pt x="1105124" y="265180"/>
                  </a:lnTo>
                  <a:lnTo>
                    <a:pt x="0" y="265180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8700" y="6326446"/>
            <a:ext cx="4196019" cy="1006854"/>
            <a:chOff x="0" y="0"/>
            <a:chExt cx="1105124" cy="2651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105124" cy="265180"/>
            </a:xfrm>
            <a:custGeom>
              <a:avLst/>
              <a:gdLst/>
              <a:ahLst/>
              <a:cxnLst/>
              <a:rect l="l" t="t" r="r" b="b"/>
              <a:pathLst>
                <a:path w="1105124" h="265180">
                  <a:moveTo>
                    <a:pt x="0" y="0"/>
                  </a:moveTo>
                  <a:lnTo>
                    <a:pt x="1105124" y="0"/>
                  </a:lnTo>
                  <a:lnTo>
                    <a:pt x="1105124" y="265180"/>
                  </a:lnTo>
                  <a:lnTo>
                    <a:pt x="0" y="265180"/>
                  </a:ln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7517938" y="1828274"/>
            <a:ext cx="4139008" cy="4138991"/>
            <a:chOff x="0" y="0"/>
            <a:chExt cx="6350000" cy="63499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59845" r="-12189" b="-9349"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2079709" y="607464"/>
            <a:ext cx="1501546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79"/>
              </a:lnSpc>
              <a:spcBef>
                <a:spcPct val="0"/>
              </a:spcBef>
            </a:pPr>
            <a:r>
              <a:rPr lang="en-US" sz="5452" dirty="0">
                <a:solidFill>
                  <a:srgbClr val="3C53AC"/>
                </a:solidFill>
                <a:latin typeface="Times New Roman Bold"/>
              </a:rPr>
              <a:t>Several Moments of Truth - In a Patients Journey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318259" y="2088048"/>
            <a:ext cx="2483525" cy="61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Pharmacies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550193" y="3231317"/>
            <a:ext cx="2251591" cy="103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6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</a:rPr>
              <a:t>Pharma </a:t>
            </a:r>
          </a:p>
          <a:p>
            <a:pPr algn="ctr">
              <a:lnSpc>
                <a:spcPts val="3736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</a:rPr>
              <a:t>Companies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203876" y="7547685"/>
            <a:ext cx="4767132" cy="61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Families/ Caregivers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35498" y="5994051"/>
            <a:ext cx="3343037" cy="113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3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</a:rPr>
              <a:t>Insurance </a:t>
            </a:r>
          </a:p>
          <a:p>
            <a:pPr algn="ctr">
              <a:lnSpc>
                <a:spcPts val="4143"/>
              </a:lnSpc>
            </a:pPr>
            <a:r>
              <a:rPr lang="en-US" sz="3699">
                <a:solidFill>
                  <a:srgbClr val="000000"/>
                </a:solidFill>
                <a:latin typeface="Times New Roman"/>
              </a:rPr>
              <a:t>Companies/TPA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512093" y="4762541"/>
            <a:ext cx="2095857" cy="61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Path Labs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77258" y="9203560"/>
            <a:ext cx="13533483" cy="7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sz="4599">
                <a:solidFill>
                  <a:srgbClr val="000000"/>
                </a:solidFill>
                <a:latin typeface="Times New Roman"/>
              </a:rPr>
              <a:t>Most Interventions focussed on Treatment/ Diseases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32256" y="2117458"/>
            <a:ext cx="2151340" cy="96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General </a:t>
            </a:r>
          </a:p>
          <a:p>
            <a:pPr algn="ctr">
              <a:lnSpc>
                <a:spcPts val="3381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Physicians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78249" y="3549370"/>
            <a:ext cx="4146471" cy="104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Hospitals, Doctors/ </a:t>
            </a:r>
          </a:p>
          <a:p>
            <a:pPr algn="ctr">
              <a:lnSpc>
                <a:spcPts val="3799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Nurses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005617" y="5070291"/>
            <a:ext cx="2242185" cy="61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Specialists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91001" y="6488371"/>
            <a:ext cx="3920966" cy="61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Diagnostic Centres</a:t>
            </a:r>
          </a:p>
        </p:txBody>
      </p:sp>
      <p:sp>
        <p:nvSpPr>
          <p:cNvPr id="48" name="Freeform 48"/>
          <p:cNvSpPr/>
          <p:nvPr/>
        </p:nvSpPr>
        <p:spPr>
          <a:xfrm rot="2700000">
            <a:off x="9874383" y="2325196"/>
            <a:ext cx="1352837" cy="764968"/>
          </a:xfrm>
          <a:custGeom>
            <a:avLst/>
            <a:gdLst/>
            <a:ahLst/>
            <a:cxnLst/>
            <a:rect l="l" t="t" r="r" b="b"/>
            <a:pathLst>
              <a:path w="1352837" h="764968">
                <a:moveTo>
                  <a:pt x="0" y="0"/>
                </a:moveTo>
                <a:lnTo>
                  <a:pt x="1352837" y="0"/>
                </a:lnTo>
                <a:lnTo>
                  <a:pt x="1352837" y="764968"/>
                </a:lnTo>
                <a:lnTo>
                  <a:pt x="0" y="764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9" name="AutoShape 49"/>
          <p:cNvSpPr/>
          <p:nvPr/>
        </p:nvSpPr>
        <p:spPr>
          <a:xfrm>
            <a:off x="5751888" y="2368690"/>
            <a:ext cx="1551121" cy="294856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0" name="AutoShape 50"/>
          <p:cNvSpPr/>
          <p:nvPr/>
        </p:nvSpPr>
        <p:spPr>
          <a:xfrm flipV="1">
            <a:off x="5749769" y="3648876"/>
            <a:ext cx="1552636" cy="286771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1" name="AutoShape 51"/>
          <p:cNvSpPr/>
          <p:nvPr/>
        </p:nvSpPr>
        <p:spPr>
          <a:xfrm flipV="1">
            <a:off x="5749769" y="4974530"/>
            <a:ext cx="1552636" cy="286771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2" name="AutoShape 52"/>
          <p:cNvSpPr/>
          <p:nvPr/>
        </p:nvSpPr>
        <p:spPr>
          <a:xfrm flipV="1">
            <a:off x="5838243" y="6028471"/>
            <a:ext cx="1382162" cy="763246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3" name="AutoShape 53"/>
          <p:cNvSpPr/>
          <p:nvPr/>
        </p:nvSpPr>
        <p:spPr>
          <a:xfrm flipH="1">
            <a:off x="11829373" y="2363827"/>
            <a:ext cx="1549240" cy="304583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4" name="AutoShape 54"/>
          <p:cNvSpPr/>
          <p:nvPr/>
        </p:nvSpPr>
        <p:spPr>
          <a:xfrm flipH="1" flipV="1">
            <a:off x="12078307" y="3679202"/>
            <a:ext cx="1572821" cy="138379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5" name="AutoShape 55"/>
          <p:cNvSpPr/>
          <p:nvPr/>
        </p:nvSpPr>
        <p:spPr>
          <a:xfrm flipH="1" flipV="1">
            <a:off x="12101184" y="4699881"/>
            <a:ext cx="1527068" cy="401223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6" name="AutoShape 56"/>
          <p:cNvSpPr/>
          <p:nvPr/>
        </p:nvSpPr>
        <p:spPr>
          <a:xfrm flipH="1" flipV="1">
            <a:off x="12124933" y="5841225"/>
            <a:ext cx="1449674" cy="625589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7" name="Freeform 57"/>
          <p:cNvSpPr/>
          <p:nvPr/>
        </p:nvSpPr>
        <p:spPr>
          <a:xfrm>
            <a:off x="0" y="0"/>
            <a:ext cx="2292658" cy="946365"/>
          </a:xfrm>
          <a:custGeom>
            <a:avLst/>
            <a:gdLst/>
            <a:ahLst/>
            <a:cxnLst/>
            <a:rect l="l" t="t" r="r" b="b"/>
            <a:pathLst>
              <a:path w="2292658" h="946365">
                <a:moveTo>
                  <a:pt x="0" y="0"/>
                </a:moveTo>
                <a:lnTo>
                  <a:pt x="2292658" y="0"/>
                </a:lnTo>
                <a:lnTo>
                  <a:pt x="2292658" y="946365"/>
                </a:lnTo>
                <a:lnTo>
                  <a:pt x="0" y="9463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75313" y="3772408"/>
            <a:ext cx="1891864" cy="189186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21245" y="2812795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35801" y="198756"/>
            <a:ext cx="9908953" cy="94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9"/>
              </a:lnSpc>
              <a:spcBef>
                <a:spcPct val="0"/>
              </a:spcBef>
            </a:pPr>
            <a:r>
              <a:rPr lang="en-US" sz="5952">
                <a:solidFill>
                  <a:srgbClr val="3C53AC"/>
                </a:solidFill>
                <a:latin typeface="Times New Roman Bold"/>
              </a:rPr>
              <a:t>Concerns Patients Have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4652" y="1171363"/>
            <a:ext cx="5308199" cy="1797410"/>
            <a:chOff x="0" y="0"/>
            <a:chExt cx="1436460" cy="48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E0FA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86924" y="3457140"/>
            <a:ext cx="5308199" cy="1797410"/>
            <a:chOff x="0" y="0"/>
            <a:chExt cx="1436460" cy="48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6924" y="6164316"/>
            <a:ext cx="5308199" cy="1797410"/>
            <a:chOff x="0" y="0"/>
            <a:chExt cx="1436460" cy="48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DD1A3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35801" y="8056977"/>
            <a:ext cx="5308199" cy="1797410"/>
            <a:chOff x="0" y="0"/>
            <a:chExt cx="1436460" cy="48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38142" y="1078492"/>
            <a:ext cx="5308199" cy="1797410"/>
            <a:chOff x="0" y="0"/>
            <a:chExt cx="1436460" cy="48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F4F0D2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695485" y="2968774"/>
            <a:ext cx="7104905" cy="1914255"/>
            <a:chOff x="0" y="0"/>
            <a:chExt cx="1922669" cy="5180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37858" cy="522258"/>
            </a:xfrm>
            <a:custGeom>
              <a:avLst/>
              <a:gdLst/>
              <a:ahLst/>
              <a:cxnLst/>
              <a:rect l="l" t="t" r="r" b="b"/>
              <a:pathLst>
                <a:path w="1937858" h="522258">
                  <a:moveTo>
                    <a:pt x="1091650" y="0"/>
                  </a:moveTo>
                  <a:cubicBezTo>
                    <a:pt x="1112739" y="0"/>
                    <a:pt x="1133954" y="0"/>
                    <a:pt x="1155002" y="0"/>
                  </a:cubicBezTo>
                  <a:cubicBezTo>
                    <a:pt x="1322805" y="8652"/>
                    <a:pt x="1427675" y="37452"/>
                    <a:pt x="1475441" y="84579"/>
                  </a:cubicBezTo>
                  <a:cubicBezTo>
                    <a:pt x="1755199" y="78294"/>
                    <a:pt x="1937858" y="167403"/>
                    <a:pt x="1834641" y="254859"/>
                  </a:cubicBezTo>
                  <a:cubicBezTo>
                    <a:pt x="1875861" y="273237"/>
                    <a:pt x="1910250" y="293794"/>
                    <a:pt x="1922669" y="321384"/>
                  </a:cubicBezTo>
                  <a:cubicBezTo>
                    <a:pt x="1922669" y="329288"/>
                    <a:pt x="1922669" y="337173"/>
                    <a:pt x="1922669" y="345075"/>
                  </a:cubicBezTo>
                  <a:cubicBezTo>
                    <a:pt x="1885658" y="415296"/>
                    <a:pt x="1726398" y="462747"/>
                    <a:pt x="1464936" y="449973"/>
                  </a:cubicBezTo>
                  <a:cubicBezTo>
                    <a:pt x="1397663" y="486028"/>
                    <a:pt x="1277959" y="522258"/>
                    <a:pt x="1091689" y="517638"/>
                  </a:cubicBezTo>
                  <a:cubicBezTo>
                    <a:pt x="995408" y="515272"/>
                    <a:pt x="928427" y="501561"/>
                    <a:pt x="869783" y="484905"/>
                  </a:cubicBezTo>
                  <a:cubicBezTo>
                    <a:pt x="808014" y="498750"/>
                    <a:pt x="741117" y="509617"/>
                    <a:pt x="644461" y="509736"/>
                  </a:cubicBezTo>
                  <a:cubicBezTo>
                    <a:pt x="420845" y="509941"/>
                    <a:pt x="271255" y="456598"/>
                    <a:pt x="267629" y="383431"/>
                  </a:cubicBezTo>
                  <a:cubicBezTo>
                    <a:pt x="123874" y="366314"/>
                    <a:pt x="26509" y="334363"/>
                    <a:pt x="0" y="279691"/>
                  </a:cubicBezTo>
                  <a:cubicBezTo>
                    <a:pt x="0" y="271789"/>
                    <a:pt x="0" y="263869"/>
                    <a:pt x="0" y="256000"/>
                  </a:cubicBezTo>
                  <a:cubicBezTo>
                    <a:pt x="29260" y="201824"/>
                    <a:pt x="121331" y="167794"/>
                    <a:pt x="274631" y="153368"/>
                  </a:cubicBezTo>
                  <a:cubicBezTo>
                    <a:pt x="265420" y="61978"/>
                    <a:pt x="572063" y="4871"/>
                    <a:pt x="823978" y="45134"/>
                  </a:cubicBezTo>
                  <a:cubicBezTo>
                    <a:pt x="883956" y="25224"/>
                    <a:pt x="968815" y="3508"/>
                    <a:pt x="1091650" y="0"/>
                  </a:cubicBezTo>
                  <a:close/>
                </a:path>
              </a:pathLst>
            </a:custGeom>
            <a:solidFill>
              <a:srgbClr val="FDD1A3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307158" y="5254550"/>
            <a:ext cx="5308199" cy="1797410"/>
            <a:chOff x="0" y="0"/>
            <a:chExt cx="1436460" cy="48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51649" cy="490638"/>
            </a:xfrm>
            <a:custGeom>
              <a:avLst/>
              <a:gdLst/>
              <a:ahLst/>
              <a:cxnLst/>
              <a:rect l="l" t="t" r="r" b="b"/>
              <a:pathLst>
                <a:path w="1451649" h="490638">
                  <a:moveTo>
                    <a:pt x="815591" y="0"/>
                  </a:moveTo>
                  <a:cubicBezTo>
                    <a:pt x="831347" y="0"/>
                    <a:pt x="847197" y="0"/>
                    <a:pt x="862922" y="0"/>
                  </a:cubicBezTo>
                  <a:cubicBezTo>
                    <a:pt x="988291" y="8124"/>
                    <a:pt x="1066641" y="35166"/>
                    <a:pt x="1102328" y="79416"/>
                  </a:cubicBezTo>
                  <a:cubicBezTo>
                    <a:pt x="1311340" y="73515"/>
                    <a:pt x="1451649" y="157185"/>
                    <a:pt x="1370693" y="239303"/>
                  </a:cubicBezTo>
                  <a:cubicBezTo>
                    <a:pt x="1401489" y="256559"/>
                    <a:pt x="1427181" y="275861"/>
                    <a:pt x="1436460" y="301767"/>
                  </a:cubicBezTo>
                  <a:cubicBezTo>
                    <a:pt x="1436460" y="309188"/>
                    <a:pt x="1436460" y="316592"/>
                    <a:pt x="1436460" y="324012"/>
                  </a:cubicBezTo>
                  <a:cubicBezTo>
                    <a:pt x="1408808" y="389947"/>
                    <a:pt x="1289822" y="434501"/>
                    <a:pt x="1094479" y="422507"/>
                  </a:cubicBezTo>
                  <a:cubicBezTo>
                    <a:pt x="1044219" y="456361"/>
                    <a:pt x="954786" y="490638"/>
                    <a:pt x="815620" y="486042"/>
                  </a:cubicBezTo>
                  <a:cubicBezTo>
                    <a:pt x="743687" y="483820"/>
                    <a:pt x="693644" y="470946"/>
                    <a:pt x="649830" y="455306"/>
                  </a:cubicBezTo>
                  <a:cubicBezTo>
                    <a:pt x="603681" y="468307"/>
                    <a:pt x="553701" y="478510"/>
                    <a:pt x="481488" y="478622"/>
                  </a:cubicBezTo>
                  <a:cubicBezTo>
                    <a:pt x="314421" y="478815"/>
                    <a:pt x="202660" y="428728"/>
                    <a:pt x="199950" y="360026"/>
                  </a:cubicBezTo>
                  <a:cubicBezTo>
                    <a:pt x="92548" y="343954"/>
                    <a:pt x="19805" y="313954"/>
                    <a:pt x="0" y="262619"/>
                  </a:cubicBezTo>
                  <a:cubicBezTo>
                    <a:pt x="0" y="255199"/>
                    <a:pt x="0" y="247763"/>
                    <a:pt x="0" y="240374"/>
                  </a:cubicBezTo>
                  <a:cubicBezTo>
                    <a:pt x="21860" y="189505"/>
                    <a:pt x="90649" y="157552"/>
                    <a:pt x="205182" y="144007"/>
                  </a:cubicBezTo>
                  <a:cubicBezTo>
                    <a:pt x="198300" y="58195"/>
                    <a:pt x="427398" y="4574"/>
                    <a:pt x="615608" y="42379"/>
                  </a:cubicBezTo>
                  <a:cubicBezTo>
                    <a:pt x="660419" y="23684"/>
                    <a:pt x="723819" y="3294"/>
                    <a:pt x="815591" y="0"/>
                  </a:cubicBezTo>
                  <a:close/>
                </a:path>
              </a:pathLst>
            </a:custGeom>
            <a:solidFill>
              <a:srgbClr val="C9E4C6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764108" y="7554393"/>
            <a:ext cx="6029252" cy="2028403"/>
            <a:chOff x="0" y="0"/>
            <a:chExt cx="1631585" cy="54890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46774" cy="553147"/>
            </a:xfrm>
            <a:custGeom>
              <a:avLst/>
              <a:gdLst/>
              <a:ahLst/>
              <a:cxnLst/>
              <a:rect l="l" t="t" r="r" b="b"/>
              <a:pathLst>
                <a:path w="1646774" h="553147">
                  <a:moveTo>
                    <a:pt x="926378" y="0"/>
                  </a:moveTo>
                  <a:cubicBezTo>
                    <a:pt x="944275" y="0"/>
                    <a:pt x="962278" y="0"/>
                    <a:pt x="980139" y="0"/>
                  </a:cubicBezTo>
                  <a:cubicBezTo>
                    <a:pt x="1122538" y="9168"/>
                    <a:pt x="1211531" y="39686"/>
                    <a:pt x="1252066" y="89622"/>
                  </a:cubicBezTo>
                  <a:cubicBezTo>
                    <a:pt x="1489469" y="82963"/>
                    <a:pt x="1646774" y="177385"/>
                    <a:pt x="1556884" y="270057"/>
                  </a:cubicBezTo>
                  <a:cubicBezTo>
                    <a:pt x="1591864" y="289530"/>
                    <a:pt x="1621046" y="311313"/>
                    <a:pt x="1631585" y="340549"/>
                  </a:cubicBezTo>
                  <a:cubicBezTo>
                    <a:pt x="1631585" y="348923"/>
                    <a:pt x="1631585" y="357278"/>
                    <a:pt x="1631585" y="365652"/>
                  </a:cubicBezTo>
                  <a:cubicBezTo>
                    <a:pt x="1600177" y="440061"/>
                    <a:pt x="1465028" y="490341"/>
                    <a:pt x="1243151" y="476805"/>
                  </a:cubicBezTo>
                  <a:cubicBezTo>
                    <a:pt x="1186063" y="515010"/>
                    <a:pt x="1084482" y="553147"/>
                    <a:pt x="926411" y="548505"/>
                  </a:cubicBezTo>
                  <a:cubicBezTo>
                    <a:pt x="844707" y="545997"/>
                    <a:pt x="787867" y="531470"/>
                    <a:pt x="738101" y="513820"/>
                  </a:cubicBezTo>
                  <a:cubicBezTo>
                    <a:pt x="685684" y="528491"/>
                    <a:pt x="628915" y="540005"/>
                    <a:pt x="546892" y="540132"/>
                  </a:cubicBezTo>
                  <a:cubicBezTo>
                    <a:pt x="357131" y="540349"/>
                    <a:pt x="230188" y="483826"/>
                    <a:pt x="227111" y="406295"/>
                  </a:cubicBezTo>
                  <a:cubicBezTo>
                    <a:pt x="105120" y="388157"/>
                    <a:pt x="22495" y="354301"/>
                    <a:pt x="0" y="296369"/>
                  </a:cubicBezTo>
                  <a:cubicBezTo>
                    <a:pt x="0" y="287996"/>
                    <a:pt x="0" y="279604"/>
                    <a:pt x="0" y="271266"/>
                  </a:cubicBezTo>
                  <a:cubicBezTo>
                    <a:pt x="24830" y="213859"/>
                    <a:pt x="102962" y="177800"/>
                    <a:pt x="233053" y="162514"/>
                  </a:cubicBezTo>
                  <a:cubicBezTo>
                    <a:pt x="225236" y="65673"/>
                    <a:pt x="485455" y="5161"/>
                    <a:pt x="699231" y="47825"/>
                  </a:cubicBezTo>
                  <a:cubicBezTo>
                    <a:pt x="750129" y="26728"/>
                    <a:pt x="822141" y="3718"/>
                    <a:pt x="926378" y="0"/>
                  </a:cubicBezTo>
                  <a:close/>
                </a:path>
              </a:pathLst>
            </a:custGeom>
            <a:solidFill>
              <a:srgbClr val="E0FA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39303" y="3553371"/>
            <a:ext cx="945932" cy="945932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E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789907" y="2542887"/>
            <a:ext cx="269909" cy="269909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059816" y="2812795"/>
            <a:ext cx="223584" cy="223584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-1830678">
            <a:off x="5955130" y="4649152"/>
            <a:ext cx="269909" cy="269909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-1830678">
            <a:off x="6316146" y="4759618"/>
            <a:ext cx="223584" cy="223584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5400000">
            <a:off x="9987692" y="2228022"/>
            <a:ext cx="269909" cy="269909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5400000">
            <a:off x="9764108" y="2497930"/>
            <a:ext cx="223584" cy="223584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-4092915">
            <a:off x="5809833" y="6467791"/>
            <a:ext cx="269909" cy="269909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 rot="-4092915">
            <a:off x="6153693" y="6353401"/>
            <a:ext cx="223584" cy="223584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 rot="-4520327">
            <a:off x="6954625" y="7700715"/>
            <a:ext cx="269909" cy="269909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 rot="-4520327">
            <a:off x="7278952" y="7547618"/>
            <a:ext cx="223584" cy="223584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 rot="10043076">
            <a:off x="10169135" y="7745580"/>
            <a:ext cx="269909" cy="269909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 rot="10043076">
            <a:off x="9897617" y="7581843"/>
            <a:ext cx="223584" cy="223584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 rot="8923572">
            <a:off x="10889334" y="5883470"/>
            <a:ext cx="269909" cy="269909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 rot="8923572">
            <a:off x="10573510" y="5823832"/>
            <a:ext cx="223584" cy="223584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 rot="5605396">
            <a:off x="10329588" y="3998392"/>
            <a:ext cx="269909" cy="269909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 rot="5605396">
            <a:off x="10091711" y="4253127"/>
            <a:ext cx="223584" cy="223584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4" name="Freeform 84"/>
          <p:cNvSpPr/>
          <p:nvPr/>
        </p:nvSpPr>
        <p:spPr>
          <a:xfrm>
            <a:off x="171611" y="9319358"/>
            <a:ext cx="857089" cy="85708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6106666" y="2156780"/>
            <a:ext cx="4578636" cy="5900197"/>
          </a:xfrm>
          <a:custGeom>
            <a:avLst/>
            <a:gdLst/>
            <a:ahLst/>
            <a:cxnLst/>
            <a:rect l="l" t="t" r="r" b="b"/>
            <a:pathLst>
              <a:path w="4578636" h="5900197">
                <a:moveTo>
                  <a:pt x="0" y="0"/>
                </a:moveTo>
                <a:lnTo>
                  <a:pt x="4578636" y="0"/>
                </a:lnTo>
                <a:lnTo>
                  <a:pt x="4578636" y="5900197"/>
                </a:lnTo>
                <a:lnTo>
                  <a:pt x="0" y="5900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6" name="TextBox 86"/>
          <p:cNvSpPr txBox="1"/>
          <p:nvPr/>
        </p:nvSpPr>
        <p:spPr>
          <a:xfrm>
            <a:off x="2292335" y="1573806"/>
            <a:ext cx="4434291" cy="10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Are my symptoms </a:t>
            </a:r>
          </a:p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serious?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908886" y="1626776"/>
            <a:ext cx="4261247" cy="10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What all do I tell the </a:t>
            </a:r>
          </a:p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doctor?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613261" y="3869061"/>
            <a:ext cx="3255526" cy="10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Is my diagnosis </a:t>
            </a:r>
          </a:p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correct?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480221" y="6595227"/>
            <a:ext cx="337154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Are all the tests</a:t>
            </a:r>
          </a:p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 required?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479241" y="3580164"/>
            <a:ext cx="5855633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Shall I take a second opinion?</a:t>
            </a:r>
          </a:p>
          <a:p>
            <a:pPr algn="ctr">
              <a:lnSpc>
                <a:spcPts val="3689"/>
              </a:lnSpc>
            </a:pPr>
            <a:r>
              <a:rPr lang="en-US" sz="3100" dirty="0">
                <a:solidFill>
                  <a:srgbClr val="000000"/>
                </a:solidFill>
                <a:latin typeface="Canva Sans"/>
              </a:rPr>
              <a:t>When &amp; How?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1898862" y="5793740"/>
            <a:ext cx="4460677" cy="10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How expensive is the </a:t>
            </a:r>
          </a:p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treatment?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341603" y="8639951"/>
            <a:ext cx="4533900" cy="10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How should I keep my</a:t>
            </a:r>
          </a:p>
          <a:p>
            <a:pPr algn="ctr">
              <a:lnSpc>
                <a:spcPts val="4045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</a:rPr>
              <a:t>records?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1039148" y="7852061"/>
            <a:ext cx="3622119" cy="151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Where can I get </a:t>
            </a:r>
          </a:p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answers to these </a:t>
            </a:r>
          </a:p>
          <a:p>
            <a:pPr algn="ctr">
              <a:lnSpc>
                <a:spcPts val="4045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questions?</a:t>
            </a:r>
          </a:p>
        </p:txBody>
      </p:sp>
      <p:sp>
        <p:nvSpPr>
          <p:cNvPr id="94" name="Freeform 94"/>
          <p:cNvSpPr/>
          <p:nvPr/>
        </p:nvSpPr>
        <p:spPr>
          <a:xfrm>
            <a:off x="0" y="0"/>
            <a:ext cx="2973199" cy="1227279"/>
          </a:xfrm>
          <a:custGeom>
            <a:avLst/>
            <a:gdLst/>
            <a:ahLst/>
            <a:cxnLst/>
            <a:rect l="l" t="t" r="r" b="b"/>
            <a:pathLst>
              <a:path w="2973199" h="1227279">
                <a:moveTo>
                  <a:pt x="0" y="0"/>
                </a:moveTo>
                <a:lnTo>
                  <a:pt x="2973199" y="0"/>
                </a:lnTo>
                <a:lnTo>
                  <a:pt x="2973199" y="1227279"/>
                </a:lnTo>
                <a:lnTo>
                  <a:pt x="0" y="12272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294" y="168246"/>
            <a:ext cx="2264926" cy="702303"/>
          </a:xfrm>
          <a:custGeom>
            <a:avLst/>
            <a:gdLst/>
            <a:ahLst/>
            <a:cxnLst/>
            <a:rect l="l" t="t" r="r" b="b"/>
            <a:pathLst>
              <a:path w="2264926" h="702303">
                <a:moveTo>
                  <a:pt x="0" y="0"/>
                </a:moveTo>
                <a:lnTo>
                  <a:pt x="2264926" y="0"/>
                </a:lnTo>
                <a:lnTo>
                  <a:pt x="2264926" y="702302"/>
                </a:lnTo>
                <a:lnTo>
                  <a:pt x="0" y="702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9" t="-17331" r="-4418" b="-2473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611" y="9319358"/>
            <a:ext cx="857089" cy="85708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97349" y="9226665"/>
            <a:ext cx="15661951" cy="800955"/>
            <a:chOff x="0" y="0"/>
            <a:chExt cx="4124958" cy="2109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4958" cy="210951"/>
            </a:xfrm>
            <a:custGeom>
              <a:avLst/>
              <a:gdLst/>
              <a:ahLst/>
              <a:cxnLst/>
              <a:rect l="l" t="t" r="r" b="b"/>
              <a:pathLst>
                <a:path w="4124958" h="210951">
                  <a:moveTo>
                    <a:pt x="0" y="0"/>
                  </a:moveTo>
                  <a:lnTo>
                    <a:pt x="4124958" y="0"/>
                  </a:lnTo>
                  <a:lnTo>
                    <a:pt x="4124958" y="210951"/>
                  </a:lnTo>
                  <a:lnTo>
                    <a:pt x="0" y="210951"/>
                  </a:lnTo>
                  <a:close/>
                </a:path>
              </a:pathLst>
            </a:custGeom>
            <a:solidFill>
              <a:srgbClr val="E0FAFF"/>
            </a:solidFill>
            <a:ln w="66675" cap="sq">
              <a:solidFill>
                <a:srgbClr val="D6346A"/>
              </a:solidFill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171814"/>
            <a:ext cx="15836506" cy="753475"/>
            <a:chOff x="0" y="0"/>
            <a:chExt cx="4170932" cy="1984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70932" cy="198446"/>
            </a:xfrm>
            <a:custGeom>
              <a:avLst/>
              <a:gdLst/>
              <a:ahLst/>
              <a:cxnLst/>
              <a:rect l="l" t="t" r="r" b="b"/>
              <a:pathLst>
                <a:path w="4170932" h="198446">
                  <a:moveTo>
                    <a:pt x="0" y="0"/>
                  </a:moveTo>
                  <a:lnTo>
                    <a:pt x="4170932" y="0"/>
                  </a:lnTo>
                  <a:lnTo>
                    <a:pt x="4170932" y="198446"/>
                  </a:lnTo>
                  <a:lnTo>
                    <a:pt x="0" y="198446"/>
                  </a:lnTo>
                  <a:close/>
                </a:path>
              </a:pathLst>
            </a:custGeom>
            <a:solidFill>
              <a:srgbClr val="E0FAFF"/>
            </a:solidFill>
            <a:ln w="38100" cap="sq">
              <a:solidFill>
                <a:srgbClr val="0C5158"/>
              </a:solidFill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826432" y="3805457"/>
            <a:ext cx="1255576" cy="1675316"/>
          </a:xfrm>
          <a:custGeom>
            <a:avLst/>
            <a:gdLst/>
            <a:ahLst/>
            <a:cxnLst/>
            <a:rect l="l" t="t" r="r" b="b"/>
            <a:pathLst>
              <a:path w="1255576" h="1675316">
                <a:moveTo>
                  <a:pt x="0" y="0"/>
                </a:moveTo>
                <a:lnTo>
                  <a:pt x="1255577" y="0"/>
                </a:lnTo>
                <a:lnTo>
                  <a:pt x="1255577" y="1675317"/>
                </a:lnTo>
                <a:lnTo>
                  <a:pt x="0" y="1675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002" b="-79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98790" y="5724075"/>
            <a:ext cx="1339069" cy="1162215"/>
          </a:xfrm>
          <a:custGeom>
            <a:avLst/>
            <a:gdLst/>
            <a:ahLst/>
            <a:cxnLst/>
            <a:rect l="l" t="t" r="r" b="b"/>
            <a:pathLst>
              <a:path w="1339069" h="1162215">
                <a:moveTo>
                  <a:pt x="0" y="0"/>
                </a:moveTo>
                <a:lnTo>
                  <a:pt x="1339069" y="0"/>
                </a:lnTo>
                <a:lnTo>
                  <a:pt x="1339069" y="1162214"/>
                </a:lnTo>
                <a:lnTo>
                  <a:pt x="0" y="1162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6031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803691" y="2506424"/>
            <a:ext cx="13189175" cy="6271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Do not come by choice; are compelled/ is an Emergency</a:t>
            </a:r>
          </a:p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Do not understand the complexity of either illness or treatment </a:t>
            </a:r>
          </a:p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They are Anxious; Concerned; Disturbed; Vulnerable</a:t>
            </a:r>
          </a:p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The Healthcare expenses are sudden, unknown &amp; unplanned </a:t>
            </a:r>
          </a:p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All Family members affected and in distress</a:t>
            </a:r>
          </a:p>
          <a:p>
            <a:pPr marL="734069" lvl="1" indent="-367035">
              <a:lnSpc>
                <a:spcPts val="8398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Times New Roman"/>
              </a:rPr>
              <a:t>Depends on good faith and trust in the Healthcare provider.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137859" y="6108661"/>
            <a:ext cx="803800" cy="393042"/>
            <a:chOff x="0" y="0"/>
            <a:chExt cx="1059679" cy="5181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9679" cy="518162"/>
            </a:xfrm>
            <a:custGeom>
              <a:avLst/>
              <a:gdLst/>
              <a:ahLst/>
              <a:cxnLst/>
              <a:rect l="l" t="t" r="r" b="b"/>
              <a:pathLst>
                <a:path w="1059679" h="518162">
                  <a:moveTo>
                    <a:pt x="1059679" y="259081"/>
                  </a:moveTo>
                  <a:lnTo>
                    <a:pt x="653279" y="0"/>
                  </a:lnTo>
                  <a:lnTo>
                    <a:pt x="653279" y="203200"/>
                  </a:lnTo>
                  <a:lnTo>
                    <a:pt x="0" y="203200"/>
                  </a:lnTo>
                  <a:lnTo>
                    <a:pt x="0" y="314962"/>
                  </a:lnTo>
                  <a:lnTo>
                    <a:pt x="653279" y="314962"/>
                  </a:lnTo>
                  <a:lnTo>
                    <a:pt x="653279" y="518162"/>
                  </a:lnTo>
                  <a:lnTo>
                    <a:pt x="1059679" y="259081"/>
                  </a:lnTo>
                  <a:close/>
                </a:path>
              </a:pathLst>
            </a:custGeom>
            <a:solidFill>
              <a:srgbClr val="D35B3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729268" y="5880303"/>
            <a:ext cx="1075676" cy="849758"/>
          </a:xfrm>
          <a:custGeom>
            <a:avLst/>
            <a:gdLst/>
            <a:ahLst/>
            <a:cxnLst/>
            <a:rect l="l" t="t" r="r" b="b"/>
            <a:pathLst>
              <a:path w="1075676" h="849758">
                <a:moveTo>
                  <a:pt x="0" y="0"/>
                </a:moveTo>
                <a:lnTo>
                  <a:pt x="1075677" y="0"/>
                </a:lnTo>
                <a:lnTo>
                  <a:pt x="1075677" y="849758"/>
                </a:lnTo>
                <a:lnTo>
                  <a:pt x="0" y="849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7158" t="-114386" r="-730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008697" y="7838789"/>
            <a:ext cx="1290946" cy="1072658"/>
          </a:xfrm>
          <a:custGeom>
            <a:avLst/>
            <a:gdLst/>
            <a:ahLst/>
            <a:cxnLst/>
            <a:rect l="l" t="t" r="r" b="b"/>
            <a:pathLst>
              <a:path w="1290946" h="1072658">
                <a:moveTo>
                  <a:pt x="0" y="0"/>
                </a:moveTo>
                <a:lnTo>
                  <a:pt x="1290945" y="0"/>
                </a:lnTo>
                <a:lnTo>
                  <a:pt x="1290945" y="1072659"/>
                </a:lnTo>
                <a:lnTo>
                  <a:pt x="0" y="10726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00156" y="6108661"/>
            <a:ext cx="2710663" cy="2442039"/>
          </a:xfrm>
          <a:custGeom>
            <a:avLst/>
            <a:gdLst/>
            <a:ahLst/>
            <a:cxnLst/>
            <a:rect l="l" t="t" r="r" b="b"/>
            <a:pathLst>
              <a:path w="2710663" h="2442039">
                <a:moveTo>
                  <a:pt x="0" y="0"/>
                </a:moveTo>
                <a:lnTo>
                  <a:pt x="2710662" y="0"/>
                </a:lnTo>
                <a:lnTo>
                  <a:pt x="2710662" y="2442038"/>
                </a:lnTo>
                <a:lnTo>
                  <a:pt x="0" y="24420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023696" y="251847"/>
            <a:ext cx="12240608" cy="881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  <a:spcBef>
                <a:spcPct val="0"/>
              </a:spcBef>
            </a:pPr>
            <a:r>
              <a:rPr lang="en-US" sz="5652">
                <a:solidFill>
                  <a:srgbClr val="3C53AC"/>
                </a:solidFill>
                <a:latin typeface="Times New Roman Bold"/>
              </a:rPr>
              <a:t>Patients are Customer - and more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90656" y="9282227"/>
            <a:ext cx="150753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Only expectations is safe &amp; and quick recovery, attention, and empathy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2358" y="1225019"/>
            <a:ext cx="154291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A customer is someone who pays for a product or service she/he receives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22033" y="2068909"/>
            <a:ext cx="824984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E4D8D"/>
                </a:solidFill>
                <a:latin typeface="Canva Sans Bold"/>
              </a:rPr>
              <a:t>Patients are Customers but much mor﻿e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8228" y="2818670"/>
            <a:ext cx="1270091" cy="1675180"/>
          </a:xfrm>
          <a:custGeom>
            <a:avLst/>
            <a:gdLst/>
            <a:ahLst/>
            <a:cxnLst/>
            <a:rect l="l" t="t" r="r" b="b"/>
            <a:pathLst>
              <a:path w="1270091" h="1675180">
                <a:moveTo>
                  <a:pt x="0" y="0"/>
                </a:moveTo>
                <a:lnTo>
                  <a:pt x="1270091" y="0"/>
                </a:lnTo>
                <a:lnTo>
                  <a:pt x="1270091" y="1675180"/>
                </a:lnTo>
                <a:lnTo>
                  <a:pt x="0" y="1675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1902" y="2818670"/>
            <a:ext cx="1373918" cy="1618105"/>
          </a:xfrm>
          <a:custGeom>
            <a:avLst/>
            <a:gdLst/>
            <a:ahLst/>
            <a:cxnLst/>
            <a:rect l="l" t="t" r="r" b="b"/>
            <a:pathLst>
              <a:path w="1373918" h="1618105">
                <a:moveTo>
                  <a:pt x="0" y="0"/>
                </a:moveTo>
                <a:lnTo>
                  <a:pt x="1373919" y="0"/>
                </a:lnTo>
                <a:lnTo>
                  <a:pt x="1373919" y="1618105"/>
                </a:lnTo>
                <a:lnTo>
                  <a:pt x="0" y="16181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08653" y="2899910"/>
            <a:ext cx="1599940" cy="1593940"/>
          </a:xfrm>
          <a:custGeom>
            <a:avLst/>
            <a:gdLst/>
            <a:ahLst/>
            <a:cxnLst/>
            <a:rect l="l" t="t" r="r" b="b"/>
            <a:pathLst>
              <a:path w="1599940" h="1593940">
                <a:moveTo>
                  <a:pt x="0" y="0"/>
                </a:moveTo>
                <a:lnTo>
                  <a:pt x="1599940" y="0"/>
                </a:lnTo>
                <a:lnTo>
                  <a:pt x="1599940" y="1593940"/>
                </a:lnTo>
                <a:lnTo>
                  <a:pt x="0" y="1593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42236" y="2880166"/>
            <a:ext cx="1523542" cy="1633427"/>
          </a:xfrm>
          <a:custGeom>
            <a:avLst/>
            <a:gdLst/>
            <a:ahLst/>
            <a:cxnLst/>
            <a:rect l="l" t="t" r="r" b="b"/>
            <a:pathLst>
              <a:path w="1523542" h="1633427">
                <a:moveTo>
                  <a:pt x="0" y="0"/>
                </a:moveTo>
                <a:lnTo>
                  <a:pt x="1523542" y="0"/>
                </a:lnTo>
                <a:lnTo>
                  <a:pt x="1523542" y="1633428"/>
                </a:lnTo>
                <a:lnTo>
                  <a:pt x="0" y="1633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07276" y="6502927"/>
            <a:ext cx="2257033" cy="1921300"/>
          </a:xfrm>
          <a:custGeom>
            <a:avLst/>
            <a:gdLst/>
            <a:ahLst/>
            <a:cxnLst/>
            <a:rect l="l" t="t" r="r" b="b"/>
            <a:pathLst>
              <a:path w="2257033" h="1921300">
                <a:moveTo>
                  <a:pt x="0" y="0"/>
                </a:moveTo>
                <a:lnTo>
                  <a:pt x="2257033" y="0"/>
                </a:lnTo>
                <a:lnTo>
                  <a:pt x="2257033" y="1921299"/>
                </a:lnTo>
                <a:lnTo>
                  <a:pt x="0" y="1921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27341" y="6502927"/>
            <a:ext cx="2088453" cy="2088453"/>
          </a:xfrm>
          <a:custGeom>
            <a:avLst/>
            <a:gdLst/>
            <a:ahLst/>
            <a:cxnLst/>
            <a:rect l="l" t="t" r="r" b="b"/>
            <a:pathLst>
              <a:path w="2088453" h="2088453">
                <a:moveTo>
                  <a:pt x="0" y="0"/>
                </a:moveTo>
                <a:lnTo>
                  <a:pt x="2088452" y="0"/>
                </a:lnTo>
                <a:lnTo>
                  <a:pt x="2088452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11" y="9319358"/>
            <a:ext cx="857089" cy="857089"/>
          </a:xfrm>
          <a:custGeom>
            <a:avLst/>
            <a:gdLst/>
            <a:ahLst/>
            <a:cxnLst/>
            <a:rect l="l" t="t" r="r" b="b"/>
            <a:pathLst>
              <a:path w="857089" h="857089">
                <a:moveTo>
                  <a:pt x="0" y="0"/>
                </a:moveTo>
                <a:lnTo>
                  <a:pt x="857089" y="0"/>
                </a:lnTo>
                <a:lnTo>
                  <a:pt x="857089" y="857088"/>
                </a:lnTo>
                <a:lnTo>
                  <a:pt x="0" y="8570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36320" y="6882095"/>
            <a:ext cx="1646781" cy="1709284"/>
          </a:xfrm>
          <a:custGeom>
            <a:avLst/>
            <a:gdLst/>
            <a:ahLst/>
            <a:cxnLst/>
            <a:rect l="l" t="t" r="r" b="b"/>
            <a:pathLst>
              <a:path w="1646781" h="1709284">
                <a:moveTo>
                  <a:pt x="0" y="0"/>
                </a:moveTo>
                <a:lnTo>
                  <a:pt x="1646781" y="0"/>
                </a:lnTo>
                <a:lnTo>
                  <a:pt x="1646781" y="1709284"/>
                </a:lnTo>
                <a:lnTo>
                  <a:pt x="0" y="17092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27341" y="462247"/>
            <a:ext cx="13311520" cy="177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0"/>
              </a:lnSpc>
            </a:pPr>
            <a:r>
              <a:rPr lang="en-US" sz="5900">
                <a:solidFill>
                  <a:srgbClr val="3C53AC"/>
                </a:solidFill>
                <a:latin typeface="Times New Roman Bold"/>
              </a:rPr>
              <a:t>Patients and Caregivers can help to improve safer outcomes?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4546515"/>
            <a:ext cx="3966547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Being Alert - Asking Questions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02453" y="4433316"/>
            <a:ext cx="3472816" cy="139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Keeping Track of Medication/ Symptoms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4605316"/>
            <a:ext cx="3920014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Following Prescriptions/ Advise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08946" y="4605316"/>
            <a:ext cx="3599355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Providing Complete Information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59605" y="8767191"/>
            <a:ext cx="3165514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Keeping Updated Medical Records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07276" y="8732723"/>
            <a:ext cx="3218140" cy="95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Giving </a:t>
            </a:r>
          </a:p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Valuable Feedback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6521" y="8732723"/>
            <a:ext cx="3457109" cy="139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Getting a Second </a:t>
            </a:r>
          </a:p>
          <a:p>
            <a:pPr algn="ctr">
              <a:lnSpc>
                <a:spcPts val="3456"/>
              </a:lnSpc>
            </a:pPr>
            <a:r>
              <a:rPr lang="en-US" sz="3200">
                <a:solidFill>
                  <a:srgbClr val="000000"/>
                </a:solidFill>
                <a:latin typeface="Times New Roman Bold"/>
              </a:rPr>
              <a:t>Opinion; Building Trust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0"/>
            <a:ext cx="2735537" cy="1129177"/>
          </a:xfrm>
          <a:custGeom>
            <a:avLst/>
            <a:gdLst/>
            <a:ahLst/>
            <a:cxnLst/>
            <a:rect l="l" t="t" r="r" b="b"/>
            <a:pathLst>
              <a:path w="2735537" h="1129177">
                <a:moveTo>
                  <a:pt x="0" y="0"/>
                </a:moveTo>
                <a:lnTo>
                  <a:pt x="2735537" y="0"/>
                </a:lnTo>
                <a:lnTo>
                  <a:pt x="2735537" y="1129177"/>
                </a:lnTo>
                <a:lnTo>
                  <a:pt x="0" y="112917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985" y="1577311"/>
            <a:ext cx="4739932" cy="2605398"/>
            <a:chOff x="0" y="0"/>
            <a:chExt cx="1248377" cy="686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8377" cy="686195"/>
            </a:xfrm>
            <a:custGeom>
              <a:avLst/>
              <a:gdLst/>
              <a:ahLst/>
              <a:cxnLst/>
              <a:rect l="l" t="t" r="r" b="b"/>
              <a:pathLst>
                <a:path w="1248377" h="686195">
                  <a:moveTo>
                    <a:pt x="83300" y="0"/>
                  </a:moveTo>
                  <a:lnTo>
                    <a:pt x="1165077" y="0"/>
                  </a:lnTo>
                  <a:cubicBezTo>
                    <a:pt x="1187169" y="0"/>
                    <a:pt x="1208357" y="8776"/>
                    <a:pt x="1223979" y="24398"/>
                  </a:cubicBezTo>
                  <a:cubicBezTo>
                    <a:pt x="1239601" y="40020"/>
                    <a:pt x="1248377" y="61208"/>
                    <a:pt x="1248377" y="83300"/>
                  </a:cubicBezTo>
                  <a:lnTo>
                    <a:pt x="1248377" y="602895"/>
                  </a:lnTo>
                  <a:cubicBezTo>
                    <a:pt x="1248377" y="648901"/>
                    <a:pt x="1211082" y="686195"/>
                    <a:pt x="1165077" y="686195"/>
                  </a:cubicBezTo>
                  <a:lnTo>
                    <a:pt x="83300" y="686195"/>
                  </a:lnTo>
                  <a:cubicBezTo>
                    <a:pt x="37295" y="686195"/>
                    <a:pt x="0" y="648901"/>
                    <a:pt x="0" y="602895"/>
                  </a:cubicBezTo>
                  <a:lnTo>
                    <a:pt x="0" y="83300"/>
                  </a:lnTo>
                  <a:cubicBezTo>
                    <a:pt x="0" y="37295"/>
                    <a:pt x="37295" y="0"/>
                    <a:pt x="833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54985" y="1403636"/>
            <a:ext cx="5946276" cy="2605398"/>
            <a:chOff x="0" y="0"/>
            <a:chExt cx="1566097" cy="6861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6097" cy="686195"/>
            </a:xfrm>
            <a:custGeom>
              <a:avLst/>
              <a:gdLst/>
              <a:ahLst/>
              <a:cxnLst/>
              <a:rect l="l" t="t" r="r" b="b"/>
              <a:pathLst>
                <a:path w="1566097" h="686195">
                  <a:moveTo>
                    <a:pt x="66401" y="0"/>
                  </a:moveTo>
                  <a:lnTo>
                    <a:pt x="1499696" y="0"/>
                  </a:lnTo>
                  <a:cubicBezTo>
                    <a:pt x="1517307" y="0"/>
                    <a:pt x="1534196" y="6996"/>
                    <a:pt x="1546649" y="19448"/>
                  </a:cubicBezTo>
                  <a:cubicBezTo>
                    <a:pt x="1559102" y="31901"/>
                    <a:pt x="1566097" y="48790"/>
                    <a:pt x="1566097" y="66401"/>
                  </a:cubicBezTo>
                  <a:lnTo>
                    <a:pt x="1566097" y="619795"/>
                  </a:lnTo>
                  <a:cubicBezTo>
                    <a:pt x="1566097" y="637405"/>
                    <a:pt x="1559102" y="654294"/>
                    <a:pt x="1546649" y="666747"/>
                  </a:cubicBezTo>
                  <a:cubicBezTo>
                    <a:pt x="1534196" y="679200"/>
                    <a:pt x="1517307" y="686195"/>
                    <a:pt x="1499696" y="686195"/>
                  </a:cubicBezTo>
                  <a:lnTo>
                    <a:pt x="66401" y="686195"/>
                  </a:lnTo>
                  <a:cubicBezTo>
                    <a:pt x="48790" y="686195"/>
                    <a:pt x="31901" y="679200"/>
                    <a:pt x="19448" y="666747"/>
                  </a:cubicBezTo>
                  <a:cubicBezTo>
                    <a:pt x="6996" y="654294"/>
                    <a:pt x="0" y="637405"/>
                    <a:pt x="0" y="619795"/>
                  </a:cubicBezTo>
                  <a:lnTo>
                    <a:pt x="0" y="66401"/>
                  </a:lnTo>
                  <a:cubicBezTo>
                    <a:pt x="0" y="48790"/>
                    <a:pt x="6996" y="31901"/>
                    <a:pt x="19448" y="19448"/>
                  </a:cubicBezTo>
                  <a:cubicBezTo>
                    <a:pt x="31901" y="6996"/>
                    <a:pt x="48790" y="0"/>
                    <a:pt x="66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77102" y="1577311"/>
            <a:ext cx="4603635" cy="2605398"/>
            <a:chOff x="0" y="0"/>
            <a:chExt cx="1212480" cy="6861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2480" cy="686195"/>
            </a:xfrm>
            <a:custGeom>
              <a:avLst/>
              <a:gdLst/>
              <a:ahLst/>
              <a:cxnLst/>
              <a:rect l="l" t="t" r="r" b="b"/>
              <a:pathLst>
                <a:path w="1212480" h="686195">
                  <a:moveTo>
                    <a:pt x="85767" y="0"/>
                  </a:moveTo>
                  <a:lnTo>
                    <a:pt x="1126713" y="0"/>
                  </a:lnTo>
                  <a:cubicBezTo>
                    <a:pt x="1174081" y="0"/>
                    <a:pt x="1212480" y="38399"/>
                    <a:pt x="1212480" y="85767"/>
                  </a:cubicBezTo>
                  <a:lnTo>
                    <a:pt x="1212480" y="600429"/>
                  </a:lnTo>
                  <a:cubicBezTo>
                    <a:pt x="1212480" y="623176"/>
                    <a:pt x="1203444" y="644991"/>
                    <a:pt x="1187360" y="661075"/>
                  </a:cubicBezTo>
                  <a:cubicBezTo>
                    <a:pt x="1171275" y="677159"/>
                    <a:pt x="1149460" y="686195"/>
                    <a:pt x="1126713" y="686195"/>
                  </a:cubicBezTo>
                  <a:lnTo>
                    <a:pt x="85767" y="686195"/>
                  </a:lnTo>
                  <a:cubicBezTo>
                    <a:pt x="38399" y="686195"/>
                    <a:pt x="0" y="647796"/>
                    <a:pt x="0" y="600429"/>
                  </a:cubicBezTo>
                  <a:lnTo>
                    <a:pt x="0" y="85767"/>
                  </a:lnTo>
                  <a:cubicBezTo>
                    <a:pt x="0" y="38399"/>
                    <a:pt x="38399" y="0"/>
                    <a:pt x="857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77102" y="4836109"/>
            <a:ext cx="4603635" cy="2605398"/>
            <a:chOff x="0" y="0"/>
            <a:chExt cx="1212480" cy="6861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2480" cy="686195"/>
            </a:xfrm>
            <a:custGeom>
              <a:avLst/>
              <a:gdLst/>
              <a:ahLst/>
              <a:cxnLst/>
              <a:rect l="l" t="t" r="r" b="b"/>
              <a:pathLst>
                <a:path w="1212480" h="686195">
                  <a:moveTo>
                    <a:pt x="85767" y="0"/>
                  </a:moveTo>
                  <a:lnTo>
                    <a:pt x="1126713" y="0"/>
                  </a:lnTo>
                  <a:cubicBezTo>
                    <a:pt x="1174081" y="0"/>
                    <a:pt x="1212480" y="38399"/>
                    <a:pt x="1212480" y="85767"/>
                  </a:cubicBezTo>
                  <a:lnTo>
                    <a:pt x="1212480" y="600429"/>
                  </a:lnTo>
                  <a:cubicBezTo>
                    <a:pt x="1212480" y="623176"/>
                    <a:pt x="1203444" y="644991"/>
                    <a:pt x="1187360" y="661075"/>
                  </a:cubicBezTo>
                  <a:cubicBezTo>
                    <a:pt x="1171275" y="677159"/>
                    <a:pt x="1149460" y="686195"/>
                    <a:pt x="1126713" y="686195"/>
                  </a:cubicBezTo>
                  <a:lnTo>
                    <a:pt x="85767" y="686195"/>
                  </a:lnTo>
                  <a:cubicBezTo>
                    <a:pt x="38399" y="686195"/>
                    <a:pt x="0" y="647796"/>
                    <a:pt x="0" y="600429"/>
                  </a:cubicBezTo>
                  <a:lnTo>
                    <a:pt x="0" y="85767"/>
                  </a:lnTo>
                  <a:cubicBezTo>
                    <a:pt x="0" y="38399"/>
                    <a:pt x="38399" y="0"/>
                    <a:pt x="857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54985" y="4427252"/>
            <a:ext cx="5946276" cy="2605398"/>
            <a:chOff x="0" y="0"/>
            <a:chExt cx="1566097" cy="6861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6097" cy="686195"/>
            </a:xfrm>
            <a:custGeom>
              <a:avLst/>
              <a:gdLst/>
              <a:ahLst/>
              <a:cxnLst/>
              <a:rect l="l" t="t" r="r" b="b"/>
              <a:pathLst>
                <a:path w="1566097" h="686195">
                  <a:moveTo>
                    <a:pt x="66401" y="0"/>
                  </a:moveTo>
                  <a:lnTo>
                    <a:pt x="1499696" y="0"/>
                  </a:lnTo>
                  <a:cubicBezTo>
                    <a:pt x="1517307" y="0"/>
                    <a:pt x="1534196" y="6996"/>
                    <a:pt x="1546649" y="19448"/>
                  </a:cubicBezTo>
                  <a:cubicBezTo>
                    <a:pt x="1559102" y="31901"/>
                    <a:pt x="1566097" y="48790"/>
                    <a:pt x="1566097" y="66401"/>
                  </a:cubicBezTo>
                  <a:lnTo>
                    <a:pt x="1566097" y="619795"/>
                  </a:lnTo>
                  <a:cubicBezTo>
                    <a:pt x="1566097" y="637405"/>
                    <a:pt x="1559102" y="654294"/>
                    <a:pt x="1546649" y="666747"/>
                  </a:cubicBezTo>
                  <a:cubicBezTo>
                    <a:pt x="1534196" y="679200"/>
                    <a:pt x="1517307" y="686195"/>
                    <a:pt x="1499696" y="686195"/>
                  </a:cubicBezTo>
                  <a:lnTo>
                    <a:pt x="66401" y="686195"/>
                  </a:lnTo>
                  <a:cubicBezTo>
                    <a:pt x="48790" y="686195"/>
                    <a:pt x="31901" y="679200"/>
                    <a:pt x="19448" y="666747"/>
                  </a:cubicBezTo>
                  <a:cubicBezTo>
                    <a:pt x="6996" y="654294"/>
                    <a:pt x="0" y="637405"/>
                    <a:pt x="0" y="619795"/>
                  </a:cubicBezTo>
                  <a:lnTo>
                    <a:pt x="0" y="66401"/>
                  </a:lnTo>
                  <a:cubicBezTo>
                    <a:pt x="0" y="48790"/>
                    <a:pt x="6996" y="31901"/>
                    <a:pt x="19448" y="19448"/>
                  </a:cubicBezTo>
                  <a:cubicBezTo>
                    <a:pt x="31901" y="6996"/>
                    <a:pt x="48790" y="0"/>
                    <a:pt x="664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92985" y="4836109"/>
            <a:ext cx="4739932" cy="2605398"/>
            <a:chOff x="0" y="0"/>
            <a:chExt cx="1248377" cy="6861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48377" cy="686195"/>
            </a:xfrm>
            <a:custGeom>
              <a:avLst/>
              <a:gdLst/>
              <a:ahLst/>
              <a:cxnLst/>
              <a:rect l="l" t="t" r="r" b="b"/>
              <a:pathLst>
                <a:path w="1248377" h="686195">
                  <a:moveTo>
                    <a:pt x="83300" y="0"/>
                  </a:moveTo>
                  <a:lnTo>
                    <a:pt x="1165077" y="0"/>
                  </a:lnTo>
                  <a:cubicBezTo>
                    <a:pt x="1187169" y="0"/>
                    <a:pt x="1208357" y="8776"/>
                    <a:pt x="1223979" y="24398"/>
                  </a:cubicBezTo>
                  <a:cubicBezTo>
                    <a:pt x="1239601" y="40020"/>
                    <a:pt x="1248377" y="61208"/>
                    <a:pt x="1248377" y="83300"/>
                  </a:cubicBezTo>
                  <a:lnTo>
                    <a:pt x="1248377" y="602895"/>
                  </a:lnTo>
                  <a:cubicBezTo>
                    <a:pt x="1248377" y="648901"/>
                    <a:pt x="1211082" y="686195"/>
                    <a:pt x="1165077" y="686195"/>
                  </a:cubicBezTo>
                  <a:lnTo>
                    <a:pt x="83300" y="686195"/>
                  </a:lnTo>
                  <a:cubicBezTo>
                    <a:pt x="37295" y="686195"/>
                    <a:pt x="0" y="648901"/>
                    <a:pt x="0" y="602895"/>
                  </a:cubicBezTo>
                  <a:lnTo>
                    <a:pt x="0" y="83300"/>
                  </a:lnTo>
                  <a:cubicBezTo>
                    <a:pt x="0" y="37295"/>
                    <a:pt x="37295" y="0"/>
                    <a:pt x="833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43686" y="7541389"/>
            <a:ext cx="7701627" cy="2610568"/>
            <a:chOff x="0" y="0"/>
            <a:chExt cx="2028412" cy="68755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28412" cy="687557"/>
            </a:xfrm>
            <a:custGeom>
              <a:avLst/>
              <a:gdLst/>
              <a:ahLst/>
              <a:cxnLst/>
              <a:rect l="l" t="t" r="r" b="b"/>
              <a:pathLst>
                <a:path w="2028412" h="687557">
                  <a:moveTo>
                    <a:pt x="51267" y="0"/>
                  </a:moveTo>
                  <a:lnTo>
                    <a:pt x="1977145" y="0"/>
                  </a:lnTo>
                  <a:cubicBezTo>
                    <a:pt x="2005459" y="0"/>
                    <a:pt x="2028412" y="22953"/>
                    <a:pt x="2028412" y="51267"/>
                  </a:cubicBezTo>
                  <a:lnTo>
                    <a:pt x="2028412" y="636290"/>
                  </a:lnTo>
                  <a:cubicBezTo>
                    <a:pt x="2028412" y="649887"/>
                    <a:pt x="2023011" y="662927"/>
                    <a:pt x="2013396" y="672541"/>
                  </a:cubicBezTo>
                  <a:cubicBezTo>
                    <a:pt x="2003782" y="682156"/>
                    <a:pt x="1990742" y="687557"/>
                    <a:pt x="1977145" y="687557"/>
                  </a:cubicBezTo>
                  <a:lnTo>
                    <a:pt x="51267" y="687557"/>
                  </a:lnTo>
                  <a:cubicBezTo>
                    <a:pt x="22953" y="687557"/>
                    <a:pt x="0" y="664604"/>
                    <a:pt x="0" y="636290"/>
                  </a:cubicBezTo>
                  <a:lnTo>
                    <a:pt x="0" y="51267"/>
                  </a:lnTo>
                  <a:cubicBezTo>
                    <a:pt x="0" y="37670"/>
                    <a:pt x="5401" y="24630"/>
                    <a:pt x="15016" y="15016"/>
                  </a:cubicBezTo>
                  <a:cubicBezTo>
                    <a:pt x="24630" y="5401"/>
                    <a:pt x="37670" y="0"/>
                    <a:pt x="512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97B2"/>
              </a:solidFill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321480" y="9042008"/>
            <a:ext cx="771043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 dirty="0">
                <a:solidFill>
                  <a:srgbClr val="000000"/>
                </a:solidFill>
                <a:latin typeface="Times New Roman Bold"/>
              </a:rPr>
              <a:t>Transparent &amp; Consistent billing - faster discharge</a:t>
            </a:r>
          </a:p>
        </p:txBody>
      </p:sp>
      <p:sp>
        <p:nvSpPr>
          <p:cNvPr id="24" name="Freeform 24"/>
          <p:cNvSpPr/>
          <p:nvPr/>
        </p:nvSpPr>
        <p:spPr>
          <a:xfrm>
            <a:off x="8258643" y="4241826"/>
            <a:ext cx="1892733" cy="1825856"/>
          </a:xfrm>
          <a:custGeom>
            <a:avLst/>
            <a:gdLst/>
            <a:ahLst/>
            <a:cxnLst/>
            <a:rect l="l" t="t" r="r" b="b"/>
            <a:pathLst>
              <a:path w="1892733" h="1825856">
                <a:moveTo>
                  <a:pt x="0" y="0"/>
                </a:moveTo>
                <a:lnTo>
                  <a:pt x="1892733" y="0"/>
                </a:lnTo>
                <a:lnTo>
                  <a:pt x="1892733" y="1825856"/>
                </a:lnTo>
                <a:lnTo>
                  <a:pt x="0" y="1825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258643" y="7179128"/>
            <a:ext cx="1794708" cy="1794708"/>
          </a:xfrm>
          <a:custGeom>
            <a:avLst/>
            <a:gdLst/>
            <a:ahLst/>
            <a:cxnLst/>
            <a:rect l="l" t="t" r="r" b="b"/>
            <a:pathLst>
              <a:path w="1794708" h="1794708">
                <a:moveTo>
                  <a:pt x="0" y="0"/>
                </a:moveTo>
                <a:lnTo>
                  <a:pt x="1794709" y="0"/>
                </a:lnTo>
                <a:lnTo>
                  <a:pt x="1794709" y="1794709"/>
                </a:lnTo>
                <a:lnTo>
                  <a:pt x="0" y="1794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086717" y="1210879"/>
            <a:ext cx="2152468" cy="1909826"/>
          </a:xfrm>
          <a:custGeom>
            <a:avLst/>
            <a:gdLst/>
            <a:ahLst/>
            <a:cxnLst/>
            <a:rect l="l" t="t" r="r" b="b"/>
            <a:pathLst>
              <a:path w="2152468" h="1909826">
                <a:moveTo>
                  <a:pt x="0" y="0"/>
                </a:moveTo>
                <a:lnTo>
                  <a:pt x="2152468" y="0"/>
                </a:lnTo>
                <a:lnTo>
                  <a:pt x="2152468" y="1909826"/>
                </a:lnTo>
                <a:lnTo>
                  <a:pt x="0" y="1909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037348" y="1127029"/>
            <a:ext cx="2202186" cy="1882869"/>
          </a:xfrm>
          <a:custGeom>
            <a:avLst/>
            <a:gdLst/>
            <a:ahLst/>
            <a:cxnLst/>
            <a:rect l="l" t="t" r="r" b="b"/>
            <a:pathLst>
              <a:path w="2202186" h="1882869">
                <a:moveTo>
                  <a:pt x="0" y="0"/>
                </a:moveTo>
                <a:lnTo>
                  <a:pt x="2202186" y="0"/>
                </a:lnTo>
                <a:lnTo>
                  <a:pt x="2202186" y="1882869"/>
                </a:lnTo>
                <a:lnTo>
                  <a:pt x="0" y="18828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4182461" y="1321686"/>
            <a:ext cx="1776122" cy="1799019"/>
          </a:xfrm>
          <a:custGeom>
            <a:avLst/>
            <a:gdLst/>
            <a:ahLst/>
            <a:cxnLst/>
            <a:rect l="l" t="t" r="r" b="b"/>
            <a:pathLst>
              <a:path w="1776122" h="1799019">
                <a:moveTo>
                  <a:pt x="0" y="0"/>
                </a:moveTo>
                <a:lnTo>
                  <a:pt x="1776122" y="0"/>
                </a:lnTo>
                <a:lnTo>
                  <a:pt x="1776122" y="1799019"/>
                </a:lnTo>
                <a:lnTo>
                  <a:pt x="0" y="17990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904552" y="4392260"/>
            <a:ext cx="2548735" cy="1941673"/>
          </a:xfrm>
          <a:custGeom>
            <a:avLst/>
            <a:gdLst/>
            <a:ahLst/>
            <a:cxnLst/>
            <a:rect l="l" t="t" r="r" b="b"/>
            <a:pathLst>
              <a:path w="2548735" h="1941673">
                <a:moveTo>
                  <a:pt x="0" y="0"/>
                </a:moveTo>
                <a:lnTo>
                  <a:pt x="2548736" y="0"/>
                </a:lnTo>
                <a:lnTo>
                  <a:pt x="2548736" y="1941673"/>
                </a:lnTo>
                <a:lnTo>
                  <a:pt x="0" y="1941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549249" y="212018"/>
            <a:ext cx="13311520" cy="95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0"/>
              </a:lnSpc>
            </a:pPr>
            <a:r>
              <a:rPr lang="en-US" sz="5900">
                <a:solidFill>
                  <a:srgbClr val="3C53AC"/>
                </a:solidFill>
                <a:latin typeface="Times New Roman Bold"/>
              </a:rPr>
              <a:t>Expectations of Patients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2216" y="3187919"/>
            <a:ext cx="4361470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Safe and Quick Recovery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21397" y="3032411"/>
            <a:ext cx="5979864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Clear and Effective Two-way Communication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56081" y="3187919"/>
            <a:ext cx="4487077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Receive Empathy, Respect, and Dignity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7828" y="6434707"/>
            <a:ext cx="4739932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Access to Information </a:t>
            </a:r>
          </a:p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to help decide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74948" y="6084325"/>
            <a:ext cx="5260123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Encourage Questions &amp; Respond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993660" y="6446716"/>
            <a:ext cx="440321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1"/>
              </a:lnSpc>
            </a:pPr>
            <a:r>
              <a:rPr lang="en-US" sz="3399">
                <a:solidFill>
                  <a:srgbClr val="000000"/>
                </a:solidFill>
                <a:latin typeface="Times New Roman Bold"/>
              </a:rPr>
              <a:t>Coordination of care across specialties</a:t>
            </a:r>
          </a:p>
        </p:txBody>
      </p:sp>
      <p:sp>
        <p:nvSpPr>
          <p:cNvPr id="37" name="Freeform 37"/>
          <p:cNvSpPr/>
          <p:nvPr/>
        </p:nvSpPr>
        <p:spPr>
          <a:xfrm>
            <a:off x="2010048" y="4573136"/>
            <a:ext cx="2305805" cy="1760797"/>
          </a:xfrm>
          <a:custGeom>
            <a:avLst/>
            <a:gdLst/>
            <a:ahLst/>
            <a:cxnLst/>
            <a:rect l="l" t="t" r="r" b="b"/>
            <a:pathLst>
              <a:path w="2305805" h="1760797">
                <a:moveTo>
                  <a:pt x="0" y="0"/>
                </a:moveTo>
                <a:lnTo>
                  <a:pt x="2305806" y="0"/>
                </a:lnTo>
                <a:lnTo>
                  <a:pt x="2305806" y="1760797"/>
                </a:lnTo>
                <a:lnTo>
                  <a:pt x="0" y="17607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0" y="0"/>
            <a:ext cx="2933468" cy="1210879"/>
          </a:xfrm>
          <a:custGeom>
            <a:avLst/>
            <a:gdLst/>
            <a:ahLst/>
            <a:cxnLst/>
            <a:rect l="l" t="t" r="r" b="b"/>
            <a:pathLst>
              <a:path w="2933468" h="1210879">
                <a:moveTo>
                  <a:pt x="0" y="0"/>
                </a:moveTo>
                <a:lnTo>
                  <a:pt x="2933468" y="0"/>
                </a:lnTo>
                <a:lnTo>
                  <a:pt x="2933468" y="1210879"/>
                </a:lnTo>
                <a:lnTo>
                  <a:pt x="0" y="121087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6608" y="3366108"/>
            <a:ext cx="3554784" cy="355478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0E4D8D"/>
              </a:solidFill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99087" y="1655492"/>
            <a:ext cx="1041670" cy="1041670"/>
          </a:xfrm>
          <a:custGeom>
            <a:avLst/>
            <a:gdLst/>
            <a:ahLst/>
            <a:cxnLst/>
            <a:rect l="l" t="t" r="r" b="b"/>
            <a:pathLst>
              <a:path w="1041670" h="1041670">
                <a:moveTo>
                  <a:pt x="0" y="0"/>
                </a:moveTo>
                <a:lnTo>
                  <a:pt x="1041671" y="0"/>
                </a:lnTo>
                <a:lnTo>
                  <a:pt x="1041671" y="1041670"/>
                </a:lnTo>
                <a:lnTo>
                  <a:pt x="0" y="1041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19003" y="3429508"/>
            <a:ext cx="1547170" cy="1547170"/>
          </a:xfrm>
          <a:custGeom>
            <a:avLst/>
            <a:gdLst/>
            <a:ahLst/>
            <a:cxnLst/>
            <a:rect l="l" t="t" r="r" b="b"/>
            <a:pathLst>
              <a:path w="1547170" h="1547170">
                <a:moveTo>
                  <a:pt x="0" y="0"/>
                </a:moveTo>
                <a:lnTo>
                  <a:pt x="1547170" y="0"/>
                </a:lnTo>
                <a:lnTo>
                  <a:pt x="1547170" y="1547169"/>
                </a:lnTo>
                <a:lnTo>
                  <a:pt x="0" y="1547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73211" y="7800305"/>
            <a:ext cx="1240275" cy="1240275"/>
          </a:xfrm>
          <a:custGeom>
            <a:avLst/>
            <a:gdLst/>
            <a:ahLst/>
            <a:cxnLst/>
            <a:rect l="l" t="t" r="r" b="b"/>
            <a:pathLst>
              <a:path w="1240275" h="1240275">
                <a:moveTo>
                  <a:pt x="0" y="0"/>
                </a:moveTo>
                <a:lnTo>
                  <a:pt x="1240275" y="0"/>
                </a:lnTo>
                <a:lnTo>
                  <a:pt x="1240275" y="1240275"/>
                </a:lnTo>
                <a:lnTo>
                  <a:pt x="0" y="12402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62841" y="1615959"/>
            <a:ext cx="1330015" cy="1509236"/>
          </a:xfrm>
          <a:custGeom>
            <a:avLst/>
            <a:gdLst/>
            <a:ahLst/>
            <a:cxnLst/>
            <a:rect l="l" t="t" r="r" b="b"/>
            <a:pathLst>
              <a:path w="1330015" h="1509236">
                <a:moveTo>
                  <a:pt x="0" y="0"/>
                </a:moveTo>
                <a:lnTo>
                  <a:pt x="1330015" y="0"/>
                </a:lnTo>
                <a:lnTo>
                  <a:pt x="1330015" y="1509237"/>
                </a:lnTo>
                <a:lnTo>
                  <a:pt x="0" y="1509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9157936" y="2321454"/>
            <a:ext cx="952347" cy="10218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0124874" y="2327504"/>
            <a:ext cx="698400" cy="240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6538242" y="6718709"/>
            <a:ext cx="1976320" cy="1286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5131048" y="8002204"/>
            <a:ext cx="139680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5290479" y="5573794"/>
            <a:ext cx="2037559" cy="1200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0914825" y="5621367"/>
            <a:ext cx="1766720" cy="10151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0487287" y="3677749"/>
            <a:ext cx="1348269" cy="36499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1806959" y="3676269"/>
            <a:ext cx="982636" cy="50991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0058026" y="6712400"/>
            <a:ext cx="1032815" cy="175644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6912018" y="3294352"/>
            <a:ext cx="832264" cy="73001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0" y="0"/>
            <a:ext cx="2783130" cy="1148822"/>
          </a:xfrm>
          <a:custGeom>
            <a:avLst/>
            <a:gdLst/>
            <a:ahLst/>
            <a:cxnLst/>
            <a:rect l="l" t="t" r="r" b="b"/>
            <a:pathLst>
              <a:path w="2783130" h="1148822">
                <a:moveTo>
                  <a:pt x="0" y="0"/>
                </a:moveTo>
                <a:lnTo>
                  <a:pt x="2783130" y="0"/>
                </a:lnTo>
                <a:lnTo>
                  <a:pt x="2783130" y="1148822"/>
                </a:lnTo>
                <a:lnTo>
                  <a:pt x="0" y="11488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839431" y="3133671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985089">
            <a:off x="10177740" y="3815195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5312628">
            <a:off x="10519361" y="5308805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900144">
            <a:off x="9636937" y="6358371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9958181">
            <a:off x="8179756" y="6456804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6709856">
            <a:off x="7212853" y="5333858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7" y="0"/>
                </a:lnTo>
                <a:lnTo>
                  <a:pt x="609137" y="491878"/>
                </a:lnTo>
                <a:lnTo>
                  <a:pt x="0" y="491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3120643">
            <a:off x="7483087" y="3833015"/>
            <a:ext cx="609137" cy="491878"/>
          </a:xfrm>
          <a:custGeom>
            <a:avLst/>
            <a:gdLst/>
            <a:ahLst/>
            <a:cxnLst/>
            <a:rect l="l" t="t" r="r" b="b"/>
            <a:pathLst>
              <a:path w="609137" h="491878">
                <a:moveTo>
                  <a:pt x="0" y="0"/>
                </a:moveTo>
                <a:lnTo>
                  <a:pt x="609138" y="0"/>
                </a:lnTo>
                <a:lnTo>
                  <a:pt x="609138" y="491879"/>
                </a:lnTo>
                <a:lnTo>
                  <a:pt x="0" y="49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 rot="19964747">
            <a:off x="8115103" y="3383914"/>
            <a:ext cx="603589" cy="374807"/>
            <a:chOff x="0" y="0"/>
            <a:chExt cx="158970" cy="9871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8970" cy="98715"/>
            </a:xfrm>
            <a:custGeom>
              <a:avLst/>
              <a:gdLst/>
              <a:ahLst/>
              <a:cxnLst/>
              <a:rect l="l" t="t" r="r" b="b"/>
              <a:pathLst>
                <a:path w="158970" h="98715">
                  <a:moveTo>
                    <a:pt x="0" y="0"/>
                  </a:moveTo>
                  <a:lnTo>
                    <a:pt x="158970" y="0"/>
                  </a:lnTo>
                  <a:lnTo>
                    <a:pt x="158970" y="98715"/>
                  </a:lnTo>
                  <a:lnTo>
                    <a:pt x="0" y="98715"/>
                  </a:lnTo>
                  <a:close/>
                </a:path>
              </a:pathLst>
            </a:custGeom>
            <a:solidFill>
              <a:srgbClr val="FFF6EE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2757710" y="5900602"/>
            <a:ext cx="2033938" cy="1690018"/>
          </a:xfrm>
          <a:custGeom>
            <a:avLst/>
            <a:gdLst/>
            <a:ahLst/>
            <a:cxnLst/>
            <a:rect l="l" t="t" r="r" b="b"/>
            <a:pathLst>
              <a:path w="2033938" h="1690018">
                <a:moveTo>
                  <a:pt x="0" y="0"/>
                </a:moveTo>
                <a:lnTo>
                  <a:pt x="2033938" y="0"/>
                </a:lnTo>
                <a:lnTo>
                  <a:pt x="2033938" y="1690018"/>
                </a:lnTo>
                <a:lnTo>
                  <a:pt x="0" y="1690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1835556" y="1520554"/>
            <a:ext cx="3256955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</a:rPr>
              <a:t>Early Detection &amp; Prevention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83130" y="228815"/>
            <a:ext cx="13311520" cy="96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3C53AC"/>
                </a:solidFill>
                <a:latin typeface="Times New Roman Bold"/>
              </a:rPr>
              <a:t>Advantages of Patient-Centricity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808448" y="1843082"/>
            <a:ext cx="3256955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</a:rPr>
              <a:t>Greater overall profitability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6256" y="7793059"/>
            <a:ext cx="3256955" cy="15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</a:rPr>
              <a:t>Improved Patient Loyalty &amp; Referrals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70391" y="6473402"/>
            <a:ext cx="3256955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</a:rPr>
              <a:t>Improved Trust &amp; Satisfaction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70391" y="3448994"/>
            <a:ext cx="3256955" cy="151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500">
                <a:solidFill>
                  <a:srgbClr val="000000"/>
                </a:solidFill>
                <a:latin typeface="Times New Roman"/>
              </a:rPr>
              <a:t>Better Outcomes &amp; Reduced Medical errors</a:t>
            </a:r>
          </a:p>
        </p:txBody>
      </p:sp>
      <p:sp>
        <p:nvSpPr>
          <p:cNvPr id="38" name="Freeform 38"/>
          <p:cNvSpPr/>
          <p:nvPr/>
        </p:nvSpPr>
        <p:spPr>
          <a:xfrm>
            <a:off x="10709490" y="8577729"/>
            <a:ext cx="1307467" cy="1307467"/>
          </a:xfrm>
          <a:custGeom>
            <a:avLst/>
            <a:gdLst/>
            <a:ahLst/>
            <a:cxnLst/>
            <a:rect l="l" t="t" r="r" b="b"/>
            <a:pathLst>
              <a:path w="1307467" h="1307467">
                <a:moveTo>
                  <a:pt x="0" y="0"/>
                </a:moveTo>
                <a:lnTo>
                  <a:pt x="1307468" y="0"/>
                </a:lnTo>
                <a:lnTo>
                  <a:pt x="1307468" y="1307467"/>
                </a:lnTo>
                <a:lnTo>
                  <a:pt x="0" y="130746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1940758" y="8524070"/>
            <a:ext cx="3256955" cy="15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</a:rPr>
              <a:t>Personal and Professional Fulfillment</a:t>
            </a:r>
          </a:p>
        </p:txBody>
      </p:sp>
      <p:sp>
        <p:nvSpPr>
          <p:cNvPr id="40" name="Freeform 40"/>
          <p:cNvSpPr/>
          <p:nvPr/>
        </p:nvSpPr>
        <p:spPr>
          <a:xfrm>
            <a:off x="4152405" y="4845466"/>
            <a:ext cx="978643" cy="1283467"/>
          </a:xfrm>
          <a:custGeom>
            <a:avLst/>
            <a:gdLst/>
            <a:ahLst/>
            <a:cxnLst/>
            <a:rect l="l" t="t" r="r" b="b"/>
            <a:pathLst>
              <a:path w="978643" h="1283467">
                <a:moveTo>
                  <a:pt x="0" y="0"/>
                </a:moveTo>
                <a:lnTo>
                  <a:pt x="978643" y="0"/>
                </a:lnTo>
                <a:lnTo>
                  <a:pt x="978643" y="1283467"/>
                </a:lnTo>
                <a:lnTo>
                  <a:pt x="0" y="12834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  <a:ln cap="sq">
            <a:noFill/>
            <a:miter/>
          </a:ln>
        </p:spPr>
      </p:sp>
      <p:sp>
        <p:nvSpPr>
          <p:cNvPr id="41" name="TextBox 41"/>
          <p:cNvSpPr txBox="1"/>
          <p:nvPr/>
        </p:nvSpPr>
        <p:spPr>
          <a:xfrm>
            <a:off x="1487775" y="5066853"/>
            <a:ext cx="3256955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dirty="0">
                <a:solidFill>
                  <a:srgbClr val="000000"/>
                </a:solidFill>
                <a:latin typeface="Times New Roman"/>
              </a:rPr>
              <a:t>Increased Reputation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24FFFBF-A782-A65E-F40D-1517949A0C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6114" y="3473772"/>
            <a:ext cx="3215024" cy="3286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180" y="9017949"/>
            <a:ext cx="1132463" cy="1132463"/>
          </a:xfrm>
          <a:custGeom>
            <a:avLst/>
            <a:gdLst/>
            <a:ahLst/>
            <a:cxnLst/>
            <a:rect l="l" t="t" r="r" b="b"/>
            <a:pathLst>
              <a:path w="1132463" h="1132463">
                <a:moveTo>
                  <a:pt x="0" y="0"/>
                </a:moveTo>
                <a:lnTo>
                  <a:pt x="1132463" y="0"/>
                </a:lnTo>
                <a:lnTo>
                  <a:pt x="1132463" y="1132463"/>
                </a:lnTo>
                <a:lnTo>
                  <a:pt x="0" y="11324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42482" y="1710540"/>
            <a:ext cx="9603037" cy="1203385"/>
            <a:chOff x="0" y="0"/>
            <a:chExt cx="2529195" cy="3169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29195" cy="316941"/>
            </a:xfrm>
            <a:custGeom>
              <a:avLst/>
              <a:gdLst/>
              <a:ahLst/>
              <a:cxnLst/>
              <a:rect l="l" t="t" r="r" b="b"/>
              <a:pathLst>
                <a:path w="2529195" h="316941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FF5B66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42482" y="3286186"/>
            <a:ext cx="9603037" cy="1203385"/>
            <a:chOff x="0" y="0"/>
            <a:chExt cx="2529195" cy="3169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9195" cy="316941"/>
            </a:xfrm>
            <a:custGeom>
              <a:avLst/>
              <a:gdLst/>
              <a:ahLst/>
              <a:cxnLst/>
              <a:rect l="l" t="t" r="r" b="b"/>
              <a:pathLst>
                <a:path w="2529195" h="316941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38B6FF"/>
              </a:solidFill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342482" y="4861046"/>
            <a:ext cx="9603037" cy="1203385"/>
            <a:chOff x="0" y="0"/>
            <a:chExt cx="2529195" cy="316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29195" cy="316941"/>
            </a:xfrm>
            <a:custGeom>
              <a:avLst/>
              <a:gdLst/>
              <a:ahLst/>
              <a:cxnLst/>
              <a:rect l="l" t="t" r="r" b="b"/>
              <a:pathLst>
                <a:path w="2529195" h="316941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FFCC00"/>
              </a:solidFill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42482" y="6435906"/>
            <a:ext cx="9603037" cy="1203385"/>
            <a:chOff x="0" y="0"/>
            <a:chExt cx="2529195" cy="3169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29195" cy="316941"/>
            </a:xfrm>
            <a:custGeom>
              <a:avLst/>
              <a:gdLst/>
              <a:ahLst/>
              <a:cxnLst/>
              <a:rect l="l" t="t" r="r" b="b"/>
              <a:pathLst>
                <a:path w="2529195" h="316941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F2663D"/>
              </a:solidFill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42482" y="8152855"/>
            <a:ext cx="9603037" cy="1203385"/>
            <a:chOff x="0" y="0"/>
            <a:chExt cx="2529195" cy="3169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29195" cy="316941"/>
            </a:xfrm>
            <a:custGeom>
              <a:avLst/>
              <a:gdLst/>
              <a:ahLst/>
              <a:cxnLst/>
              <a:rect l="l" t="t" r="r" b="b"/>
              <a:pathLst>
                <a:path w="2529195" h="316941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2F900C"/>
              </a:solidFill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490106" y="1639651"/>
            <a:ext cx="1493784" cy="1493784"/>
          </a:xfrm>
          <a:custGeom>
            <a:avLst/>
            <a:gdLst/>
            <a:ahLst/>
            <a:cxnLst/>
            <a:rect l="l" t="t" r="r" b="b"/>
            <a:pathLst>
              <a:path w="1493784" h="1493784">
                <a:moveTo>
                  <a:pt x="0" y="0"/>
                </a:moveTo>
                <a:lnTo>
                  <a:pt x="1493785" y="0"/>
                </a:lnTo>
                <a:lnTo>
                  <a:pt x="1493785" y="1493785"/>
                </a:lnTo>
                <a:lnTo>
                  <a:pt x="0" y="149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603305" y="4424426"/>
            <a:ext cx="1380585" cy="1640004"/>
          </a:xfrm>
          <a:custGeom>
            <a:avLst/>
            <a:gdLst/>
            <a:ahLst/>
            <a:cxnLst/>
            <a:rect l="l" t="t" r="r" b="b"/>
            <a:pathLst>
              <a:path w="1380585" h="1640004">
                <a:moveTo>
                  <a:pt x="0" y="0"/>
                </a:moveTo>
                <a:lnTo>
                  <a:pt x="1380586" y="0"/>
                </a:lnTo>
                <a:lnTo>
                  <a:pt x="1380586" y="1640005"/>
                </a:lnTo>
                <a:lnTo>
                  <a:pt x="0" y="1640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0" y="0"/>
            <a:ext cx="2603305" cy="1074594"/>
          </a:xfrm>
          <a:custGeom>
            <a:avLst/>
            <a:gdLst/>
            <a:ahLst/>
            <a:cxnLst/>
            <a:rect l="l" t="t" r="r" b="b"/>
            <a:pathLst>
              <a:path w="2603305" h="1074594">
                <a:moveTo>
                  <a:pt x="0" y="0"/>
                </a:moveTo>
                <a:lnTo>
                  <a:pt x="2603305" y="0"/>
                </a:lnTo>
                <a:lnTo>
                  <a:pt x="2603305" y="1074594"/>
                </a:lnTo>
                <a:lnTo>
                  <a:pt x="0" y="10745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304109" y="2872869"/>
            <a:ext cx="1403022" cy="1769867"/>
          </a:xfrm>
          <a:custGeom>
            <a:avLst/>
            <a:gdLst/>
            <a:ahLst/>
            <a:cxnLst/>
            <a:rect l="l" t="t" r="r" b="b"/>
            <a:pathLst>
              <a:path w="1403022" h="1769867">
                <a:moveTo>
                  <a:pt x="0" y="0"/>
                </a:moveTo>
                <a:lnTo>
                  <a:pt x="1403022" y="0"/>
                </a:lnTo>
                <a:lnTo>
                  <a:pt x="1403022" y="1769867"/>
                </a:lnTo>
                <a:lnTo>
                  <a:pt x="0" y="17698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9835071">
            <a:off x="15699657" y="2458637"/>
            <a:ext cx="835112" cy="2226966"/>
          </a:xfrm>
          <a:custGeom>
            <a:avLst/>
            <a:gdLst/>
            <a:ahLst/>
            <a:cxnLst/>
            <a:rect l="l" t="t" r="r" b="b"/>
            <a:pathLst>
              <a:path w="835112" h="2226966">
                <a:moveTo>
                  <a:pt x="0" y="0"/>
                </a:moveTo>
                <a:lnTo>
                  <a:pt x="835112" y="0"/>
                </a:lnTo>
                <a:lnTo>
                  <a:pt x="835112" y="2226966"/>
                </a:lnTo>
                <a:lnTo>
                  <a:pt x="0" y="22269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170828" y="6064431"/>
            <a:ext cx="1838058" cy="1782916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>
            <a:off x="1621062" y="7847347"/>
            <a:ext cx="2721420" cy="1918448"/>
          </a:xfrm>
          <a:custGeom>
            <a:avLst/>
            <a:gdLst/>
            <a:ahLst/>
            <a:cxnLst/>
            <a:rect l="l" t="t" r="r" b="b"/>
            <a:pathLst>
              <a:path w="2721420" h="1918448">
                <a:moveTo>
                  <a:pt x="0" y="0"/>
                </a:moveTo>
                <a:lnTo>
                  <a:pt x="2721420" y="0"/>
                </a:lnTo>
                <a:lnTo>
                  <a:pt x="2721420" y="1918448"/>
                </a:lnTo>
                <a:lnTo>
                  <a:pt x="0" y="19184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1013" r="-20174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983891" y="420934"/>
            <a:ext cx="1049410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23"/>
              </a:lnSpc>
            </a:pPr>
            <a:r>
              <a:rPr lang="en-US" sz="6199" dirty="0">
                <a:solidFill>
                  <a:srgbClr val="3C53AC"/>
                </a:solidFill>
                <a:latin typeface="Times New Roman Bold"/>
              </a:rPr>
              <a:t>How will PFPSF help the cause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09667" y="3421628"/>
            <a:ext cx="9068666" cy="10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Risk &amp; Causes of Medical harm, Guidelines to help prevent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89057" y="5166892"/>
            <a:ext cx="9063752" cy="58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Guidance on the Role that Patients can play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09667" y="1810135"/>
            <a:ext cx="9068666" cy="10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Make patients understand their Rights and Responsibilities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37559" y="8458701"/>
            <a:ext cx="7812881" cy="58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Knowledge of healthy lifestyle choices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98108" y="6569256"/>
            <a:ext cx="8891784" cy="10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799">
                <a:solidFill>
                  <a:srgbClr val="000000"/>
                </a:solidFill>
                <a:latin typeface="Times New Roman"/>
              </a:rPr>
              <a:t>Provide alerts, tips, and advice for a Safe Patient Journey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611" y="8956317"/>
            <a:ext cx="1220129" cy="1220129"/>
          </a:xfrm>
          <a:custGeom>
            <a:avLst/>
            <a:gdLst/>
            <a:ahLst/>
            <a:cxnLst/>
            <a:rect l="l" t="t" r="r" b="b"/>
            <a:pathLst>
              <a:path w="1220129" h="1220129">
                <a:moveTo>
                  <a:pt x="0" y="0"/>
                </a:moveTo>
                <a:lnTo>
                  <a:pt x="1220129" y="0"/>
                </a:lnTo>
                <a:lnTo>
                  <a:pt x="1220129" y="1220129"/>
                </a:lnTo>
                <a:lnTo>
                  <a:pt x="0" y="122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913310" y="2107020"/>
            <a:ext cx="5001117" cy="6285442"/>
            <a:chOff x="0" y="0"/>
            <a:chExt cx="6062980" cy="7620000"/>
          </a:xfrm>
        </p:grpSpPr>
        <p:sp>
          <p:nvSpPr>
            <p:cNvPr id="4" name="Freeform 4"/>
            <p:cNvSpPr/>
            <p:nvPr/>
          </p:nvSpPr>
          <p:spPr>
            <a:xfrm flipH="1">
              <a:off x="-47104" y="91841"/>
              <a:ext cx="6157188" cy="7436317"/>
            </a:xfrm>
            <a:custGeom>
              <a:avLst/>
              <a:gdLst/>
              <a:ahLst/>
              <a:cxnLst/>
              <a:rect l="l" t="t" r="r" b="b"/>
              <a:pathLst>
                <a:path w="6157188" h="7436317">
                  <a:moveTo>
                    <a:pt x="3078594" y="5949"/>
                  </a:moveTo>
                  <a:cubicBezTo>
                    <a:pt x="4129829" y="0"/>
                    <a:pt x="5103229" y="706239"/>
                    <a:pt x="5630208" y="1857245"/>
                  </a:cubicBezTo>
                  <a:cubicBezTo>
                    <a:pt x="6157188" y="3008251"/>
                    <a:pt x="6157188" y="4428067"/>
                    <a:pt x="5630208" y="5579073"/>
                  </a:cubicBezTo>
                  <a:cubicBezTo>
                    <a:pt x="5103229" y="6730078"/>
                    <a:pt x="4129829" y="7436317"/>
                    <a:pt x="3078594" y="7430369"/>
                  </a:cubicBezTo>
                  <a:cubicBezTo>
                    <a:pt x="2027358" y="7436317"/>
                    <a:pt x="1053959" y="6730078"/>
                    <a:pt x="526979" y="5579073"/>
                  </a:cubicBezTo>
                  <a:cubicBezTo>
                    <a:pt x="0" y="4428067"/>
                    <a:pt x="0" y="3008251"/>
                    <a:pt x="526979" y="1857245"/>
                  </a:cubicBezTo>
                  <a:cubicBezTo>
                    <a:pt x="1053959" y="706240"/>
                    <a:pt x="2027358" y="0"/>
                    <a:pt x="3078594" y="5949"/>
                  </a:cubicBezTo>
                  <a:close/>
                </a:path>
              </a:pathLst>
            </a:custGeom>
            <a:blipFill>
              <a:blip r:embed="rId3"/>
              <a:stretch>
                <a:fillRect l="-9087" r="22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062980" cy="7620000"/>
            </a:xfrm>
            <a:custGeom>
              <a:avLst/>
              <a:gdLst/>
              <a:ahLst/>
              <a:cxnLst/>
              <a:rect l="l" t="t" r="r" b="b"/>
              <a:pathLst>
                <a:path w="6062980" h="7620000">
                  <a:moveTo>
                    <a:pt x="3031490" y="7620000"/>
                  </a:moveTo>
                  <a:cubicBezTo>
                    <a:pt x="1360170" y="7620000"/>
                    <a:pt x="0" y="5910580"/>
                    <a:pt x="0" y="3810000"/>
                  </a:cubicBezTo>
                  <a:cubicBezTo>
                    <a:pt x="0" y="1709420"/>
                    <a:pt x="1360170" y="0"/>
                    <a:pt x="3031490" y="0"/>
                  </a:cubicBezTo>
                  <a:cubicBezTo>
                    <a:pt x="4702810" y="0"/>
                    <a:pt x="6062980" y="1709420"/>
                    <a:pt x="6062980" y="3810000"/>
                  </a:cubicBezTo>
                  <a:cubicBezTo>
                    <a:pt x="6062980" y="5910580"/>
                    <a:pt x="4702810" y="7620000"/>
                    <a:pt x="3031490" y="7620000"/>
                  </a:cubicBezTo>
                  <a:close/>
                  <a:moveTo>
                    <a:pt x="3031490" y="196850"/>
                  </a:moveTo>
                  <a:cubicBezTo>
                    <a:pt x="1468120" y="196850"/>
                    <a:pt x="196850" y="1817370"/>
                    <a:pt x="196850" y="3810000"/>
                  </a:cubicBezTo>
                  <a:cubicBezTo>
                    <a:pt x="196850" y="5802630"/>
                    <a:pt x="1468120" y="7423150"/>
                    <a:pt x="3031490" y="7423150"/>
                  </a:cubicBezTo>
                  <a:cubicBezTo>
                    <a:pt x="4594860" y="7423150"/>
                    <a:pt x="5866130" y="5802630"/>
                    <a:pt x="5866130" y="3810000"/>
                  </a:cubicBezTo>
                  <a:cubicBezTo>
                    <a:pt x="5866130" y="1817370"/>
                    <a:pt x="4594860" y="196850"/>
                    <a:pt x="3031490" y="196850"/>
                  </a:cubicBezTo>
                  <a:close/>
                </a:path>
              </a:pathLst>
            </a:custGeom>
            <a:solidFill>
              <a:srgbClr val="D9865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14427" y="2113575"/>
            <a:ext cx="9773427" cy="6278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000000"/>
                </a:solidFill>
                <a:latin typeface="Times New Roman Bold"/>
              </a:rPr>
              <a:t>A customer is</a:t>
            </a:r>
            <a:r>
              <a:rPr lang="en-US" sz="3600">
                <a:solidFill>
                  <a:srgbClr val="D6346A"/>
                </a:solidFill>
                <a:latin typeface="Times New Roman Bold"/>
              </a:rPr>
              <a:t> </a:t>
            </a:r>
            <a:r>
              <a:rPr lang="en-US" sz="3600">
                <a:solidFill>
                  <a:srgbClr val="D11D2B"/>
                </a:solidFill>
                <a:latin typeface="Times New Roman Bold"/>
              </a:rPr>
              <a:t>the most important visitor</a:t>
            </a:r>
            <a:r>
              <a:rPr lang="en-US" sz="3600">
                <a:solidFill>
                  <a:srgbClr val="040606"/>
                </a:solidFill>
                <a:latin typeface="Times New Roman Bold"/>
              </a:rPr>
              <a:t> on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040606"/>
                </a:solidFill>
                <a:latin typeface="Times New Roman Bold"/>
              </a:rPr>
              <a:t>our premises, he is not dependent on us.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D11D2B"/>
                </a:solidFill>
                <a:latin typeface="Times New Roman Bold"/>
              </a:rPr>
              <a:t>We are dependent on him</a:t>
            </a:r>
            <a:r>
              <a:rPr lang="en-US" sz="3600">
                <a:solidFill>
                  <a:srgbClr val="040606"/>
                </a:solidFill>
                <a:latin typeface="Times New Roman Bold"/>
              </a:rPr>
              <a:t>.</a:t>
            </a:r>
          </a:p>
          <a:p>
            <a:pPr algn="ctr">
              <a:lnSpc>
                <a:spcPts val="3780"/>
              </a:lnSpc>
            </a:pPr>
            <a:endParaRPr lang="en-US" sz="3600">
              <a:solidFill>
                <a:srgbClr val="040606"/>
              </a:solidFill>
              <a:latin typeface="Times New Roman Bold"/>
            </a:endParaRP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040606"/>
                </a:solidFill>
                <a:latin typeface="Times New Roman Bold"/>
              </a:rPr>
              <a:t>He is not an interruption in our work.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D11D2B"/>
                </a:solidFill>
                <a:latin typeface="Times New Roman Bold"/>
              </a:rPr>
              <a:t>He is the purpose of it</a:t>
            </a:r>
            <a:r>
              <a:rPr lang="en-US" sz="3600">
                <a:solidFill>
                  <a:srgbClr val="040606"/>
                </a:solidFill>
                <a:latin typeface="Times New Roman Bold"/>
              </a:rPr>
              <a:t>.</a:t>
            </a:r>
          </a:p>
          <a:p>
            <a:pPr algn="ctr">
              <a:lnSpc>
                <a:spcPts val="3780"/>
              </a:lnSpc>
            </a:pPr>
            <a:endParaRPr lang="en-US" sz="3600">
              <a:solidFill>
                <a:srgbClr val="040606"/>
              </a:solidFill>
              <a:latin typeface="Times New Roman Bold"/>
            </a:endParaRP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040606"/>
                </a:solidFill>
                <a:latin typeface="Times New Roman Bold"/>
              </a:rPr>
              <a:t>He is not an outsider in our work.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D11D2B"/>
                </a:solidFill>
                <a:latin typeface="Times New Roman Bold"/>
              </a:rPr>
              <a:t>He is a part of it.</a:t>
            </a:r>
          </a:p>
          <a:p>
            <a:pPr algn="ctr">
              <a:lnSpc>
                <a:spcPts val="3780"/>
              </a:lnSpc>
            </a:pPr>
            <a:endParaRPr lang="en-US" sz="3600">
              <a:solidFill>
                <a:srgbClr val="D11D2B"/>
              </a:solidFill>
              <a:latin typeface="Times New Roman Bold"/>
            </a:endParaRP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040606"/>
                </a:solidFill>
                <a:latin typeface="Times New Roman Bold"/>
              </a:rPr>
              <a:t>We are not doing him a favor by serving him.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D11D2B"/>
                </a:solidFill>
                <a:latin typeface="Times New Roman Bold"/>
              </a:rPr>
              <a:t>He is doing us a favor by giving us an</a:t>
            </a:r>
          </a:p>
          <a:p>
            <a:pPr algn="ctr">
              <a:lnSpc>
                <a:spcPts val="3780"/>
              </a:lnSpc>
            </a:pPr>
            <a:r>
              <a:rPr lang="en-US" sz="3600">
                <a:solidFill>
                  <a:srgbClr val="D11D2B"/>
                </a:solidFill>
                <a:latin typeface="Times New Roman Bold"/>
              </a:rPr>
              <a:t>opportunity to do so</a:t>
            </a:r>
            <a:r>
              <a:rPr lang="en-US" sz="3600">
                <a:solidFill>
                  <a:srgbClr val="040606"/>
                </a:solidFill>
                <a:latin typeface="Times New Roman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60459" y="240029"/>
            <a:ext cx="8383096" cy="1310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>
                <a:solidFill>
                  <a:srgbClr val="3C53AC"/>
                </a:solidFill>
                <a:latin typeface="Times New Roman Bold"/>
              </a:rPr>
              <a:t>Patient is a Customer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783481" cy="1148967"/>
          </a:xfrm>
          <a:custGeom>
            <a:avLst/>
            <a:gdLst/>
            <a:ahLst/>
            <a:cxnLst/>
            <a:rect l="l" t="t" r="r" b="b"/>
            <a:pathLst>
              <a:path w="2783481" h="1148967">
                <a:moveTo>
                  <a:pt x="0" y="0"/>
                </a:moveTo>
                <a:lnTo>
                  <a:pt x="2783481" y="0"/>
                </a:lnTo>
                <a:lnTo>
                  <a:pt x="2783481" y="1148967"/>
                </a:lnTo>
                <a:lnTo>
                  <a:pt x="0" y="11489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16161" y="8940907"/>
            <a:ext cx="14271693" cy="905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C00000"/>
                </a:solidFill>
                <a:latin typeface="Times New Roman Bold"/>
              </a:rPr>
              <a:t>Let’s all become Patient Centric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497</Words>
  <Application>Microsoft Office PowerPoint</Application>
  <PresentationFormat>Custom</PresentationFormat>
  <Paragraphs>103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Canva Sans Bold</vt:lpstr>
      <vt:lpstr>Calibri</vt:lpstr>
      <vt:lpstr>Canva Sans</vt:lpstr>
      <vt:lpstr>Times New Roman</vt:lpstr>
      <vt:lpstr>Times New Roman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WPSD' 23 PPT</dc:title>
  <dc:creator>ASUS</dc:creator>
  <cp:lastModifiedBy>user</cp:lastModifiedBy>
  <cp:revision>5</cp:revision>
  <dcterms:created xsi:type="dcterms:W3CDTF">2006-08-16T00:00:00Z</dcterms:created>
  <dcterms:modified xsi:type="dcterms:W3CDTF">2023-09-15T07:48:54Z</dcterms:modified>
  <dc:identifier>DAFtFQn7pWI</dc:identifier>
</cp:coreProperties>
</file>