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ghe6SCBf6X1hJXOkLiiKsXjGID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435b9ce0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2c435b9ce0b_0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c7da595b64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7" name="Google Shape;287;g2c7da595b64_0_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c435b9ce0b_0_8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7" name="Google Shape;297;g2c435b9ce0b_0_8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c435b9ce0b_0_9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7" name="Google Shape;307;g2c435b9ce0b_0_9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c435b9ce0b_0_8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8" name="Google Shape;318;g2c435b9ce0b_0_8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c7da595b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8" name="Google Shape;328;g2c7da595b6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8" name="Google Shape;33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c435b9ce0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6" name="Google Shape;346;g2c435b9ce0b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cf91658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g26cf91658c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6cf91658cc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g26cf91658cc_0_1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cf91658cc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g26cf91658cc_0_1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c435b9ce0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g2c435b9ce0b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6cf91658cc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g26cf91658cc_0_1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6cf91658cc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5" name="Google Shape;245;g26cf91658cc_0_1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c435b9ce0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4" name="Google Shape;254;g2c435b9ce0b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6d0cffd2d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4" name="Google Shape;264;g26d0cffd2d8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18.jpg"/><Relationship Id="rId6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25.jpg"/><Relationship Id="rId6" Type="http://schemas.openxmlformats.org/officeDocument/2006/relationships/image" Target="../media/image20.png"/><Relationship Id="rId7" Type="http://schemas.openxmlformats.org/officeDocument/2006/relationships/image" Target="../media/image2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8.png"/><Relationship Id="rId10" Type="http://schemas.openxmlformats.org/officeDocument/2006/relationships/image" Target="../media/image3.jpg"/><Relationship Id="rId9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24.png"/><Relationship Id="rId7" Type="http://schemas.openxmlformats.org/officeDocument/2006/relationships/image" Target="../media/image7.png"/><Relationship Id="rId8" Type="http://schemas.openxmlformats.org/officeDocument/2006/relationships/image" Target="../media/image21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9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2c435b9ce0b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2c435b9ce0b_0_36"/>
          <p:cNvSpPr txBox="1"/>
          <p:nvPr/>
        </p:nvSpPr>
        <p:spPr>
          <a:xfrm>
            <a:off x="1835725" y="2676988"/>
            <a:ext cx="91542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b="1" i="0" lang="en-IN" sz="57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centric Education </a:t>
            </a:r>
            <a:endParaRPr b="0" i="0" sz="5700" u="none" cap="none" strike="noStrike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" name="Google Shape;86;g2c435b9ce0b_0_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150" y="4611800"/>
            <a:ext cx="1541900" cy="15419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2c435b9ce0b_0_36"/>
          <p:cNvSpPr txBox="1"/>
          <p:nvPr/>
        </p:nvSpPr>
        <p:spPr>
          <a:xfrm>
            <a:off x="6714675" y="4043850"/>
            <a:ext cx="53154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5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Nadira Chaturvedi</a:t>
            </a:r>
            <a:endParaRPr b="1" i="0" sz="25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25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 b="1" i="0" sz="25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g2c435b9ce0b_0_36"/>
          <p:cNvSpPr txBox="1"/>
          <p:nvPr/>
        </p:nvSpPr>
        <p:spPr>
          <a:xfrm>
            <a:off x="1583975" y="839575"/>
            <a:ext cx="9154200" cy="15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N" sz="5800" u="none" cap="none" strike="noStrike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Strategies for Engaging and Empowering Patients </a:t>
            </a:r>
            <a:endParaRPr b="1" i="0" sz="5800" u="none" cap="none" strike="noStrike"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g2c7da595b64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85575"/>
            <a:ext cx="12192000" cy="715585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2c7da595b64_0_102"/>
          <p:cNvSpPr txBox="1"/>
          <p:nvPr>
            <p:ph idx="12" type="sldNum"/>
          </p:nvPr>
        </p:nvSpPr>
        <p:spPr>
          <a:xfrm>
            <a:off x="11644250" y="65668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1" name="Google Shape;291;g2c7da595b64_0_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2c7da595b64_0_102"/>
          <p:cNvSpPr txBox="1"/>
          <p:nvPr/>
        </p:nvSpPr>
        <p:spPr>
          <a:xfrm>
            <a:off x="1213901" y="231398"/>
            <a:ext cx="992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IN" sz="40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&amp; Caregivers can work together</a:t>
            </a:r>
            <a:endParaRPr b="0" i="0" sz="4000" u="none" cap="none" strike="noStrike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3" name="Google Shape;293;g2c7da595b64_0_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40861" y="976568"/>
            <a:ext cx="3467739" cy="4904863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94" name="Google Shape;294;g2c7da595b64_0_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79398" y="976568"/>
            <a:ext cx="3467739" cy="4904863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g2c435b9ce0b_0_8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6200"/>
            <a:ext cx="12192000" cy="704647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2c435b9ce0b_0_854"/>
          <p:cNvSpPr txBox="1"/>
          <p:nvPr/>
        </p:nvSpPr>
        <p:spPr>
          <a:xfrm>
            <a:off x="911400" y="527475"/>
            <a:ext cx="5685600" cy="12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IN" sz="45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Preparing for meeting </a:t>
            </a:r>
            <a:endParaRPr b="1" i="0" sz="4500" u="none" cap="none" strike="noStrike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IN" sz="45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doctor?</a:t>
            </a:r>
            <a:endParaRPr b="1" i="0" sz="4500" u="none" cap="none" strike="noStrike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g2c435b9ce0b_0_854"/>
          <p:cNvSpPr txBox="1"/>
          <p:nvPr>
            <p:ph idx="12" type="sldNum"/>
          </p:nvPr>
        </p:nvSpPr>
        <p:spPr>
          <a:xfrm>
            <a:off x="11644250" y="65668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2" name="Google Shape;302;g2c435b9ce0b_0_8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2c435b9ce0b_0_854"/>
          <p:cNvSpPr txBox="1"/>
          <p:nvPr/>
        </p:nvSpPr>
        <p:spPr>
          <a:xfrm>
            <a:off x="732675" y="1869075"/>
            <a:ext cx="5920800" cy="54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Due to stress; incomplete communication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Forget to mention all symptoms; bring previous reports; medical history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were unable to absorb all the information &amp; guidance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ask important questions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g2c435b9ce0b_0_8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05850" y="490375"/>
            <a:ext cx="3741925" cy="54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g2c435b9ce0b_0_9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85575"/>
            <a:ext cx="12192000" cy="71558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2c435b9ce0b_0_907"/>
          <p:cNvSpPr txBox="1"/>
          <p:nvPr>
            <p:ph idx="12" type="sldNum"/>
          </p:nvPr>
        </p:nvSpPr>
        <p:spPr>
          <a:xfrm>
            <a:off x="11644250" y="65668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1" name="Google Shape;311;g2c435b9ce0b_0_9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2c435b9ce0b_0_907"/>
          <p:cNvSpPr txBox="1"/>
          <p:nvPr/>
        </p:nvSpPr>
        <p:spPr>
          <a:xfrm>
            <a:off x="604775" y="307600"/>
            <a:ext cx="1143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IN" sz="40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Patient Education Material in Different Languages</a:t>
            </a:r>
            <a:endParaRPr b="0" i="0" sz="4000" u="none" cap="none" strike="noStrike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3" name="Google Shape;313;g2c435b9ce0b_0_9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3925" y="1150125"/>
            <a:ext cx="3364730" cy="4759140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314" name="Google Shape;314;g2c435b9ce0b_0_907"/>
          <p:cNvPicPr preferRelativeResize="0"/>
          <p:nvPr/>
        </p:nvPicPr>
        <p:blipFill rotWithShape="1">
          <a:blip r:embed="rId6">
            <a:alphaModFix/>
          </a:blip>
          <a:srcRect b="796" l="0" r="0" t="797"/>
          <a:stretch/>
        </p:blipFill>
        <p:spPr>
          <a:xfrm>
            <a:off x="8176525" y="1132300"/>
            <a:ext cx="3364725" cy="4759188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315" name="Google Shape;315;g2c435b9ce0b_0_90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00100" y="1433775"/>
            <a:ext cx="3364726" cy="4759130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2c435b9ce0b_0_8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6200"/>
            <a:ext cx="12192000" cy="704647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2c435b9ce0b_0_898"/>
          <p:cNvSpPr txBox="1"/>
          <p:nvPr/>
        </p:nvSpPr>
        <p:spPr>
          <a:xfrm>
            <a:off x="606600" y="451275"/>
            <a:ext cx="5685600" cy="12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IN" sz="42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Diagnosis Errors Make Ailment Worse</a:t>
            </a:r>
            <a:endParaRPr b="1" i="0" sz="4500" u="none" cap="none" strike="noStrike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g2c435b9ce0b_0_898"/>
          <p:cNvSpPr txBox="1"/>
          <p:nvPr>
            <p:ph idx="12" type="sldNum"/>
          </p:nvPr>
        </p:nvSpPr>
        <p:spPr>
          <a:xfrm>
            <a:off x="11644250" y="65668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3" name="Google Shape;323;g2c435b9ce0b_0_8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2c435b9ce0b_0_898"/>
          <p:cNvSpPr txBox="1"/>
          <p:nvPr/>
        </p:nvSpPr>
        <p:spPr>
          <a:xfrm>
            <a:off x="580275" y="1716675"/>
            <a:ext cx="5512200" cy="54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they happen:</a:t>
            </a:r>
            <a:endParaRPr b="1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D0D0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Provide incomplete or inaccurate medical history</a:t>
            </a:r>
            <a:endParaRPr b="0" i="0" sz="2500" u="none" cap="none" strike="noStrike">
              <a:solidFill>
                <a:srgbClr val="0D0D0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D0D0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Hesitation to disclose sensitive information</a:t>
            </a:r>
            <a:endParaRPr b="0" i="0" sz="2500" u="none" cap="none" strike="noStrike">
              <a:solidFill>
                <a:srgbClr val="0D0D0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D0D0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Self-diagnosis and reliance on internet information</a:t>
            </a:r>
            <a:endParaRPr b="0" i="0" sz="2500" u="none" cap="none" strike="noStrike">
              <a:solidFill>
                <a:srgbClr val="0D0D0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D0D0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Lack of communication</a:t>
            </a:r>
            <a:endParaRPr b="0" i="0" sz="2500" u="none" cap="none" strike="noStrike">
              <a:solidFill>
                <a:srgbClr val="0D0D0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D0D0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Failure to follow medical advice</a:t>
            </a:r>
            <a:endParaRPr b="0" i="0" sz="2500" u="none" cap="none" strike="noStrike">
              <a:solidFill>
                <a:srgbClr val="0D0D0D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D0D0D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Not verifying personal details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5" name="Google Shape;325;g2c435b9ce0b_0_8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3450" y="1183250"/>
            <a:ext cx="6287073" cy="471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g2c7da595b6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6200"/>
            <a:ext cx="12192000" cy="704647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2c7da595b64_0_0"/>
          <p:cNvSpPr txBox="1"/>
          <p:nvPr/>
        </p:nvSpPr>
        <p:spPr>
          <a:xfrm>
            <a:off x="454200" y="807425"/>
            <a:ext cx="58953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IN" sz="4300" u="none" cap="none" strike="noStrike">
                <a:solidFill>
                  <a:srgbClr val="DE58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Panic and helplessness during  emergencies?</a:t>
            </a:r>
            <a:endParaRPr b="1" i="0" sz="4300" u="none" cap="none" strike="noStrike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Google Shape;332;g2c7da595b64_0_0"/>
          <p:cNvSpPr txBox="1"/>
          <p:nvPr>
            <p:ph idx="12" type="sldNum"/>
          </p:nvPr>
        </p:nvSpPr>
        <p:spPr>
          <a:xfrm>
            <a:off x="11644250" y="65668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3" name="Google Shape;333;g2c7da595b64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2c7da595b64_0_0"/>
          <p:cNvSpPr txBox="1"/>
          <p:nvPr/>
        </p:nvSpPr>
        <p:spPr>
          <a:xfrm>
            <a:off x="565775" y="1909200"/>
            <a:ext cx="5135100" cy="4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emergency is unannounced: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 of awareness of symptoms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Unpreparedness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 of knowledge in First-Aid,wasting golden hours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knowing where to go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select the right hospital for an emergency</a:t>
            </a:r>
            <a:endParaRPr b="1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5" name="Google Shape;335;g2c7da595b64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1125" y="1257325"/>
            <a:ext cx="5982602" cy="472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IN" sz="4500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Outreach Strategies to promote PE</a:t>
            </a:r>
            <a:endParaRPr b="1" sz="4500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IN" sz="2400">
                <a:latin typeface="Times New Roman"/>
                <a:ea typeface="Times New Roman"/>
                <a:cs typeface="Times New Roman"/>
                <a:sym typeface="Times New Roman"/>
              </a:rPr>
              <a:t>What PFPSF is doing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Sending weekly newsletters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Sharing content through Social 	Media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NudgesWhatsapp message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Target audience - all demographics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Regional penetrateion with local language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Collaborating with institutions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Char char="•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Collaboration with print media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IN" sz="2400">
                <a:latin typeface="Times New Roman"/>
                <a:ea typeface="Times New Roman"/>
                <a:cs typeface="Times New Roman"/>
                <a:sym typeface="Times New Roman"/>
              </a:rPr>
              <a:t>What hcp can do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Training Patient Education for of staff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Digital display of patient education in footfall areas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Physical display outside OPD, pharmacy, ICU, IP couridors etc, front desk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Handouts with OPD, IP admissions, Discharge points, diagnostic labs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IN" sz="2400">
                <a:latin typeface="Times New Roman"/>
                <a:ea typeface="Times New Roman"/>
                <a:cs typeface="Times New Roman"/>
                <a:sym typeface="Times New Roman"/>
              </a:rPr>
              <a:t>Share in their pateint and care provider networks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g2c435b9ce0b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2c435b9ce0b_0_12"/>
          <p:cNvSpPr txBox="1"/>
          <p:nvPr/>
        </p:nvSpPr>
        <p:spPr>
          <a:xfrm>
            <a:off x="1519975" y="921325"/>
            <a:ext cx="9453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en-IN" sz="60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Nothing about us without us</a:t>
            </a:r>
            <a:endParaRPr b="0" i="0" sz="6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g2c435b9ce0b_0_12"/>
          <p:cNvSpPr txBox="1"/>
          <p:nvPr>
            <p:ph idx="12" type="sldNum"/>
          </p:nvPr>
        </p:nvSpPr>
        <p:spPr>
          <a:xfrm>
            <a:off x="11644250" y="64144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g2c435b9ce0b_0_12"/>
          <p:cNvSpPr txBox="1"/>
          <p:nvPr/>
        </p:nvSpPr>
        <p:spPr>
          <a:xfrm>
            <a:off x="2580967" y="3303639"/>
            <a:ext cx="7403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2c435b9ce0b_0_12"/>
          <p:cNvSpPr txBox="1"/>
          <p:nvPr/>
        </p:nvSpPr>
        <p:spPr>
          <a:xfrm>
            <a:off x="3775587" y="3982065"/>
            <a:ext cx="43065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g2c435b9ce0b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000" y="5832475"/>
            <a:ext cx="947075" cy="9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2c435b9ce0b_0_12"/>
          <p:cNvSpPr txBox="1"/>
          <p:nvPr/>
        </p:nvSpPr>
        <p:spPr>
          <a:xfrm>
            <a:off x="851148" y="5832475"/>
            <a:ext cx="72921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IN" sz="3300" u="none" cap="none" strike="noStrike">
                <a:solidFill>
                  <a:srgbClr val="ED7D3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for Patient Safety Foundation</a:t>
            </a:r>
            <a:endParaRPr b="1" i="0" sz="3300" u="none" cap="none" strike="noStrike">
              <a:solidFill>
                <a:srgbClr val="ED7D3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g2c435b9ce0b_0_12"/>
          <p:cNvSpPr txBox="1"/>
          <p:nvPr/>
        </p:nvSpPr>
        <p:spPr>
          <a:xfrm>
            <a:off x="1570563" y="2153275"/>
            <a:ext cx="92721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IN" sz="42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Let’s work together with Patients for Safer Health &amp; better Outcomes</a:t>
            </a:r>
            <a:endParaRPr b="1" i="0" sz="42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b="1" i="0" sz="42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IN" sz="42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Health, My Responsibilities</a:t>
            </a:r>
            <a:endParaRPr b="1" i="0" sz="42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26cf91658c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26cf91658cc_0_0"/>
          <p:cNvSpPr txBox="1"/>
          <p:nvPr/>
        </p:nvSpPr>
        <p:spPr>
          <a:xfrm>
            <a:off x="1219200" y="386200"/>
            <a:ext cx="10612500" cy="12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IN" sz="45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Strategies to Engage Patients in Safe Care</a:t>
            </a:r>
            <a:endParaRPr b="1" i="0" sz="4700" u="none" cap="none" strike="noStrike">
              <a:solidFill>
                <a:srgbClr val="3C53A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g26cf91658cc_0_0"/>
          <p:cNvSpPr txBox="1"/>
          <p:nvPr/>
        </p:nvSpPr>
        <p:spPr>
          <a:xfrm>
            <a:off x="1128200" y="1687000"/>
            <a:ext cx="10515600" cy="4351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AutoNum type="arabicPeriod"/>
            </a:pPr>
            <a:r>
              <a:rPr b="0" i="0" lang="en-IN" sz="25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Getting </a:t>
            </a:r>
            <a:r>
              <a:rPr b="1" i="0" lang="en-IN" sz="25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Patient Centricity</a:t>
            </a:r>
            <a:r>
              <a:rPr b="0" i="0" lang="en-IN" sz="25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across the Organization</a:t>
            </a:r>
            <a:endParaRPr b="0" i="0" sz="2500" u="none" cap="none" strike="noStrike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AutoNum type="arabicPeriod"/>
            </a:pPr>
            <a:r>
              <a:rPr b="0" i="0" lang="en-IN" sz="25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Establish </a:t>
            </a:r>
            <a:r>
              <a:rPr b="1" i="0" lang="en-IN" sz="25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Patient focused education</a:t>
            </a:r>
            <a:r>
              <a:rPr b="0" i="0" lang="en-IN" sz="25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and awareness program- </a:t>
            </a:r>
            <a:r>
              <a:rPr b="0" i="1" lang="en-IN" sz="25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shared decision making </a:t>
            </a:r>
            <a:endParaRPr b="0" i="0" sz="2500" u="none" cap="none" strike="noStrike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AutoNum type="arabicPeriod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Establish </a:t>
            </a:r>
            <a:r>
              <a:rPr b="1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Feedback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b="1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Experience sharing 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platforms- </a:t>
            </a:r>
            <a:r>
              <a:rPr b="0" i="1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 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your customer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AutoNum type="arabicPeriod"/>
            </a:pPr>
            <a:r>
              <a:rPr b="1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way Communication </a:t>
            </a: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0" i="1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bridge the trust deficit</a:t>
            </a:r>
            <a:endParaRPr b="0" i="1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AutoNum type="arabicPeriod"/>
            </a:pPr>
            <a:r>
              <a:rPr b="0" i="0" lang="en-IN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Establish </a:t>
            </a:r>
            <a:r>
              <a:rPr b="1" i="0" lang="en-IN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Advisory Councils </a:t>
            </a:r>
            <a:r>
              <a:rPr b="0" i="0" lang="en-IN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0" i="1" lang="en-IN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</a:t>
            </a:r>
            <a:r>
              <a:rPr b="0" i="0" lang="en-IN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en-IN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partnerships</a:t>
            </a:r>
            <a:r>
              <a:rPr b="0" i="0" lang="en-IN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1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6" name="Google Shape;96;g26cf91658cc_0_0"/>
          <p:cNvGrpSpPr/>
          <p:nvPr/>
        </p:nvGrpSpPr>
        <p:grpSpPr>
          <a:xfrm>
            <a:off x="651649" y="5154229"/>
            <a:ext cx="11379333" cy="645513"/>
            <a:chOff x="19812" y="8923019"/>
            <a:chExt cx="18268315" cy="735711"/>
          </a:xfrm>
        </p:grpSpPr>
        <p:sp>
          <p:nvSpPr>
            <p:cNvPr id="97" name="Google Shape;97;g26cf91658cc_0_0"/>
            <p:cNvSpPr/>
            <p:nvPr/>
          </p:nvSpPr>
          <p:spPr>
            <a:xfrm>
              <a:off x="19812" y="8923019"/>
              <a:ext cx="18268315" cy="678815"/>
            </a:xfrm>
            <a:custGeom>
              <a:rect b="b" l="l" r="r" t="t"/>
              <a:pathLst>
                <a:path extrusionOk="0" h="678815" w="18268315">
                  <a:moveTo>
                    <a:pt x="0" y="678560"/>
                  </a:moveTo>
                  <a:lnTo>
                    <a:pt x="18268188" y="678560"/>
                  </a:lnTo>
                  <a:lnTo>
                    <a:pt x="18268188" y="0"/>
                  </a:lnTo>
                  <a:lnTo>
                    <a:pt x="0" y="0"/>
                  </a:lnTo>
                  <a:lnTo>
                    <a:pt x="0" y="678560"/>
                  </a:lnTo>
                  <a:close/>
                </a:path>
              </a:pathLst>
            </a:custGeom>
            <a:solidFill>
              <a:srgbClr val="FEEFE8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" name="Google Shape;98;g26cf91658cc_0_0"/>
            <p:cNvSpPr/>
            <p:nvPr/>
          </p:nvSpPr>
          <p:spPr>
            <a:xfrm>
              <a:off x="19812" y="9601580"/>
              <a:ext cx="18268315" cy="57150"/>
            </a:xfrm>
            <a:custGeom>
              <a:rect b="b" l="l" r="r" t="t"/>
              <a:pathLst>
                <a:path extrusionOk="0" h="57150" w="18268315">
                  <a:moveTo>
                    <a:pt x="0" y="57150"/>
                  </a:moveTo>
                  <a:lnTo>
                    <a:pt x="18268188" y="57150"/>
                  </a:lnTo>
                  <a:lnTo>
                    <a:pt x="18268188" y="0"/>
                  </a:lnTo>
                  <a:lnTo>
                    <a:pt x="0" y="0"/>
                  </a:lnTo>
                  <a:lnTo>
                    <a:pt x="0" y="57150"/>
                  </a:lnTo>
                  <a:close/>
                </a:path>
              </a:pathLst>
            </a:custGeom>
            <a:solidFill>
              <a:srgbClr val="000000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9" name="Google Shape;99;g26cf91658cc_0_0"/>
            <p:cNvSpPr/>
            <p:nvPr/>
          </p:nvSpPr>
          <p:spPr>
            <a:xfrm>
              <a:off x="19812" y="8923019"/>
              <a:ext cx="18268315" cy="707390"/>
            </a:xfrm>
            <a:custGeom>
              <a:rect b="b" l="l" r="r" t="t"/>
              <a:pathLst>
                <a:path extrusionOk="0" h="707390" w="18268315">
                  <a:moveTo>
                    <a:pt x="18268188" y="0"/>
                  </a:moveTo>
                  <a:lnTo>
                    <a:pt x="0" y="0"/>
                  </a:lnTo>
                  <a:lnTo>
                    <a:pt x="0" y="707135"/>
                  </a:lnTo>
                </a:path>
              </a:pathLst>
            </a:cu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0" name="Google Shape;100;g26cf91658cc_0_0"/>
          <p:cNvSpPr txBox="1"/>
          <p:nvPr/>
        </p:nvSpPr>
        <p:spPr>
          <a:xfrm>
            <a:off x="-145900" y="5131225"/>
            <a:ext cx="12911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825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IN" sz="23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help improve patient outcomes, increase satisfaction and build trust</a:t>
            </a:r>
            <a:endParaRPr b="1" i="0" sz="23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g26cf91658cc_0_0"/>
          <p:cNvSpPr txBox="1"/>
          <p:nvPr>
            <p:ph idx="12" type="sldNum"/>
          </p:nvPr>
        </p:nvSpPr>
        <p:spPr>
          <a:xfrm>
            <a:off x="11644250" y="64144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02" name="Google Shape;102;g26cf91658c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26cf91658cc_0_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26cf91658cc_0_134"/>
          <p:cNvSpPr txBox="1"/>
          <p:nvPr>
            <p:ph idx="12" type="sldNum"/>
          </p:nvPr>
        </p:nvSpPr>
        <p:spPr>
          <a:xfrm>
            <a:off x="11644250" y="64144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09" name="Google Shape;109;g26cf91658cc_0_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g26cf91658cc_0_134"/>
          <p:cNvGrpSpPr/>
          <p:nvPr/>
        </p:nvGrpSpPr>
        <p:grpSpPr>
          <a:xfrm>
            <a:off x="5678024" y="-1295383"/>
            <a:ext cx="58098" cy="7815881"/>
            <a:chOff x="0" y="-597328"/>
            <a:chExt cx="60155" cy="2346900"/>
          </a:xfrm>
        </p:grpSpPr>
        <p:sp>
          <p:nvSpPr>
            <p:cNvPr id="111" name="Google Shape;111;g26cf91658cc_0_134"/>
            <p:cNvSpPr/>
            <p:nvPr/>
          </p:nvSpPr>
          <p:spPr>
            <a:xfrm>
              <a:off x="0" y="0"/>
              <a:ext cx="18750" cy="1657653"/>
            </a:xfrm>
            <a:custGeom>
              <a:rect b="b" l="l" r="r" t="t"/>
              <a:pathLst>
                <a:path extrusionOk="0" h="1657653" w="18750">
                  <a:moveTo>
                    <a:pt x="0" y="0"/>
                  </a:moveTo>
                  <a:lnTo>
                    <a:pt x="18750" y="0"/>
                  </a:lnTo>
                  <a:lnTo>
                    <a:pt x="18750" y="1657653"/>
                  </a:lnTo>
                  <a:lnTo>
                    <a:pt x="0" y="1657653"/>
                  </a:lnTo>
                  <a:close/>
                </a:path>
              </a:pathLst>
            </a:custGeom>
            <a:solidFill>
              <a:srgbClr val="009245"/>
            </a:solidFill>
            <a:ln>
              <a:noFill/>
            </a:ln>
          </p:spPr>
        </p:sp>
        <p:sp>
          <p:nvSpPr>
            <p:cNvPr id="112" name="Google Shape;112;g26cf91658cc_0_134"/>
            <p:cNvSpPr txBox="1"/>
            <p:nvPr/>
          </p:nvSpPr>
          <p:spPr>
            <a:xfrm flipH="1">
              <a:off x="19055" y="-597328"/>
              <a:ext cx="41100" cy="23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g26cf91658cc_0_134"/>
          <p:cNvSpPr txBox="1"/>
          <p:nvPr/>
        </p:nvSpPr>
        <p:spPr>
          <a:xfrm>
            <a:off x="496425" y="924225"/>
            <a:ext cx="5181600" cy="4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b="1" i="0" lang="en-IN" sz="30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 of Engagement due to</a:t>
            </a:r>
            <a:endParaRPr b="1" i="0" sz="3000" u="none" cap="none" strike="noStrike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 of awareness &amp; engagement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Ignoring symptoms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Confused about disease,  treatment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asking right questions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•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Language/ Cultural barriers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Google Shape;114;g26cf91658cc_0_1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20713" y="1788325"/>
            <a:ext cx="1991124" cy="1991124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15" name="Google Shape;115;g26cf91658cc_0_134"/>
          <p:cNvGrpSpPr/>
          <p:nvPr/>
        </p:nvGrpSpPr>
        <p:grpSpPr>
          <a:xfrm rot="5400000">
            <a:off x="5426460" y="1530891"/>
            <a:ext cx="6388250" cy="4512131"/>
            <a:chOff x="-1771948" y="0"/>
            <a:chExt cx="3623100" cy="1657653"/>
          </a:xfrm>
        </p:grpSpPr>
        <p:sp>
          <p:nvSpPr>
            <p:cNvPr id="116" name="Google Shape;116;g26cf91658cc_0_134"/>
            <p:cNvSpPr/>
            <p:nvPr/>
          </p:nvSpPr>
          <p:spPr>
            <a:xfrm>
              <a:off x="0" y="0"/>
              <a:ext cx="18750" cy="1657653"/>
            </a:xfrm>
            <a:custGeom>
              <a:rect b="b" l="l" r="r" t="t"/>
              <a:pathLst>
                <a:path extrusionOk="0" h="1657653" w="18750">
                  <a:moveTo>
                    <a:pt x="0" y="0"/>
                  </a:moveTo>
                  <a:lnTo>
                    <a:pt x="18750" y="0"/>
                  </a:lnTo>
                  <a:lnTo>
                    <a:pt x="18750" y="1657653"/>
                  </a:lnTo>
                  <a:lnTo>
                    <a:pt x="0" y="1657653"/>
                  </a:lnTo>
                  <a:close/>
                </a:path>
              </a:pathLst>
            </a:custGeom>
            <a:solidFill>
              <a:srgbClr val="009245"/>
            </a:solidFill>
            <a:ln>
              <a:noFill/>
            </a:ln>
          </p:spPr>
        </p:sp>
        <p:sp>
          <p:nvSpPr>
            <p:cNvPr id="117" name="Google Shape;117;g26cf91658cc_0_134"/>
            <p:cNvSpPr txBox="1"/>
            <p:nvPr/>
          </p:nvSpPr>
          <p:spPr>
            <a:xfrm flipH="1" rot="-5400000">
              <a:off x="26252" y="-1235389"/>
              <a:ext cx="26700" cy="36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g26cf91658cc_0_134"/>
          <p:cNvSpPr txBox="1"/>
          <p:nvPr/>
        </p:nvSpPr>
        <p:spPr>
          <a:xfrm>
            <a:off x="5943325" y="745225"/>
            <a:ext cx="5904900" cy="51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IN" sz="30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have the Right to:</a:t>
            </a:r>
            <a:endParaRPr b="1" i="0" sz="3000" u="none" cap="none" strike="noStrike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1" i="0" lang="en-IN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treated with respect, and dignity</a:t>
            </a:r>
            <a:r>
              <a:rPr b="0" i="0" lang="en-IN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without discrimination.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1" i="0" lang="en-IN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informed</a:t>
            </a:r>
            <a:r>
              <a:rPr b="0" i="0" lang="en-IN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your health status, diagnosis, treatment options, and expected outcomes.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1" i="0" lang="en-IN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 </a:t>
            </a:r>
            <a:r>
              <a:rPr b="0" i="0" lang="en-IN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concerns, complaints, provide feedback and your experiences.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IN" sz="30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are Responsible to:</a:t>
            </a:r>
            <a:endParaRPr b="1" i="0" sz="3000" u="none" cap="none" strike="noStrike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b="0" i="0" lang="en-IN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Providing complete information to your doctor 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b="0" i="0" lang="en-IN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Asking questions and clarifying doubts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b="0" i="0" lang="en-IN" sz="2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Respect your healthcare team and other patients 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26cf91658cc_0_195"/>
          <p:cNvPicPr preferRelativeResize="0"/>
          <p:nvPr/>
        </p:nvPicPr>
        <p:blipFill rotWithShape="1">
          <a:blip r:embed="rId3">
            <a:alphaModFix/>
          </a:blip>
          <a:srcRect b="1147" l="2037" r="0" t="3111"/>
          <a:stretch/>
        </p:blipFill>
        <p:spPr>
          <a:xfrm>
            <a:off x="0" y="76200"/>
            <a:ext cx="12192000" cy="670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6cf91658cc_0_195"/>
          <p:cNvSpPr txBox="1"/>
          <p:nvPr/>
        </p:nvSpPr>
        <p:spPr>
          <a:xfrm>
            <a:off x="2700000" y="310000"/>
            <a:ext cx="75264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IN" sz="45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Journey - What to ask </a:t>
            </a:r>
            <a:endParaRPr b="1" i="0" sz="4700" u="none" cap="none" strike="noStrike">
              <a:solidFill>
                <a:srgbClr val="3C53A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g26cf91658cc_0_195"/>
          <p:cNvSpPr txBox="1"/>
          <p:nvPr>
            <p:ph idx="12" type="sldNum"/>
          </p:nvPr>
        </p:nvSpPr>
        <p:spPr>
          <a:xfrm>
            <a:off x="11644250" y="64144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26" name="Google Shape;126;g26cf91658cc_0_1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26cf91658cc_0_195"/>
          <p:cNvSpPr txBox="1"/>
          <p:nvPr/>
        </p:nvSpPr>
        <p:spPr>
          <a:xfrm>
            <a:off x="692009" y="2885209"/>
            <a:ext cx="1672200" cy="579300"/>
          </a:xfrm>
          <a:prstGeom prst="rect">
            <a:avLst/>
          </a:prstGeom>
          <a:solidFill>
            <a:srgbClr val="FFF2CC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I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Tracking Symptoms</a:t>
            </a:r>
            <a:endParaRPr b="1" i="0" sz="15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g26cf91658cc_0_195"/>
          <p:cNvSpPr txBox="1"/>
          <p:nvPr/>
        </p:nvSpPr>
        <p:spPr>
          <a:xfrm>
            <a:off x="2675742" y="3621909"/>
            <a:ext cx="1533600" cy="579300"/>
          </a:xfrm>
          <a:prstGeom prst="rect">
            <a:avLst/>
          </a:prstGeom>
          <a:solidFill>
            <a:srgbClr val="FFF2CC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I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Better Diagnosis</a:t>
            </a:r>
            <a:endParaRPr b="1" i="0" sz="15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Google Shape;129;g26cf91658cc_0_195"/>
          <p:cNvSpPr txBox="1"/>
          <p:nvPr/>
        </p:nvSpPr>
        <p:spPr>
          <a:xfrm>
            <a:off x="4558917" y="2847717"/>
            <a:ext cx="1672200" cy="579300"/>
          </a:xfrm>
          <a:prstGeom prst="rect">
            <a:avLst/>
          </a:prstGeom>
          <a:solidFill>
            <a:srgbClr val="FFF2CC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I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Treatment Options</a:t>
            </a:r>
            <a:endParaRPr b="1" i="0" sz="15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Google Shape;130;g26cf91658cc_0_195"/>
          <p:cNvSpPr txBox="1"/>
          <p:nvPr/>
        </p:nvSpPr>
        <p:spPr>
          <a:xfrm>
            <a:off x="6410292" y="3689850"/>
            <a:ext cx="1672200" cy="579300"/>
          </a:xfrm>
          <a:prstGeom prst="rect">
            <a:avLst/>
          </a:prstGeom>
          <a:solidFill>
            <a:srgbClr val="FFF2CC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I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Medication Management</a:t>
            </a:r>
            <a:endParaRPr b="1" i="0" sz="15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1" name="Google Shape;131;g26cf91658cc_0_195"/>
          <p:cNvSpPr txBox="1"/>
          <p:nvPr/>
        </p:nvSpPr>
        <p:spPr>
          <a:xfrm>
            <a:off x="8171017" y="2885200"/>
            <a:ext cx="1672200" cy="579300"/>
          </a:xfrm>
          <a:prstGeom prst="rect">
            <a:avLst/>
          </a:prstGeom>
          <a:solidFill>
            <a:srgbClr val="FFF2CC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I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Post Care Importance</a:t>
            </a:r>
            <a:endParaRPr b="1" i="0" sz="15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" name="Google Shape;132;g26cf91658cc_0_195"/>
          <p:cNvSpPr txBox="1"/>
          <p:nvPr/>
        </p:nvSpPr>
        <p:spPr>
          <a:xfrm>
            <a:off x="10207250" y="3681783"/>
            <a:ext cx="1672200" cy="579300"/>
          </a:xfrm>
          <a:prstGeom prst="rect">
            <a:avLst/>
          </a:prstGeom>
          <a:solidFill>
            <a:srgbClr val="FFF2CC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I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Preventive</a:t>
            </a:r>
            <a:endParaRPr b="1" i="0" sz="15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IN" sz="1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Choices</a:t>
            </a:r>
            <a:endParaRPr b="1" i="0" sz="15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33" name="Google Shape;133;g26cf91658cc_0_195"/>
          <p:cNvCxnSpPr/>
          <p:nvPr/>
        </p:nvCxnSpPr>
        <p:spPr>
          <a:xfrm rot="10800000">
            <a:off x="1417929" y="2092592"/>
            <a:ext cx="0" cy="699300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4" name="Google Shape;134;g26cf91658cc_0_195"/>
          <p:cNvCxnSpPr/>
          <p:nvPr/>
        </p:nvCxnSpPr>
        <p:spPr>
          <a:xfrm>
            <a:off x="1417938" y="3629750"/>
            <a:ext cx="0" cy="699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5" name="Google Shape;135;g26cf91658cc_0_195"/>
          <p:cNvCxnSpPr/>
          <p:nvPr/>
        </p:nvCxnSpPr>
        <p:spPr>
          <a:xfrm rot="10800000">
            <a:off x="3544119" y="2762967"/>
            <a:ext cx="0" cy="699300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6" name="Google Shape;136;g26cf91658cc_0_195"/>
          <p:cNvCxnSpPr/>
          <p:nvPr/>
        </p:nvCxnSpPr>
        <p:spPr>
          <a:xfrm flipH="1">
            <a:off x="3507918" y="4373211"/>
            <a:ext cx="1800" cy="768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7" name="Google Shape;137;g26cf91658cc_0_195"/>
          <p:cNvCxnSpPr/>
          <p:nvPr/>
        </p:nvCxnSpPr>
        <p:spPr>
          <a:xfrm rot="10800000">
            <a:off x="5436845" y="2034692"/>
            <a:ext cx="0" cy="699300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8" name="Google Shape;138;g26cf91658cc_0_195"/>
          <p:cNvCxnSpPr/>
          <p:nvPr/>
        </p:nvCxnSpPr>
        <p:spPr>
          <a:xfrm>
            <a:off x="5444789" y="3638477"/>
            <a:ext cx="0" cy="699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9" name="Google Shape;139;g26cf91658cc_0_195"/>
          <p:cNvCxnSpPr/>
          <p:nvPr/>
        </p:nvCxnSpPr>
        <p:spPr>
          <a:xfrm rot="10800000">
            <a:off x="7256196" y="2743147"/>
            <a:ext cx="0" cy="699300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0" name="Google Shape;140;g26cf91658cc_0_195"/>
          <p:cNvCxnSpPr/>
          <p:nvPr/>
        </p:nvCxnSpPr>
        <p:spPr>
          <a:xfrm>
            <a:off x="7285583" y="4426667"/>
            <a:ext cx="0" cy="715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1" name="Google Shape;141;g26cf91658cc_0_195"/>
          <p:cNvCxnSpPr/>
          <p:nvPr/>
        </p:nvCxnSpPr>
        <p:spPr>
          <a:xfrm rot="10800000">
            <a:off x="9055957" y="1920992"/>
            <a:ext cx="0" cy="699300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2" name="Google Shape;142;g26cf91658cc_0_195"/>
          <p:cNvCxnSpPr/>
          <p:nvPr/>
        </p:nvCxnSpPr>
        <p:spPr>
          <a:xfrm>
            <a:off x="9007111" y="3689858"/>
            <a:ext cx="0" cy="6993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3" name="Google Shape;143;g26cf91658cc_0_195"/>
          <p:cNvCxnSpPr/>
          <p:nvPr/>
        </p:nvCxnSpPr>
        <p:spPr>
          <a:xfrm rot="10800000">
            <a:off x="10938109" y="2641831"/>
            <a:ext cx="0" cy="699300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4" name="Google Shape;144;g26cf91658cc_0_195"/>
          <p:cNvCxnSpPr/>
          <p:nvPr/>
        </p:nvCxnSpPr>
        <p:spPr>
          <a:xfrm flipH="1">
            <a:off x="11090433" y="4414433"/>
            <a:ext cx="4200" cy="664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5" name="Google Shape;145;g26cf91658cc_0_195"/>
          <p:cNvSpPr txBox="1"/>
          <p:nvPr/>
        </p:nvSpPr>
        <p:spPr>
          <a:xfrm>
            <a:off x="1123200" y="5973300"/>
            <a:ext cx="67638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en-IN" sz="23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Ignorance, doctor is God-syndrome and lack of involvement by patients can lead to errors </a:t>
            </a:r>
            <a:endParaRPr b="0" i="0" sz="3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" name="Google Shape;146;g26cf91658cc_0_195"/>
          <p:cNvGrpSpPr/>
          <p:nvPr/>
        </p:nvGrpSpPr>
        <p:grpSpPr>
          <a:xfrm>
            <a:off x="330365" y="270450"/>
            <a:ext cx="2220152" cy="1583564"/>
            <a:chOff x="330365" y="194250"/>
            <a:chExt cx="2220152" cy="1583564"/>
          </a:xfrm>
        </p:grpSpPr>
        <p:grpSp>
          <p:nvGrpSpPr>
            <p:cNvPr id="147" name="Google Shape;147;g26cf91658cc_0_195"/>
            <p:cNvGrpSpPr/>
            <p:nvPr/>
          </p:nvGrpSpPr>
          <p:grpSpPr>
            <a:xfrm>
              <a:off x="330365" y="194250"/>
              <a:ext cx="2175151" cy="1583564"/>
              <a:chOff x="-90055" y="50800"/>
              <a:chExt cx="1451649" cy="903448"/>
            </a:xfrm>
          </p:grpSpPr>
          <p:sp>
            <p:nvSpPr>
              <p:cNvPr id="148" name="Google Shape;148;g26cf91658cc_0_195"/>
              <p:cNvSpPr/>
              <p:nvPr/>
            </p:nvSpPr>
            <p:spPr>
              <a:xfrm>
                <a:off x="-90055" y="463610"/>
                <a:ext cx="1451649" cy="490638"/>
              </a:xfrm>
              <a:custGeom>
                <a:rect b="b" l="l" r="r" t="t"/>
                <a:pathLst>
                  <a:path extrusionOk="0" h="490638" w="1451649">
                    <a:moveTo>
                      <a:pt x="815591" y="0"/>
                    </a:moveTo>
                    <a:cubicBezTo>
                      <a:pt x="831347" y="0"/>
                      <a:pt x="847197" y="0"/>
                      <a:pt x="862922" y="0"/>
                    </a:cubicBezTo>
                    <a:cubicBezTo>
                      <a:pt x="988291" y="8124"/>
                      <a:pt x="1066641" y="35166"/>
                      <a:pt x="1102328" y="79416"/>
                    </a:cubicBezTo>
                    <a:cubicBezTo>
                      <a:pt x="1311340" y="73515"/>
                      <a:pt x="1451649" y="157185"/>
                      <a:pt x="1370693" y="239303"/>
                    </a:cubicBezTo>
                    <a:cubicBezTo>
                      <a:pt x="1401489" y="256559"/>
                      <a:pt x="1427181" y="275861"/>
                      <a:pt x="1436460" y="301767"/>
                    </a:cubicBezTo>
                    <a:cubicBezTo>
                      <a:pt x="1436460" y="309188"/>
                      <a:pt x="1436460" y="316592"/>
                      <a:pt x="1436460" y="324012"/>
                    </a:cubicBezTo>
                    <a:cubicBezTo>
                      <a:pt x="1408808" y="389947"/>
                      <a:pt x="1289822" y="434501"/>
                      <a:pt x="1094479" y="422507"/>
                    </a:cubicBezTo>
                    <a:cubicBezTo>
                      <a:pt x="1044219" y="456361"/>
                      <a:pt x="954786" y="490638"/>
                      <a:pt x="815620" y="486042"/>
                    </a:cubicBezTo>
                    <a:cubicBezTo>
                      <a:pt x="743687" y="483820"/>
                      <a:pt x="693644" y="470946"/>
                      <a:pt x="649830" y="455306"/>
                    </a:cubicBezTo>
                    <a:cubicBezTo>
                      <a:pt x="603681" y="468307"/>
                      <a:pt x="553701" y="478510"/>
                      <a:pt x="481488" y="478622"/>
                    </a:cubicBezTo>
                    <a:cubicBezTo>
                      <a:pt x="314421" y="478815"/>
                      <a:pt x="202660" y="428728"/>
                      <a:pt x="199950" y="360026"/>
                    </a:cubicBezTo>
                    <a:cubicBezTo>
                      <a:pt x="92548" y="343954"/>
                      <a:pt x="19805" y="313954"/>
                      <a:pt x="0" y="262619"/>
                    </a:cubicBezTo>
                    <a:cubicBezTo>
                      <a:pt x="0" y="255199"/>
                      <a:pt x="0" y="247763"/>
                      <a:pt x="0" y="240374"/>
                    </a:cubicBezTo>
                    <a:cubicBezTo>
                      <a:pt x="21860" y="189505"/>
                      <a:pt x="90649" y="157552"/>
                      <a:pt x="205182" y="144007"/>
                    </a:cubicBezTo>
                    <a:cubicBezTo>
                      <a:pt x="198300" y="58195"/>
                      <a:pt x="427398" y="4574"/>
                      <a:pt x="615608" y="42379"/>
                    </a:cubicBezTo>
                    <a:cubicBezTo>
                      <a:pt x="660419" y="23684"/>
                      <a:pt x="723819" y="3294"/>
                      <a:pt x="8155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sq" cmpd="sng" w="127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g26cf91658cc_0_195"/>
              <p:cNvSpPr txBox="1"/>
              <p:nvPr/>
            </p:nvSpPr>
            <p:spPr>
              <a:xfrm>
                <a:off x="38100" y="50800"/>
                <a:ext cx="736500" cy="40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3850" lIns="33850" spcFirstLastPara="1" rIns="33850" wrap="square" tIns="33850">
                <a:noAutofit/>
              </a:bodyPr>
              <a:lstStyle/>
              <a:p>
                <a:pPr indent="0" lvl="0" marL="0" marR="0" rtl="0" algn="ctr">
                  <a:lnSpc>
                    <a:spcPct val="14775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50" name="Google Shape;150;g26cf91658cc_0_195"/>
            <p:cNvSpPr txBox="1"/>
            <p:nvPr/>
          </p:nvSpPr>
          <p:spPr>
            <a:xfrm>
              <a:off x="404017" y="1129102"/>
              <a:ext cx="21465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IN" sz="1800" u="none" cap="none" strike="noStrike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Are my symptoms serious enough?</a:t>
              </a:r>
              <a:endParaRPr b="0" i="0" sz="1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51" name="Google Shape;151;g26cf91658cc_0_195"/>
          <p:cNvGrpSpPr/>
          <p:nvPr/>
        </p:nvGrpSpPr>
        <p:grpSpPr>
          <a:xfrm>
            <a:off x="2260232" y="939400"/>
            <a:ext cx="2466352" cy="1740222"/>
            <a:chOff x="2107832" y="863200"/>
            <a:chExt cx="2466352" cy="1740222"/>
          </a:xfrm>
        </p:grpSpPr>
        <p:grpSp>
          <p:nvGrpSpPr>
            <p:cNvPr id="152" name="Google Shape;152;g26cf91658cc_0_195"/>
            <p:cNvGrpSpPr/>
            <p:nvPr/>
          </p:nvGrpSpPr>
          <p:grpSpPr>
            <a:xfrm>
              <a:off x="2107832" y="863200"/>
              <a:ext cx="2466352" cy="1740222"/>
              <a:chOff x="-90055" y="50800"/>
              <a:chExt cx="1451649" cy="903448"/>
            </a:xfrm>
          </p:grpSpPr>
          <p:sp>
            <p:nvSpPr>
              <p:cNvPr id="153" name="Google Shape;153;g26cf91658cc_0_195"/>
              <p:cNvSpPr/>
              <p:nvPr/>
            </p:nvSpPr>
            <p:spPr>
              <a:xfrm>
                <a:off x="-90055" y="463610"/>
                <a:ext cx="1451649" cy="490638"/>
              </a:xfrm>
              <a:custGeom>
                <a:rect b="b" l="l" r="r" t="t"/>
                <a:pathLst>
                  <a:path extrusionOk="0" h="490638" w="1451649">
                    <a:moveTo>
                      <a:pt x="815591" y="0"/>
                    </a:moveTo>
                    <a:cubicBezTo>
                      <a:pt x="831347" y="0"/>
                      <a:pt x="847197" y="0"/>
                      <a:pt x="862922" y="0"/>
                    </a:cubicBezTo>
                    <a:cubicBezTo>
                      <a:pt x="988291" y="8124"/>
                      <a:pt x="1066641" y="35166"/>
                      <a:pt x="1102328" y="79416"/>
                    </a:cubicBezTo>
                    <a:cubicBezTo>
                      <a:pt x="1311340" y="73515"/>
                      <a:pt x="1451649" y="157185"/>
                      <a:pt x="1370693" y="239303"/>
                    </a:cubicBezTo>
                    <a:cubicBezTo>
                      <a:pt x="1401489" y="256559"/>
                      <a:pt x="1427181" y="275861"/>
                      <a:pt x="1436460" y="301767"/>
                    </a:cubicBezTo>
                    <a:cubicBezTo>
                      <a:pt x="1436460" y="309188"/>
                      <a:pt x="1436460" y="316592"/>
                      <a:pt x="1436460" y="324012"/>
                    </a:cubicBezTo>
                    <a:cubicBezTo>
                      <a:pt x="1408808" y="389947"/>
                      <a:pt x="1289822" y="434501"/>
                      <a:pt x="1094479" y="422507"/>
                    </a:cubicBezTo>
                    <a:cubicBezTo>
                      <a:pt x="1044219" y="456361"/>
                      <a:pt x="954786" y="490638"/>
                      <a:pt x="815620" y="486042"/>
                    </a:cubicBezTo>
                    <a:cubicBezTo>
                      <a:pt x="743687" y="483820"/>
                      <a:pt x="693644" y="470946"/>
                      <a:pt x="649830" y="455306"/>
                    </a:cubicBezTo>
                    <a:cubicBezTo>
                      <a:pt x="603681" y="468307"/>
                      <a:pt x="553701" y="478510"/>
                      <a:pt x="481488" y="478622"/>
                    </a:cubicBezTo>
                    <a:cubicBezTo>
                      <a:pt x="314421" y="478815"/>
                      <a:pt x="202660" y="428728"/>
                      <a:pt x="199950" y="360026"/>
                    </a:cubicBezTo>
                    <a:cubicBezTo>
                      <a:pt x="92548" y="343954"/>
                      <a:pt x="19805" y="313954"/>
                      <a:pt x="0" y="262619"/>
                    </a:cubicBezTo>
                    <a:cubicBezTo>
                      <a:pt x="0" y="255199"/>
                      <a:pt x="0" y="247763"/>
                      <a:pt x="0" y="240374"/>
                    </a:cubicBezTo>
                    <a:cubicBezTo>
                      <a:pt x="21860" y="189505"/>
                      <a:pt x="90649" y="157552"/>
                      <a:pt x="205182" y="144007"/>
                    </a:cubicBezTo>
                    <a:cubicBezTo>
                      <a:pt x="198300" y="58195"/>
                      <a:pt x="427398" y="4574"/>
                      <a:pt x="615608" y="42379"/>
                    </a:cubicBezTo>
                    <a:cubicBezTo>
                      <a:pt x="660419" y="23684"/>
                      <a:pt x="723819" y="3294"/>
                      <a:pt x="8155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sq" cmpd="sng" w="127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g26cf91658cc_0_195"/>
              <p:cNvSpPr txBox="1"/>
              <p:nvPr/>
            </p:nvSpPr>
            <p:spPr>
              <a:xfrm>
                <a:off x="38100" y="50800"/>
                <a:ext cx="736500" cy="40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3850" lIns="33850" spcFirstLastPara="1" rIns="33850" wrap="square" tIns="33850">
                <a:noAutofit/>
              </a:bodyPr>
              <a:lstStyle/>
              <a:p>
                <a:pPr indent="0" lvl="0" marL="0" marR="0" rtl="0" algn="ctr">
                  <a:lnSpc>
                    <a:spcPct val="14775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55" name="Google Shape;155;g26cf91658cc_0_195"/>
            <p:cNvSpPr txBox="1"/>
            <p:nvPr/>
          </p:nvSpPr>
          <p:spPr>
            <a:xfrm>
              <a:off x="2252492" y="1810942"/>
              <a:ext cx="2146500" cy="7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IN" sz="1800" u="none" cap="none" strike="noStrike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How should I prepare for my Doctor’s visit?</a:t>
              </a:r>
              <a:endParaRPr b="0" i="0" sz="1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56" name="Google Shape;156;g26cf91658cc_0_195"/>
          <p:cNvGrpSpPr/>
          <p:nvPr/>
        </p:nvGrpSpPr>
        <p:grpSpPr>
          <a:xfrm>
            <a:off x="3998866" y="76199"/>
            <a:ext cx="3158643" cy="1921092"/>
            <a:chOff x="3998866" y="-1"/>
            <a:chExt cx="3158643" cy="1921092"/>
          </a:xfrm>
        </p:grpSpPr>
        <p:grpSp>
          <p:nvGrpSpPr>
            <p:cNvPr id="157" name="Google Shape;157;g26cf91658cc_0_195"/>
            <p:cNvGrpSpPr/>
            <p:nvPr/>
          </p:nvGrpSpPr>
          <p:grpSpPr>
            <a:xfrm>
              <a:off x="3998866" y="-1"/>
              <a:ext cx="3158643" cy="1921092"/>
              <a:chOff x="-90055" y="50800"/>
              <a:chExt cx="1451649" cy="903448"/>
            </a:xfrm>
          </p:grpSpPr>
          <p:sp>
            <p:nvSpPr>
              <p:cNvPr id="158" name="Google Shape;158;g26cf91658cc_0_195"/>
              <p:cNvSpPr/>
              <p:nvPr/>
            </p:nvSpPr>
            <p:spPr>
              <a:xfrm>
                <a:off x="-90055" y="463610"/>
                <a:ext cx="1451649" cy="490638"/>
              </a:xfrm>
              <a:custGeom>
                <a:rect b="b" l="l" r="r" t="t"/>
                <a:pathLst>
                  <a:path extrusionOk="0" h="490638" w="1451649">
                    <a:moveTo>
                      <a:pt x="815591" y="0"/>
                    </a:moveTo>
                    <a:cubicBezTo>
                      <a:pt x="831347" y="0"/>
                      <a:pt x="847197" y="0"/>
                      <a:pt x="862922" y="0"/>
                    </a:cubicBezTo>
                    <a:cubicBezTo>
                      <a:pt x="988291" y="8124"/>
                      <a:pt x="1066641" y="35166"/>
                      <a:pt x="1102328" y="79416"/>
                    </a:cubicBezTo>
                    <a:cubicBezTo>
                      <a:pt x="1311340" y="73515"/>
                      <a:pt x="1451649" y="157185"/>
                      <a:pt x="1370693" y="239303"/>
                    </a:cubicBezTo>
                    <a:cubicBezTo>
                      <a:pt x="1401489" y="256559"/>
                      <a:pt x="1427181" y="275861"/>
                      <a:pt x="1436460" y="301767"/>
                    </a:cubicBezTo>
                    <a:cubicBezTo>
                      <a:pt x="1436460" y="309188"/>
                      <a:pt x="1436460" y="316592"/>
                      <a:pt x="1436460" y="324012"/>
                    </a:cubicBezTo>
                    <a:cubicBezTo>
                      <a:pt x="1408808" y="389947"/>
                      <a:pt x="1289822" y="434501"/>
                      <a:pt x="1094479" y="422507"/>
                    </a:cubicBezTo>
                    <a:cubicBezTo>
                      <a:pt x="1044219" y="456361"/>
                      <a:pt x="954786" y="490638"/>
                      <a:pt x="815620" y="486042"/>
                    </a:cubicBezTo>
                    <a:cubicBezTo>
                      <a:pt x="743687" y="483820"/>
                      <a:pt x="693644" y="470946"/>
                      <a:pt x="649830" y="455306"/>
                    </a:cubicBezTo>
                    <a:cubicBezTo>
                      <a:pt x="603681" y="468307"/>
                      <a:pt x="553701" y="478510"/>
                      <a:pt x="481488" y="478622"/>
                    </a:cubicBezTo>
                    <a:cubicBezTo>
                      <a:pt x="314421" y="478815"/>
                      <a:pt x="202660" y="428728"/>
                      <a:pt x="199950" y="360026"/>
                    </a:cubicBezTo>
                    <a:cubicBezTo>
                      <a:pt x="92548" y="343954"/>
                      <a:pt x="19805" y="313954"/>
                      <a:pt x="0" y="262619"/>
                    </a:cubicBezTo>
                    <a:cubicBezTo>
                      <a:pt x="0" y="255199"/>
                      <a:pt x="0" y="247763"/>
                      <a:pt x="0" y="240374"/>
                    </a:cubicBezTo>
                    <a:cubicBezTo>
                      <a:pt x="21860" y="189505"/>
                      <a:pt x="90649" y="157552"/>
                      <a:pt x="205182" y="144007"/>
                    </a:cubicBezTo>
                    <a:cubicBezTo>
                      <a:pt x="198300" y="58195"/>
                      <a:pt x="427398" y="4574"/>
                      <a:pt x="615608" y="42379"/>
                    </a:cubicBezTo>
                    <a:cubicBezTo>
                      <a:pt x="660419" y="23684"/>
                      <a:pt x="723819" y="3294"/>
                      <a:pt x="8155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sq" cmpd="sng" w="127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g26cf91658cc_0_195"/>
              <p:cNvSpPr txBox="1"/>
              <p:nvPr/>
            </p:nvSpPr>
            <p:spPr>
              <a:xfrm>
                <a:off x="38100" y="50800"/>
                <a:ext cx="736500" cy="40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3850" lIns="33850" spcFirstLastPara="1" rIns="33850" wrap="square" tIns="33850">
                <a:noAutofit/>
              </a:bodyPr>
              <a:lstStyle/>
              <a:p>
                <a:pPr indent="0" lvl="0" marL="0" marR="0" rtl="0" algn="ctr">
                  <a:lnSpc>
                    <a:spcPct val="14775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60" name="Google Shape;160;g26cf91658cc_0_195"/>
            <p:cNvSpPr txBox="1"/>
            <p:nvPr/>
          </p:nvSpPr>
          <p:spPr>
            <a:xfrm>
              <a:off x="4214709" y="1202825"/>
              <a:ext cx="28812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IN" sz="1800" u="none" cap="none" strike="noStrike">
                  <a:solidFill>
                    <a:srgbClr val="0070C0"/>
                  </a:solidFill>
                  <a:latin typeface="Times"/>
                  <a:ea typeface="Times"/>
                  <a:cs typeface="Times"/>
                  <a:sym typeface="Times"/>
                </a:rPr>
                <a:t>Surgery vs tests, should I take a Second Opinion?</a:t>
              </a:r>
              <a:endParaRPr b="0" i="0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g26cf91658cc_0_195"/>
          <p:cNvGrpSpPr/>
          <p:nvPr/>
        </p:nvGrpSpPr>
        <p:grpSpPr>
          <a:xfrm>
            <a:off x="5976292" y="1204335"/>
            <a:ext cx="2369527" cy="1495658"/>
            <a:chOff x="5976292" y="1128135"/>
            <a:chExt cx="2369527" cy="1495658"/>
          </a:xfrm>
        </p:grpSpPr>
        <p:grpSp>
          <p:nvGrpSpPr>
            <p:cNvPr id="162" name="Google Shape;162;g26cf91658cc_0_195"/>
            <p:cNvGrpSpPr/>
            <p:nvPr/>
          </p:nvGrpSpPr>
          <p:grpSpPr>
            <a:xfrm>
              <a:off x="5976292" y="1128135"/>
              <a:ext cx="2369527" cy="1495658"/>
              <a:chOff x="-90055" y="50800"/>
              <a:chExt cx="1451649" cy="903448"/>
            </a:xfrm>
          </p:grpSpPr>
          <p:sp>
            <p:nvSpPr>
              <p:cNvPr id="163" name="Google Shape;163;g26cf91658cc_0_195"/>
              <p:cNvSpPr/>
              <p:nvPr/>
            </p:nvSpPr>
            <p:spPr>
              <a:xfrm>
                <a:off x="-90055" y="463610"/>
                <a:ext cx="1451649" cy="490638"/>
              </a:xfrm>
              <a:custGeom>
                <a:rect b="b" l="l" r="r" t="t"/>
                <a:pathLst>
                  <a:path extrusionOk="0" h="490638" w="1451649">
                    <a:moveTo>
                      <a:pt x="815591" y="0"/>
                    </a:moveTo>
                    <a:cubicBezTo>
                      <a:pt x="831347" y="0"/>
                      <a:pt x="847197" y="0"/>
                      <a:pt x="862922" y="0"/>
                    </a:cubicBezTo>
                    <a:cubicBezTo>
                      <a:pt x="988291" y="8124"/>
                      <a:pt x="1066641" y="35166"/>
                      <a:pt x="1102328" y="79416"/>
                    </a:cubicBezTo>
                    <a:cubicBezTo>
                      <a:pt x="1311340" y="73515"/>
                      <a:pt x="1451649" y="157185"/>
                      <a:pt x="1370693" y="239303"/>
                    </a:cubicBezTo>
                    <a:cubicBezTo>
                      <a:pt x="1401489" y="256559"/>
                      <a:pt x="1427181" y="275861"/>
                      <a:pt x="1436460" y="301767"/>
                    </a:cubicBezTo>
                    <a:cubicBezTo>
                      <a:pt x="1436460" y="309188"/>
                      <a:pt x="1436460" y="316592"/>
                      <a:pt x="1436460" y="324012"/>
                    </a:cubicBezTo>
                    <a:cubicBezTo>
                      <a:pt x="1408808" y="389947"/>
                      <a:pt x="1289822" y="434501"/>
                      <a:pt x="1094479" y="422507"/>
                    </a:cubicBezTo>
                    <a:cubicBezTo>
                      <a:pt x="1044219" y="456361"/>
                      <a:pt x="954786" y="490638"/>
                      <a:pt x="815620" y="486042"/>
                    </a:cubicBezTo>
                    <a:cubicBezTo>
                      <a:pt x="743687" y="483820"/>
                      <a:pt x="693644" y="470946"/>
                      <a:pt x="649830" y="455306"/>
                    </a:cubicBezTo>
                    <a:cubicBezTo>
                      <a:pt x="603681" y="468307"/>
                      <a:pt x="553701" y="478510"/>
                      <a:pt x="481488" y="478622"/>
                    </a:cubicBezTo>
                    <a:cubicBezTo>
                      <a:pt x="314421" y="478815"/>
                      <a:pt x="202660" y="428728"/>
                      <a:pt x="199950" y="360026"/>
                    </a:cubicBezTo>
                    <a:cubicBezTo>
                      <a:pt x="92548" y="343954"/>
                      <a:pt x="19805" y="313954"/>
                      <a:pt x="0" y="262619"/>
                    </a:cubicBezTo>
                    <a:cubicBezTo>
                      <a:pt x="0" y="255199"/>
                      <a:pt x="0" y="247763"/>
                      <a:pt x="0" y="240374"/>
                    </a:cubicBezTo>
                    <a:cubicBezTo>
                      <a:pt x="21860" y="189505"/>
                      <a:pt x="90649" y="157552"/>
                      <a:pt x="205182" y="144007"/>
                    </a:cubicBezTo>
                    <a:cubicBezTo>
                      <a:pt x="198300" y="58195"/>
                      <a:pt x="427398" y="4574"/>
                      <a:pt x="615608" y="42379"/>
                    </a:cubicBezTo>
                    <a:cubicBezTo>
                      <a:pt x="660419" y="23684"/>
                      <a:pt x="723819" y="3294"/>
                      <a:pt x="8155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sq" cmpd="sng" w="127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g26cf91658cc_0_195"/>
              <p:cNvSpPr txBox="1"/>
              <p:nvPr/>
            </p:nvSpPr>
            <p:spPr>
              <a:xfrm>
                <a:off x="38100" y="50800"/>
                <a:ext cx="736500" cy="40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3850" lIns="33850" spcFirstLastPara="1" rIns="33850" wrap="square" tIns="33850">
                <a:noAutofit/>
              </a:bodyPr>
              <a:lstStyle/>
              <a:p>
                <a:pPr indent="0" lvl="0" marL="0" marR="0" rtl="0" algn="ctr">
                  <a:lnSpc>
                    <a:spcPct val="14775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65" name="Google Shape;165;g26cf91658cc_0_195"/>
            <p:cNvSpPr txBox="1"/>
            <p:nvPr/>
          </p:nvSpPr>
          <p:spPr>
            <a:xfrm>
              <a:off x="6208198" y="2005273"/>
              <a:ext cx="20763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IN" sz="1800" u="none" cap="none" strike="noStrike">
                  <a:solidFill>
                    <a:srgbClr val="0070C0"/>
                  </a:solidFill>
                  <a:latin typeface="Times"/>
                  <a:ea typeface="Times"/>
                  <a:cs typeface="Times"/>
                  <a:sym typeface="Times"/>
                </a:rPr>
                <a:t>Shall I discontinue  Medicines?</a:t>
              </a:r>
              <a:endParaRPr b="0" i="0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g26cf91658cc_0_195"/>
          <p:cNvGrpSpPr/>
          <p:nvPr/>
        </p:nvGrpSpPr>
        <p:grpSpPr>
          <a:xfrm>
            <a:off x="7973087" y="235598"/>
            <a:ext cx="2235381" cy="1648522"/>
            <a:chOff x="7820687" y="83198"/>
            <a:chExt cx="2235381" cy="1648522"/>
          </a:xfrm>
        </p:grpSpPr>
        <p:grpSp>
          <p:nvGrpSpPr>
            <p:cNvPr id="167" name="Google Shape;167;g26cf91658cc_0_195"/>
            <p:cNvGrpSpPr/>
            <p:nvPr/>
          </p:nvGrpSpPr>
          <p:grpSpPr>
            <a:xfrm>
              <a:off x="7820687" y="83198"/>
              <a:ext cx="2146553" cy="1648522"/>
              <a:chOff x="-90055" y="50800"/>
              <a:chExt cx="1451649" cy="903448"/>
            </a:xfrm>
          </p:grpSpPr>
          <p:sp>
            <p:nvSpPr>
              <p:cNvPr id="168" name="Google Shape;168;g26cf91658cc_0_195"/>
              <p:cNvSpPr/>
              <p:nvPr/>
            </p:nvSpPr>
            <p:spPr>
              <a:xfrm>
                <a:off x="-90055" y="463610"/>
                <a:ext cx="1451649" cy="490638"/>
              </a:xfrm>
              <a:custGeom>
                <a:rect b="b" l="l" r="r" t="t"/>
                <a:pathLst>
                  <a:path extrusionOk="0" h="490638" w="1451649">
                    <a:moveTo>
                      <a:pt x="815591" y="0"/>
                    </a:moveTo>
                    <a:cubicBezTo>
                      <a:pt x="831347" y="0"/>
                      <a:pt x="847197" y="0"/>
                      <a:pt x="862922" y="0"/>
                    </a:cubicBezTo>
                    <a:cubicBezTo>
                      <a:pt x="988291" y="8124"/>
                      <a:pt x="1066641" y="35166"/>
                      <a:pt x="1102328" y="79416"/>
                    </a:cubicBezTo>
                    <a:cubicBezTo>
                      <a:pt x="1311340" y="73515"/>
                      <a:pt x="1451649" y="157185"/>
                      <a:pt x="1370693" y="239303"/>
                    </a:cubicBezTo>
                    <a:cubicBezTo>
                      <a:pt x="1401489" y="256559"/>
                      <a:pt x="1427181" y="275861"/>
                      <a:pt x="1436460" y="301767"/>
                    </a:cubicBezTo>
                    <a:cubicBezTo>
                      <a:pt x="1436460" y="309188"/>
                      <a:pt x="1436460" y="316592"/>
                      <a:pt x="1436460" y="324012"/>
                    </a:cubicBezTo>
                    <a:cubicBezTo>
                      <a:pt x="1408808" y="389947"/>
                      <a:pt x="1289822" y="434501"/>
                      <a:pt x="1094479" y="422507"/>
                    </a:cubicBezTo>
                    <a:cubicBezTo>
                      <a:pt x="1044219" y="456361"/>
                      <a:pt x="954786" y="490638"/>
                      <a:pt x="815620" y="486042"/>
                    </a:cubicBezTo>
                    <a:cubicBezTo>
                      <a:pt x="743687" y="483820"/>
                      <a:pt x="693644" y="470946"/>
                      <a:pt x="649830" y="455306"/>
                    </a:cubicBezTo>
                    <a:cubicBezTo>
                      <a:pt x="603681" y="468307"/>
                      <a:pt x="553701" y="478510"/>
                      <a:pt x="481488" y="478622"/>
                    </a:cubicBezTo>
                    <a:cubicBezTo>
                      <a:pt x="314421" y="478815"/>
                      <a:pt x="202660" y="428728"/>
                      <a:pt x="199950" y="360026"/>
                    </a:cubicBezTo>
                    <a:cubicBezTo>
                      <a:pt x="92548" y="343954"/>
                      <a:pt x="19805" y="313954"/>
                      <a:pt x="0" y="262619"/>
                    </a:cubicBezTo>
                    <a:cubicBezTo>
                      <a:pt x="0" y="255199"/>
                      <a:pt x="0" y="247763"/>
                      <a:pt x="0" y="240374"/>
                    </a:cubicBezTo>
                    <a:cubicBezTo>
                      <a:pt x="21860" y="189505"/>
                      <a:pt x="90649" y="157552"/>
                      <a:pt x="205182" y="144007"/>
                    </a:cubicBezTo>
                    <a:cubicBezTo>
                      <a:pt x="198300" y="58195"/>
                      <a:pt x="427398" y="4574"/>
                      <a:pt x="615608" y="42379"/>
                    </a:cubicBezTo>
                    <a:cubicBezTo>
                      <a:pt x="660419" y="23684"/>
                      <a:pt x="723819" y="3294"/>
                      <a:pt x="8155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sq" cmpd="sng" w="127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g26cf91658cc_0_195"/>
              <p:cNvSpPr txBox="1"/>
              <p:nvPr/>
            </p:nvSpPr>
            <p:spPr>
              <a:xfrm>
                <a:off x="38100" y="50800"/>
                <a:ext cx="736500" cy="40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3850" lIns="33850" spcFirstLastPara="1" rIns="33850" wrap="square" tIns="33850">
                <a:noAutofit/>
              </a:bodyPr>
              <a:lstStyle/>
              <a:p>
                <a:pPr indent="0" lvl="0" marL="0" marR="0" rtl="0" algn="ctr">
                  <a:lnSpc>
                    <a:spcPct val="14775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70" name="Google Shape;170;g26cf91658cc_0_195"/>
            <p:cNvSpPr txBox="1"/>
            <p:nvPr/>
          </p:nvSpPr>
          <p:spPr>
            <a:xfrm>
              <a:off x="7843568" y="1052800"/>
              <a:ext cx="22125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rPr b="1" i="0" lang="en-IN" sz="1800" u="none" cap="none" strike="noStrike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Why do I need a </a:t>
              </a:r>
              <a:endParaRPr b="1" i="0" sz="1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rPr b="1" i="0" lang="en-IN" sz="1800" u="none" cap="none" strike="noStrike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follow-up visit?</a:t>
              </a:r>
              <a:endParaRPr b="1" i="0" sz="13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g26cf91658cc_0_195"/>
          <p:cNvGrpSpPr/>
          <p:nvPr/>
        </p:nvGrpSpPr>
        <p:grpSpPr>
          <a:xfrm>
            <a:off x="9677400" y="848501"/>
            <a:ext cx="2466352" cy="1740222"/>
            <a:chOff x="9525000" y="696101"/>
            <a:chExt cx="2466352" cy="1740222"/>
          </a:xfrm>
        </p:grpSpPr>
        <p:grpSp>
          <p:nvGrpSpPr>
            <p:cNvPr id="172" name="Google Shape;172;g26cf91658cc_0_195"/>
            <p:cNvGrpSpPr/>
            <p:nvPr/>
          </p:nvGrpSpPr>
          <p:grpSpPr>
            <a:xfrm>
              <a:off x="9525000" y="696101"/>
              <a:ext cx="2466352" cy="1740222"/>
              <a:chOff x="-90055" y="50800"/>
              <a:chExt cx="1451649" cy="903448"/>
            </a:xfrm>
          </p:grpSpPr>
          <p:sp>
            <p:nvSpPr>
              <p:cNvPr id="173" name="Google Shape;173;g26cf91658cc_0_195"/>
              <p:cNvSpPr/>
              <p:nvPr/>
            </p:nvSpPr>
            <p:spPr>
              <a:xfrm>
                <a:off x="-90055" y="463610"/>
                <a:ext cx="1451649" cy="490638"/>
              </a:xfrm>
              <a:custGeom>
                <a:rect b="b" l="l" r="r" t="t"/>
                <a:pathLst>
                  <a:path extrusionOk="0" h="490638" w="1451649">
                    <a:moveTo>
                      <a:pt x="815591" y="0"/>
                    </a:moveTo>
                    <a:cubicBezTo>
                      <a:pt x="831347" y="0"/>
                      <a:pt x="847197" y="0"/>
                      <a:pt x="862922" y="0"/>
                    </a:cubicBezTo>
                    <a:cubicBezTo>
                      <a:pt x="988291" y="8124"/>
                      <a:pt x="1066641" y="35166"/>
                      <a:pt x="1102328" y="79416"/>
                    </a:cubicBezTo>
                    <a:cubicBezTo>
                      <a:pt x="1311340" y="73515"/>
                      <a:pt x="1451649" y="157185"/>
                      <a:pt x="1370693" y="239303"/>
                    </a:cubicBezTo>
                    <a:cubicBezTo>
                      <a:pt x="1401489" y="256559"/>
                      <a:pt x="1427181" y="275861"/>
                      <a:pt x="1436460" y="301767"/>
                    </a:cubicBezTo>
                    <a:cubicBezTo>
                      <a:pt x="1436460" y="309188"/>
                      <a:pt x="1436460" y="316592"/>
                      <a:pt x="1436460" y="324012"/>
                    </a:cubicBezTo>
                    <a:cubicBezTo>
                      <a:pt x="1408808" y="389947"/>
                      <a:pt x="1289822" y="434501"/>
                      <a:pt x="1094479" y="422507"/>
                    </a:cubicBezTo>
                    <a:cubicBezTo>
                      <a:pt x="1044219" y="456361"/>
                      <a:pt x="954786" y="490638"/>
                      <a:pt x="815620" y="486042"/>
                    </a:cubicBezTo>
                    <a:cubicBezTo>
                      <a:pt x="743687" y="483820"/>
                      <a:pt x="693644" y="470946"/>
                      <a:pt x="649830" y="455306"/>
                    </a:cubicBezTo>
                    <a:cubicBezTo>
                      <a:pt x="603681" y="468307"/>
                      <a:pt x="553701" y="478510"/>
                      <a:pt x="481488" y="478622"/>
                    </a:cubicBezTo>
                    <a:cubicBezTo>
                      <a:pt x="314421" y="478815"/>
                      <a:pt x="202660" y="428728"/>
                      <a:pt x="199950" y="360026"/>
                    </a:cubicBezTo>
                    <a:cubicBezTo>
                      <a:pt x="92548" y="343954"/>
                      <a:pt x="19805" y="313954"/>
                      <a:pt x="0" y="262619"/>
                    </a:cubicBezTo>
                    <a:cubicBezTo>
                      <a:pt x="0" y="255199"/>
                      <a:pt x="0" y="247763"/>
                      <a:pt x="0" y="240374"/>
                    </a:cubicBezTo>
                    <a:cubicBezTo>
                      <a:pt x="21860" y="189505"/>
                      <a:pt x="90649" y="157552"/>
                      <a:pt x="205182" y="144007"/>
                    </a:cubicBezTo>
                    <a:cubicBezTo>
                      <a:pt x="198300" y="58195"/>
                      <a:pt x="427398" y="4574"/>
                      <a:pt x="615608" y="42379"/>
                    </a:cubicBezTo>
                    <a:cubicBezTo>
                      <a:pt x="660419" y="23684"/>
                      <a:pt x="723819" y="3294"/>
                      <a:pt x="8155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cap="sq" cmpd="sng" w="12700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g26cf91658cc_0_195"/>
              <p:cNvSpPr txBox="1"/>
              <p:nvPr/>
            </p:nvSpPr>
            <p:spPr>
              <a:xfrm>
                <a:off x="38100" y="50800"/>
                <a:ext cx="736500" cy="40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3850" lIns="33850" spcFirstLastPara="1" rIns="33850" wrap="square" tIns="33850">
                <a:noAutofit/>
              </a:bodyPr>
              <a:lstStyle/>
              <a:p>
                <a:pPr indent="0" lvl="0" marL="0" marR="0" rtl="0" algn="ctr">
                  <a:lnSpc>
                    <a:spcPct val="14775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75" name="Google Shape;175;g26cf91658cc_0_195"/>
            <p:cNvSpPr txBox="1"/>
            <p:nvPr/>
          </p:nvSpPr>
          <p:spPr>
            <a:xfrm>
              <a:off x="9853236" y="1605316"/>
              <a:ext cx="1951200" cy="7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IN" sz="1800" u="none" cap="none" strike="noStrike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Are preventive health checkups really helpful?</a:t>
              </a:r>
              <a:endParaRPr b="1" i="0" sz="1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6" name="Google Shape;176;g26cf91658cc_0_195"/>
          <p:cNvGrpSpPr/>
          <p:nvPr/>
        </p:nvGrpSpPr>
        <p:grpSpPr>
          <a:xfrm>
            <a:off x="507817" y="4444823"/>
            <a:ext cx="1786500" cy="741300"/>
            <a:chOff x="584017" y="4521023"/>
            <a:chExt cx="1786500" cy="741300"/>
          </a:xfrm>
        </p:grpSpPr>
        <p:sp>
          <p:nvSpPr>
            <p:cNvPr id="177" name="Google Shape;177;g26cf91658cc_0_195"/>
            <p:cNvSpPr/>
            <p:nvPr/>
          </p:nvSpPr>
          <p:spPr>
            <a:xfrm>
              <a:off x="584017" y="4521023"/>
              <a:ext cx="1786500" cy="7413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g26cf91658cc_0_195"/>
            <p:cNvSpPr txBox="1"/>
            <p:nvPr/>
          </p:nvSpPr>
          <p:spPr>
            <a:xfrm>
              <a:off x="761317" y="4622616"/>
              <a:ext cx="14319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IN" sz="1800" u="none" cap="none" strike="noStrike">
                  <a:solidFill>
                    <a:srgbClr val="FF0000"/>
                  </a:solidFill>
                  <a:latin typeface="Times"/>
                  <a:ea typeface="Times"/>
                  <a:cs typeface="Times"/>
                  <a:sym typeface="Times"/>
                </a:rPr>
                <a:t>Delayed diagnosis</a:t>
              </a:r>
              <a:endParaRPr b="0" i="0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g26cf91658cc_0_195"/>
          <p:cNvGrpSpPr/>
          <p:nvPr/>
        </p:nvGrpSpPr>
        <p:grpSpPr>
          <a:xfrm>
            <a:off x="2592780" y="5186902"/>
            <a:ext cx="1786500" cy="741300"/>
            <a:chOff x="2592780" y="5263102"/>
            <a:chExt cx="1786500" cy="741300"/>
          </a:xfrm>
        </p:grpSpPr>
        <p:sp>
          <p:nvSpPr>
            <p:cNvPr id="180" name="Google Shape;180;g26cf91658cc_0_195"/>
            <p:cNvSpPr/>
            <p:nvPr/>
          </p:nvSpPr>
          <p:spPr>
            <a:xfrm>
              <a:off x="2592780" y="5263102"/>
              <a:ext cx="1786500" cy="7413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g26cf91658cc_0_195"/>
            <p:cNvSpPr txBox="1"/>
            <p:nvPr/>
          </p:nvSpPr>
          <p:spPr>
            <a:xfrm>
              <a:off x="2788809" y="5364702"/>
              <a:ext cx="14319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IN" sz="1800" u="none" cap="none" strike="noStrike">
                  <a:solidFill>
                    <a:srgbClr val="FF0000"/>
                  </a:solidFill>
                  <a:latin typeface="Times"/>
                  <a:ea typeface="Times"/>
                  <a:cs typeface="Times"/>
                  <a:sym typeface="Times"/>
                </a:rPr>
                <a:t>Incomplete information</a:t>
              </a:r>
              <a:endParaRPr b="0" i="0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g26cf91658cc_0_195"/>
          <p:cNvGrpSpPr/>
          <p:nvPr/>
        </p:nvGrpSpPr>
        <p:grpSpPr>
          <a:xfrm>
            <a:off x="4494633" y="4596352"/>
            <a:ext cx="1842088" cy="1125900"/>
            <a:chOff x="4647033" y="4672552"/>
            <a:chExt cx="1842088" cy="1125900"/>
          </a:xfrm>
        </p:grpSpPr>
        <p:sp>
          <p:nvSpPr>
            <p:cNvPr id="183" name="Google Shape;183;g26cf91658cc_0_195"/>
            <p:cNvSpPr/>
            <p:nvPr/>
          </p:nvSpPr>
          <p:spPr>
            <a:xfrm>
              <a:off x="4647033" y="4672552"/>
              <a:ext cx="1786500" cy="11259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g26cf91658cc_0_195"/>
            <p:cNvSpPr txBox="1"/>
            <p:nvPr/>
          </p:nvSpPr>
          <p:spPr>
            <a:xfrm>
              <a:off x="4702621" y="4926155"/>
              <a:ext cx="1786500" cy="7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IN" sz="1800" u="none" cap="none" strike="noStrike">
                  <a:solidFill>
                    <a:srgbClr val="FF0000"/>
                  </a:solidFill>
                  <a:latin typeface="Times"/>
                  <a:ea typeface="Times"/>
                  <a:cs typeface="Times"/>
                  <a:sym typeface="Times"/>
                </a:rPr>
                <a:t>Unsatisfactory Treatment Outcomes</a:t>
              </a:r>
              <a:endParaRPr b="0" i="0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g26cf91658cc_0_195"/>
          <p:cNvGrpSpPr/>
          <p:nvPr/>
        </p:nvGrpSpPr>
        <p:grpSpPr>
          <a:xfrm>
            <a:off x="6350125" y="5222191"/>
            <a:ext cx="1786500" cy="726600"/>
            <a:chOff x="6368000" y="5296853"/>
            <a:chExt cx="1786500" cy="726600"/>
          </a:xfrm>
        </p:grpSpPr>
        <p:sp>
          <p:nvSpPr>
            <p:cNvPr id="186" name="Google Shape;186;g26cf91658cc_0_195"/>
            <p:cNvSpPr/>
            <p:nvPr/>
          </p:nvSpPr>
          <p:spPr>
            <a:xfrm>
              <a:off x="6368000" y="5296853"/>
              <a:ext cx="1786500" cy="7266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g26cf91658cc_0_195"/>
            <p:cNvSpPr txBox="1"/>
            <p:nvPr/>
          </p:nvSpPr>
          <p:spPr>
            <a:xfrm>
              <a:off x="6605305" y="5401276"/>
              <a:ext cx="14319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IN" sz="1800" u="none" cap="none" strike="noStrike">
                  <a:solidFill>
                    <a:srgbClr val="FF0000"/>
                  </a:solidFill>
                  <a:latin typeface="Times"/>
                  <a:ea typeface="Times"/>
                  <a:cs typeface="Times"/>
                  <a:sym typeface="Times"/>
                </a:rPr>
                <a:t>Incomplete Treatment</a:t>
              </a:r>
              <a:endParaRPr b="0" i="0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g26cf91658cc_0_195"/>
          <p:cNvGrpSpPr/>
          <p:nvPr/>
        </p:nvGrpSpPr>
        <p:grpSpPr>
          <a:xfrm>
            <a:off x="8139669" y="4541347"/>
            <a:ext cx="1951200" cy="741300"/>
            <a:chOff x="8139669" y="4541347"/>
            <a:chExt cx="1951200" cy="741300"/>
          </a:xfrm>
        </p:grpSpPr>
        <p:sp>
          <p:nvSpPr>
            <p:cNvPr id="189" name="Google Shape;189;g26cf91658cc_0_195"/>
            <p:cNvSpPr/>
            <p:nvPr/>
          </p:nvSpPr>
          <p:spPr>
            <a:xfrm>
              <a:off x="8208962" y="4541347"/>
              <a:ext cx="1786500" cy="7413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g26cf91658cc_0_195"/>
            <p:cNvSpPr txBox="1"/>
            <p:nvPr/>
          </p:nvSpPr>
          <p:spPr>
            <a:xfrm>
              <a:off x="8139669" y="4684277"/>
              <a:ext cx="1951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IN" sz="1800" u="none" cap="none" strike="noStrike">
                  <a:solidFill>
                    <a:srgbClr val="FF0000"/>
                  </a:solidFill>
                  <a:latin typeface="Times"/>
                  <a:ea typeface="Times"/>
                  <a:cs typeface="Times"/>
                  <a:sym typeface="Times"/>
                </a:rPr>
                <a:t>Recurrence</a:t>
              </a:r>
              <a:endParaRPr b="0" i="0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g26cf91658cc_0_195"/>
          <p:cNvGrpSpPr/>
          <p:nvPr/>
        </p:nvGrpSpPr>
        <p:grpSpPr>
          <a:xfrm>
            <a:off x="10193248" y="5210093"/>
            <a:ext cx="1786500" cy="741300"/>
            <a:chOff x="10193248" y="5210093"/>
            <a:chExt cx="1786500" cy="741300"/>
          </a:xfrm>
        </p:grpSpPr>
        <p:sp>
          <p:nvSpPr>
            <p:cNvPr id="192" name="Google Shape;192;g26cf91658cc_0_195"/>
            <p:cNvSpPr/>
            <p:nvPr/>
          </p:nvSpPr>
          <p:spPr>
            <a:xfrm>
              <a:off x="10193248" y="5210093"/>
              <a:ext cx="1786500" cy="7413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1C30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g26cf91658cc_0_195"/>
            <p:cNvSpPr txBox="1"/>
            <p:nvPr/>
          </p:nvSpPr>
          <p:spPr>
            <a:xfrm>
              <a:off x="10421306" y="5359139"/>
              <a:ext cx="14319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IN" sz="1800" u="none" cap="none" strike="noStrike">
                  <a:solidFill>
                    <a:srgbClr val="FF0000"/>
                  </a:solidFill>
                  <a:latin typeface="Times"/>
                  <a:ea typeface="Times"/>
                  <a:cs typeface="Times"/>
                  <a:sym typeface="Times"/>
                </a:rPr>
                <a:t>Severe illness</a:t>
              </a:r>
              <a:endParaRPr b="0" i="0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2c435b9ce0b_0_40"/>
          <p:cNvPicPr preferRelativeResize="0"/>
          <p:nvPr/>
        </p:nvPicPr>
        <p:blipFill rotWithShape="1">
          <a:blip r:embed="rId3">
            <a:alphaModFix/>
          </a:blip>
          <a:srcRect b="0" l="2037" r="0" t="3110"/>
          <a:stretch/>
        </p:blipFill>
        <p:spPr>
          <a:xfrm>
            <a:off x="248950" y="213200"/>
            <a:ext cx="11943052" cy="6644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g2c435b9ce0b_0_40"/>
          <p:cNvGrpSpPr/>
          <p:nvPr/>
        </p:nvGrpSpPr>
        <p:grpSpPr>
          <a:xfrm>
            <a:off x="2895000" y="1653524"/>
            <a:ext cx="6402151" cy="777383"/>
            <a:chOff x="0" y="-38100"/>
            <a:chExt cx="2529195" cy="444600"/>
          </a:xfrm>
        </p:grpSpPr>
        <p:sp>
          <p:nvSpPr>
            <p:cNvPr id="200" name="Google Shape;200;g2c435b9ce0b_0_40"/>
            <p:cNvSpPr/>
            <p:nvPr/>
          </p:nvSpPr>
          <p:spPr>
            <a:xfrm>
              <a:off x="0" y="0"/>
              <a:ext cx="2529195" cy="316941"/>
            </a:xfrm>
            <a:custGeom>
              <a:rect b="b" l="l" r="r" t="t"/>
              <a:pathLst>
                <a:path extrusionOk="0" h="316941" w="2529195">
                  <a:moveTo>
                    <a:pt x="2325995" y="0"/>
                  </a:moveTo>
                  <a:cubicBezTo>
                    <a:pt x="2438219" y="0"/>
                    <a:pt x="2529195" y="70950"/>
                    <a:pt x="2529195" y="158470"/>
                  </a:cubicBezTo>
                  <a:cubicBezTo>
                    <a:pt x="2529195" y="245991"/>
                    <a:pt x="2438219" y="316941"/>
                    <a:pt x="2325995" y="316941"/>
                  </a:cubicBezTo>
                  <a:lnTo>
                    <a:pt x="203200" y="316941"/>
                  </a:lnTo>
                  <a:cubicBezTo>
                    <a:pt x="90976" y="316941"/>
                    <a:pt x="0" y="245991"/>
                    <a:pt x="0" y="158470"/>
                  </a:cubicBezTo>
                  <a:cubicBezTo>
                    <a:pt x="0" y="709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76200">
              <a:solidFill>
                <a:srgbClr val="FF5B66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0975" lIns="60975" spcFirstLastPara="1" rIns="60975" wrap="square" tIns="60975">
              <a:no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1" name="Google Shape;201;g2c435b9ce0b_0_40"/>
            <p:cNvSpPr txBox="1"/>
            <p:nvPr/>
          </p:nvSpPr>
          <p:spPr>
            <a:xfrm>
              <a:off x="0" y="-38100"/>
              <a:ext cx="8127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02" name="Google Shape;202;g2c435b9ce0b_0_40"/>
          <p:cNvGrpSpPr/>
          <p:nvPr/>
        </p:nvGrpSpPr>
        <p:grpSpPr>
          <a:xfrm>
            <a:off x="2895000" y="2399150"/>
            <a:ext cx="6402151" cy="995504"/>
            <a:chOff x="0" y="-38100"/>
            <a:chExt cx="2529195" cy="444600"/>
          </a:xfrm>
        </p:grpSpPr>
        <p:sp>
          <p:nvSpPr>
            <p:cNvPr id="203" name="Google Shape;203;g2c435b9ce0b_0_40"/>
            <p:cNvSpPr/>
            <p:nvPr/>
          </p:nvSpPr>
          <p:spPr>
            <a:xfrm>
              <a:off x="0" y="0"/>
              <a:ext cx="2529195" cy="316941"/>
            </a:xfrm>
            <a:custGeom>
              <a:rect b="b" l="l" r="r" t="t"/>
              <a:pathLst>
                <a:path extrusionOk="0" h="316941" w="2529195">
                  <a:moveTo>
                    <a:pt x="2325995" y="0"/>
                  </a:moveTo>
                  <a:cubicBezTo>
                    <a:pt x="2438219" y="0"/>
                    <a:pt x="2529195" y="70950"/>
                    <a:pt x="2529195" y="158470"/>
                  </a:cubicBezTo>
                  <a:cubicBezTo>
                    <a:pt x="2529195" y="245991"/>
                    <a:pt x="2438219" y="316941"/>
                    <a:pt x="2325995" y="316941"/>
                  </a:cubicBezTo>
                  <a:lnTo>
                    <a:pt x="203200" y="316941"/>
                  </a:lnTo>
                  <a:cubicBezTo>
                    <a:pt x="90976" y="316941"/>
                    <a:pt x="0" y="245991"/>
                    <a:pt x="0" y="158470"/>
                  </a:cubicBezTo>
                  <a:cubicBezTo>
                    <a:pt x="0" y="709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76200">
              <a:solidFill>
                <a:srgbClr val="38B6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0975" lIns="60975" spcFirstLastPara="1" rIns="60975" wrap="square" tIns="60975">
              <a:no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4" name="Google Shape;204;g2c435b9ce0b_0_40"/>
            <p:cNvSpPr txBox="1"/>
            <p:nvPr/>
          </p:nvSpPr>
          <p:spPr>
            <a:xfrm>
              <a:off x="0" y="-38100"/>
              <a:ext cx="8127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05" name="Google Shape;205;g2c435b9ce0b_0_40"/>
          <p:cNvGrpSpPr/>
          <p:nvPr/>
        </p:nvGrpSpPr>
        <p:grpSpPr>
          <a:xfrm>
            <a:off x="2895000" y="3296650"/>
            <a:ext cx="6402151" cy="995504"/>
            <a:chOff x="0" y="-38100"/>
            <a:chExt cx="2529195" cy="444600"/>
          </a:xfrm>
        </p:grpSpPr>
        <p:sp>
          <p:nvSpPr>
            <p:cNvPr id="206" name="Google Shape;206;g2c435b9ce0b_0_40"/>
            <p:cNvSpPr/>
            <p:nvPr/>
          </p:nvSpPr>
          <p:spPr>
            <a:xfrm>
              <a:off x="0" y="0"/>
              <a:ext cx="2529195" cy="316941"/>
            </a:xfrm>
            <a:custGeom>
              <a:rect b="b" l="l" r="r" t="t"/>
              <a:pathLst>
                <a:path extrusionOk="0" h="316941" w="2529195">
                  <a:moveTo>
                    <a:pt x="2325995" y="0"/>
                  </a:moveTo>
                  <a:cubicBezTo>
                    <a:pt x="2438219" y="0"/>
                    <a:pt x="2529195" y="70950"/>
                    <a:pt x="2529195" y="158470"/>
                  </a:cubicBezTo>
                  <a:cubicBezTo>
                    <a:pt x="2529195" y="245991"/>
                    <a:pt x="2438219" y="316941"/>
                    <a:pt x="2325995" y="316941"/>
                  </a:cubicBezTo>
                  <a:lnTo>
                    <a:pt x="203200" y="316941"/>
                  </a:lnTo>
                  <a:cubicBezTo>
                    <a:pt x="90976" y="316941"/>
                    <a:pt x="0" y="245991"/>
                    <a:pt x="0" y="158470"/>
                  </a:cubicBezTo>
                  <a:cubicBezTo>
                    <a:pt x="0" y="709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76200">
              <a:solidFill>
                <a:srgbClr val="FFCC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0975" lIns="60975" spcFirstLastPara="1" rIns="60975" wrap="square" tIns="60975">
              <a:no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" name="Google Shape;207;g2c435b9ce0b_0_40"/>
            <p:cNvSpPr txBox="1"/>
            <p:nvPr/>
          </p:nvSpPr>
          <p:spPr>
            <a:xfrm>
              <a:off x="0" y="-38100"/>
              <a:ext cx="8127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08" name="Google Shape;208;g2c435b9ce0b_0_40"/>
          <p:cNvGrpSpPr/>
          <p:nvPr/>
        </p:nvGrpSpPr>
        <p:grpSpPr>
          <a:xfrm>
            <a:off x="2895000" y="4270351"/>
            <a:ext cx="6402151" cy="995504"/>
            <a:chOff x="0" y="-38100"/>
            <a:chExt cx="2529195" cy="444600"/>
          </a:xfrm>
        </p:grpSpPr>
        <p:sp>
          <p:nvSpPr>
            <p:cNvPr id="209" name="Google Shape;209;g2c435b9ce0b_0_40"/>
            <p:cNvSpPr/>
            <p:nvPr/>
          </p:nvSpPr>
          <p:spPr>
            <a:xfrm>
              <a:off x="0" y="-34037"/>
              <a:ext cx="2529195" cy="368444"/>
            </a:xfrm>
            <a:custGeom>
              <a:rect b="b" l="l" r="r" t="t"/>
              <a:pathLst>
                <a:path extrusionOk="0" h="316941" w="2529195">
                  <a:moveTo>
                    <a:pt x="2325995" y="0"/>
                  </a:moveTo>
                  <a:cubicBezTo>
                    <a:pt x="2438219" y="0"/>
                    <a:pt x="2529195" y="70950"/>
                    <a:pt x="2529195" y="158470"/>
                  </a:cubicBezTo>
                  <a:cubicBezTo>
                    <a:pt x="2529195" y="245991"/>
                    <a:pt x="2438219" y="316941"/>
                    <a:pt x="2325995" y="316941"/>
                  </a:cubicBezTo>
                  <a:lnTo>
                    <a:pt x="203200" y="316941"/>
                  </a:lnTo>
                  <a:cubicBezTo>
                    <a:pt x="90976" y="316941"/>
                    <a:pt x="0" y="245991"/>
                    <a:pt x="0" y="158470"/>
                  </a:cubicBezTo>
                  <a:cubicBezTo>
                    <a:pt x="0" y="709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76200">
              <a:solidFill>
                <a:srgbClr val="F2663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0975" lIns="60975" spcFirstLastPara="1" rIns="60975" wrap="square" tIns="60975">
              <a:no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" name="Google Shape;210;g2c435b9ce0b_0_40"/>
            <p:cNvSpPr txBox="1"/>
            <p:nvPr/>
          </p:nvSpPr>
          <p:spPr>
            <a:xfrm>
              <a:off x="0" y="-38100"/>
              <a:ext cx="8127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11" name="Google Shape;211;g2c435b9ce0b_0_40"/>
          <p:cNvSpPr/>
          <p:nvPr/>
        </p:nvSpPr>
        <p:spPr>
          <a:xfrm>
            <a:off x="1398349" y="1552188"/>
            <a:ext cx="922412" cy="825316"/>
          </a:xfrm>
          <a:custGeom>
            <a:rect b="b" l="l" r="r" t="t"/>
            <a:pathLst>
              <a:path extrusionOk="0" h="1493784" w="1493784">
                <a:moveTo>
                  <a:pt x="0" y="0"/>
                </a:moveTo>
                <a:lnTo>
                  <a:pt x="1493785" y="0"/>
                </a:lnTo>
                <a:lnTo>
                  <a:pt x="1493785" y="1493785"/>
                </a:lnTo>
                <a:lnTo>
                  <a:pt x="0" y="1493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g2c435b9ce0b_0_40"/>
          <p:cNvSpPr/>
          <p:nvPr/>
        </p:nvSpPr>
        <p:spPr>
          <a:xfrm>
            <a:off x="9833375" y="4269950"/>
            <a:ext cx="811094" cy="996302"/>
          </a:xfrm>
          <a:custGeom>
            <a:rect b="b" l="l" r="r" t="t"/>
            <a:pathLst>
              <a:path extrusionOk="0" h="1640004" w="1380585">
                <a:moveTo>
                  <a:pt x="0" y="0"/>
                </a:moveTo>
                <a:lnTo>
                  <a:pt x="1380586" y="0"/>
                </a:lnTo>
                <a:lnTo>
                  <a:pt x="1380586" y="1640005"/>
                </a:lnTo>
                <a:lnTo>
                  <a:pt x="0" y="1640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3" name="Google Shape;213;g2c435b9ce0b_0_40"/>
          <p:cNvGrpSpPr/>
          <p:nvPr/>
        </p:nvGrpSpPr>
        <p:grpSpPr>
          <a:xfrm>
            <a:off x="2895000" y="5186399"/>
            <a:ext cx="6402151" cy="698333"/>
            <a:chOff x="0" y="-74349"/>
            <a:chExt cx="2529195" cy="444600"/>
          </a:xfrm>
        </p:grpSpPr>
        <p:sp>
          <p:nvSpPr>
            <p:cNvPr id="214" name="Google Shape;214;g2c435b9ce0b_0_40"/>
            <p:cNvSpPr/>
            <p:nvPr/>
          </p:nvSpPr>
          <p:spPr>
            <a:xfrm>
              <a:off x="0" y="0"/>
              <a:ext cx="2529195" cy="316941"/>
            </a:xfrm>
            <a:custGeom>
              <a:rect b="b" l="l" r="r" t="t"/>
              <a:pathLst>
                <a:path extrusionOk="0" h="316941" w="2529195">
                  <a:moveTo>
                    <a:pt x="2325995" y="0"/>
                  </a:moveTo>
                  <a:cubicBezTo>
                    <a:pt x="2438219" y="0"/>
                    <a:pt x="2529195" y="70950"/>
                    <a:pt x="2529195" y="158470"/>
                  </a:cubicBezTo>
                  <a:cubicBezTo>
                    <a:pt x="2529195" y="245991"/>
                    <a:pt x="2438219" y="316941"/>
                    <a:pt x="2325995" y="316941"/>
                  </a:cubicBezTo>
                  <a:lnTo>
                    <a:pt x="203200" y="316941"/>
                  </a:lnTo>
                  <a:cubicBezTo>
                    <a:pt x="90976" y="316941"/>
                    <a:pt x="0" y="245991"/>
                    <a:pt x="0" y="158470"/>
                  </a:cubicBezTo>
                  <a:cubicBezTo>
                    <a:pt x="0" y="70950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76200">
              <a:solidFill>
                <a:srgbClr val="2F900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60975" lIns="60975" spcFirstLastPara="1" rIns="60975" wrap="square" tIns="60975">
              <a:no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" name="Google Shape;215;g2c435b9ce0b_0_40"/>
            <p:cNvSpPr txBox="1"/>
            <p:nvPr/>
          </p:nvSpPr>
          <p:spPr>
            <a:xfrm>
              <a:off x="0" y="-74349"/>
              <a:ext cx="24588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75" lIns="33875" spcFirstLastPara="1" rIns="33875" wrap="square" tIns="33875">
              <a:no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IN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Knowledge of healthy lifestyle choices</a:t>
              </a:r>
              <a:endParaRPr b="0" i="0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16" name="Google Shape;216;g2c435b9ce0b_0_40"/>
          <p:cNvSpPr/>
          <p:nvPr/>
        </p:nvSpPr>
        <p:spPr>
          <a:xfrm>
            <a:off x="9833800" y="2278502"/>
            <a:ext cx="810245" cy="933605"/>
          </a:xfrm>
          <a:custGeom>
            <a:rect b="b" l="l" r="r" t="t"/>
            <a:pathLst>
              <a:path extrusionOk="0" h="1769867" w="1403022">
                <a:moveTo>
                  <a:pt x="0" y="0"/>
                </a:moveTo>
                <a:lnTo>
                  <a:pt x="1403022" y="0"/>
                </a:lnTo>
                <a:lnTo>
                  <a:pt x="1403022" y="1769867"/>
                </a:lnTo>
                <a:lnTo>
                  <a:pt x="0" y="1769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g2c435b9ce0b_0_40"/>
          <p:cNvSpPr/>
          <p:nvPr/>
        </p:nvSpPr>
        <p:spPr>
          <a:xfrm rot="-9845629">
            <a:off x="10640760" y="2070871"/>
            <a:ext cx="418984" cy="1106586"/>
          </a:xfrm>
          <a:custGeom>
            <a:rect b="b" l="l" r="r" t="t"/>
            <a:pathLst>
              <a:path extrusionOk="0" h="2226966" w="835112">
                <a:moveTo>
                  <a:pt x="0" y="0"/>
                </a:moveTo>
                <a:lnTo>
                  <a:pt x="835112" y="0"/>
                </a:lnTo>
                <a:lnTo>
                  <a:pt x="835112" y="2226966"/>
                </a:lnTo>
                <a:lnTo>
                  <a:pt x="0" y="2226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18" name="Google Shape;218;g2c435b9ce0b_0_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98350" y="3283738"/>
            <a:ext cx="922400" cy="89471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2c435b9ce0b_0_40"/>
          <p:cNvSpPr/>
          <p:nvPr/>
        </p:nvSpPr>
        <p:spPr>
          <a:xfrm>
            <a:off x="1172388" y="5125800"/>
            <a:ext cx="1374317" cy="1035962"/>
          </a:xfrm>
          <a:custGeom>
            <a:rect b="b" l="l" r="r" t="t"/>
            <a:pathLst>
              <a:path extrusionOk="0" h="1918448" w="2721420">
                <a:moveTo>
                  <a:pt x="0" y="0"/>
                </a:moveTo>
                <a:lnTo>
                  <a:pt x="2721420" y="0"/>
                </a:lnTo>
                <a:lnTo>
                  <a:pt x="2721420" y="1918448"/>
                </a:lnTo>
                <a:lnTo>
                  <a:pt x="0" y="1918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-21004" r="-20172" t="0"/>
            </a:stretch>
          </a:blipFill>
          <a:ln>
            <a:noFill/>
          </a:ln>
        </p:spPr>
      </p:sp>
      <p:sp>
        <p:nvSpPr>
          <p:cNvPr id="220" name="Google Shape;220;g2c435b9ce0b_0_40"/>
          <p:cNvSpPr txBox="1"/>
          <p:nvPr/>
        </p:nvSpPr>
        <p:spPr>
          <a:xfrm>
            <a:off x="935750" y="505750"/>
            <a:ext cx="108474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IN" sz="44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Patient education includes</a:t>
            </a:r>
            <a:endParaRPr b="0" i="0" sz="4400" u="none" cap="none" strike="noStrike">
              <a:solidFill>
                <a:srgbClr val="FF5B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g2c435b9ce0b_0_40"/>
          <p:cNvSpPr txBox="1"/>
          <p:nvPr/>
        </p:nvSpPr>
        <p:spPr>
          <a:xfrm>
            <a:off x="3073211" y="2520598"/>
            <a:ext cx="60459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Know Risk &amp; Causes, Consequences of Medical harm 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g2c435b9ce0b_0_40"/>
          <p:cNvSpPr txBox="1"/>
          <p:nvPr/>
        </p:nvSpPr>
        <p:spPr>
          <a:xfrm>
            <a:off x="3073100" y="1816350"/>
            <a:ext cx="6045900" cy="3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Understand their Roles, Rights and Responsibilities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g2c435b9ce0b_0_40"/>
          <p:cNvSpPr txBox="1"/>
          <p:nvPr/>
        </p:nvSpPr>
        <p:spPr>
          <a:xfrm>
            <a:off x="3128300" y="4340650"/>
            <a:ext cx="60459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N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Guidelines for early </a:t>
            </a:r>
            <a:r>
              <a:rPr b="0" i="0" lang="en-I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Detection, Prevention or protection from harm on disease specific topics</a:t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g2c435b9ce0b_0_40"/>
          <p:cNvSpPr txBox="1"/>
          <p:nvPr/>
        </p:nvSpPr>
        <p:spPr>
          <a:xfrm>
            <a:off x="3094547" y="3430205"/>
            <a:ext cx="59280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 alerts, tips, and advice on  generic issues during Patient journey   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g2c435b9ce0b_0_40"/>
          <p:cNvSpPr txBox="1"/>
          <p:nvPr>
            <p:ph idx="12" type="sldNum"/>
          </p:nvPr>
        </p:nvSpPr>
        <p:spPr>
          <a:xfrm>
            <a:off x="11826625" y="6490650"/>
            <a:ext cx="27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6" name="Google Shape;226;g2c435b9ce0b_0_4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2c435b9ce0b_0_40"/>
          <p:cNvSpPr txBox="1"/>
          <p:nvPr/>
        </p:nvSpPr>
        <p:spPr>
          <a:xfrm>
            <a:off x="2526700" y="1054975"/>
            <a:ext cx="7749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IN" sz="25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Orientation - MY HEALTH, MY RESPONSIBILITY</a:t>
            </a:r>
            <a:endParaRPr b="1" i="0" sz="25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g2c435b9ce0b_0_40"/>
          <p:cNvSpPr txBox="1"/>
          <p:nvPr/>
        </p:nvSpPr>
        <p:spPr>
          <a:xfrm>
            <a:off x="1994400" y="6390350"/>
            <a:ext cx="508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g26cf91658cc_0_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26cf91658cc_0_160"/>
          <p:cNvSpPr txBox="1"/>
          <p:nvPr/>
        </p:nvSpPr>
        <p:spPr>
          <a:xfrm>
            <a:off x="1219200" y="538600"/>
            <a:ext cx="106125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IN" sz="44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PFPSF Patient Education is not</a:t>
            </a:r>
            <a:endParaRPr b="1" i="0" sz="4700" u="none" cap="none" strike="noStrike">
              <a:solidFill>
                <a:srgbClr val="3C53A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g26cf91658cc_0_160"/>
          <p:cNvSpPr txBox="1"/>
          <p:nvPr>
            <p:ph idx="12" type="sldNum"/>
          </p:nvPr>
        </p:nvSpPr>
        <p:spPr>
          <a:xfrm>
            <a:off x="11644250" y="64144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36" name="Google Shape;236;g26cf91658cc_0_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26cf91658cc_0_160"/>
          <p:cNvSpPr/>
          <p:nvPr/>
        </p:nvSpPr>
        <p:spPr>
          <a:xfrm>
            <a:off x="1038475" y="1389100"/>
            <a:ext cx="3639300" cy="14112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N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 &amp; not Prescribing - nothing clinical*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26cf91658cc_0_160"/>
          <p:cNvSpPr/>
          <p:nvPr/>
        </p:nvSpPr>
        <p:spPr>
          <a:xfrm>
            <a:off x="7824125" y="1369125"/>
            <a:ext cx="3639300" cy="14112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DE58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IN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No promotion of    any brand, product     or hospital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26cf91658cc_0_160"/>
          <p:cNvSpPr/>
          <p:nvPr/>
        </p:nvSpPr>
        <p:spPr>
          <a:xfrm>
            <a:off x="4280675" y="2843875"/>
            <a:ext cx="4209000" cy="14112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2F9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IN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Confidentiality on patient or hcp specific information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26cf91658cc_0_160"/>
          <p:cNvSpPr/>
          <p:nvPr/>
        </p:nvSpPr>
        <p:spPr>
          <a:xfrm>
            <a:off x="7959875" y="4491375"/>
            <a:ext cx="3639300" cy="14112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IN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financial dispute resolutions</a:t>
            </a:r>
            <a:endParaRPr b="0" i="0" sz="2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g26cf91658cc_0_160"/>
          <p:cNvSpPr/>
          <p:nvPr/>
        </p:nvSpPr>
        <p:spPr>
          <a:xfrm>
            <a:off x="1408025" y="4476550"/>
            <a:ext cx="2902500" cy="14112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IN" sz="2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medical or legal guidance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26cf91658cc_0_160"/>
          <p:cNvSpPr txBox="1"/>
          <p:nvPr/>
        </p:nvSpPr>
        <p:spPr>
          <a:xfrm>
            <a:off x="935575" y="2761350"/>
            <a:ext cx="3639300" cy="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6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IN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b="0" i="0" lang="en-IN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clinical matters are handle by doctors only</a:t>
            </a:r>
            <a:endParaRPr b="0" i="0" sz="21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26cf91658cc_0_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26cf91658cc_0_168"/>
          <p:cNvSpPr txBox="1"/>
          <p:nvPr/>
        </p:nvSpPr>
        <p:spPr>
          <a:xfrm>
            <a:off x="1066800" y="691000"/>
            <a:ext cx="106125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IN" sz="44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PFPSF Content is Trustworthy</a:t>
            </a:r>
            <a:endParaRPr b="1" i="0" sz="4700" u="none" cap="none" strike="noStrike">
              <a:solidFill>
                <a:srgbClr val="3C53A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g26cf91658cc_0_168"/>
          <p:cNvSpPr txBox="1"/>
          <p:nvPr>
            <p:ph idx="12" type="sldNum"/>
          </p:nvPr>
        </p:nvSpPr>
        <p:spPr>
          <a:xfrm>
            <a:off x="11644250" y="64144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50" name="Google Shape;250;g26cf91658cc_0_1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26cf91658cc_0_168"/>
          <p:cNvSpPr txBox="1"/>
          <p:nvPr/>
        </p:nvSpPr>
        <p:spPr>
          <a:xfrm>
            <a:off x="2084400" y="1905000"/>
            <a:ext cx="8272500" cy="34188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mes New Roman"/>
              <a:buChar char="●"/>
            </a:pPr>
            <a:r>
              <a:rPr b="0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Aggregated from Global &amp; National Healthcare resources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mes New Roman"/>
              <a:buChar char="●"/>
            </a:pPr>
            <a:r>
              <a:rPr b="0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Screened by Senior Medical Subject Matter Experts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mes New Roman"/>
              <a:buChar char="●"/>
            </a:pPr>
            <a:r>
              <a:rPr b="0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Customized for Indian context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mes New Roman"/>
              <a:buChar char="●"/>
            </a:pPr>
            <a:r>
              <a:rPr b="0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Simple, easy to understand in English and Regional languages</a:t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Times New Roman"/>
              <a:buChar char="●"/>
            </a:pPr>
            <a:r>
              <a:rPr b="0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Practical and actionable advice that patients/families can adopt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g2c435b9ce0b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2c435b9ce0b_0_8"/>
          <p:cNvSpPr txBox="1"/>
          <p:nvPr/>
        </p:nvSpPr>
        <p:spPr>
          <a:xfrm>
            <a:off x="1521000" y="527475"/>
            <a:ext cx="9146400" cy="122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IN" sz="47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Factors for effective patient education material</a:t>
            </a:r>
            <a:endParaRPr b="1" i="0" sz="4700" u="none" cap="none" strike="noStrike">
              <a:solidFill>
                <a:srgbClr val="3C53A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g2c435b9ce0b_0_8"/>
          <p:cNvSpPr txBox="1"/>
          <p:nvPr/>
        </p:nvSpPr>
        <p:spPr>
          <a:xfrm>
            <a:off x="1524000" y="2682975"/>
            <a:ext cx="9586800" cy="29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●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centric, with empathy- focus for both patients and caregivers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●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Reliable, verifiable, and authentic content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●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simple, self explanatory, understandable,  non-technical language, supported by visuals and local languages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●"/>
            </a:pPr>
            <a:r>
              <a:rPr b="0" i="0" lang="en-I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 clear, actionable, and useful tips with a call to action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g2c435b9ce0b_0_8"/>
          <p:cNvSpPr txBox="1"/>
          <p:nvPr>
            <p:ph idx="12" type="sldNum"/>
          </p:nvPr>
        </p:nvSpPr>
        <p:spPr>
          <a:xfrm>
            <a:off x="11644250" y="64144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b="1" lang="en-I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0" name="Google Shape;260;g2c435b9ce0b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2c435b9ce0b_0_8"/>
          <p:cNvSpPr/>
          <p:nvPr/>
        </p:nvSpPr>
        <p:spPr>
          <a:xfrm>
            <a:off x="2497000" y="1935800"/>
            <a:ext cx="7179900" cy="519900"/>
          </a:xfrm>
          <a:prstGeom prst="flowChartAlternateProcess">
            <a:avLst/>
          </a:prstGeom>
          <a:solidFill>
            <a:srgbClr val="FFE599"/>
          </a:solidFill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b="1" i="0" lang="en-IN" sz="21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Self engagement - MY HEALTH MY RESPONSIBILITY</a:t>
            </a:r>
            <a:endParaRPr b="0" i="0" sz="14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26d0cffd2d8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26d0cffd2d8_0_1"/>
          <p:cNvSpPr txBox="1"/>
          <p:nvPr/>
        </p:nvSpPr>
        <p:spPr>
          <a:xfrm>
            <a:off x="990600" y="462400"/>
            <a:ext cx="106125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-IN" sz="4500" u="none" cap="none" strike="noStrike">
                <a:solidFill>
                  <a:srgbClr val="FF5B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Desired Outcomes of Patient Education</a:t>
            </a:r>
            <a:endParaRPr b="1" i="0" sz="4700" u="none" cap="none" strike="noStrike">
              <a:solidFill>
                <a:srgbClr val="3C53A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g26d0cffd2d8_0_1"/>
          <p:cNvSpPr txBox="1"/>
          <p:nvPr>
            <p:ph idx="12" type="sldNum"/>
          </p:nvPr>
        </p:nvSpPr>
        <p:spPr>
          <a:xfrm>
            <a:off x="11644250" y="6414450"/>
            <a:ext cx="456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69" name="Google Shape;269;g26d0cffd2d8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75" y="5902575"/>
            <a:ext cx="947075" cy="9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26d0cffd2d8_0_1"/>
          <p:cNvSpPr/>
          <p:nvPr/>
        </p:nvSpPr>
        <p:spPr>
          <a:xfrm>
            <a:off x="1276425" y="1329225"/>
            <a:ext cx="10175400" cy="569400"/>
          </a:xfrm>
          <a:prstGeom prst="flowChartAlternateProcess">
            <a:avLst/>
          </a:prstGeom>
          <a:solidFill>
            <a:srgbClr val="FFF2CC"/>
          </a:solidFill>
          <a:ln cap="flat" cmpd="sng" w="38100">
            <a:solidFill>
              <a:srgbClr val="F266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IN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Early detection, timely treatment, protection &amp; prevention of from further harm</a:t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g26d0cffd2d8_0_1"/>
          <p:cNvSpPr/>
          <p:nvPr/>
        </p:nvSpPr>
        <p:spPr>
          <a:xfrm>
            <a:off x="1111823" y="2070675"/>
            <a:ext cx="1066876" cy="1256385"/>
          </a:xfrm>
          <a:custGeom>
            <a:rect b="b" l="l" r="r" t="t"/>
            <a:pathLst>
              <a:path extrusionOk="0" h="1675180" w="1270091">
                <a:moveTo>
                  <a:pt x="0" y="0"/>
                </a:moveTo>
                <a:lnTo>
                  <a:pt x="1270091" y="0"/>
                </a:lnTo>
                <a:lnTo>
                  <a:pt x="1270091" y="1675180"/>
                </a:lnTo>
                <a:lnTo>
                  <a:pt x="0" y="16751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g26d0cffd2d8_0_1"/>
          <p:cNvSpPr/>
          <p:nvPr/>
        </p:nvSpPr>
        <p:spPr>
          <a:xfrm>
            <a:off x="4159674" y="1994476"/>
            <a:ext cx="1099959" cy="1139667"/>
          </a:xfrm>
          <a:custGeom>
            <a:rect b="b" l="l" r="r" t="t"/>
            <a:pathLst>
              <a:path extrusionOk="0" h="1593940" w="1599940">
                <a:moveTo>
                  <a:pt x="0" y="0"/>
                </a:moveTo>
                <a:lnTo>
                  <a:pt x="1599940" y="0"/>
                </a:lnTo>
                <a:lnTo>
                  <a:pt x="1599940" y="1593940"/>
                </a:lnTo>
                <a:lnTo>
                  <a:pt x="0" y="1593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g26d0cffd2d8_0_1"/>
          <p:cNvSpPr/>
          <p:nvPr/>
        </p:nvSpPr>
        <p:spPr>
          <a:xfrm>
            <a:off x="7421450" y="2059125"/>
            <a:ext cx="1100759" cy="1139315"/>
          </a:xfrm>
          <a:custGeom>
            <a:rect b="b" l="l" r="r" t="t"/>
            <a:pathLst>
              <a:path extrusionOk="0" h="1633427" w="1523542">
                <a:moveTo>
                  <a:pt x="0" y="0"/>
                </a:moveTo>
                <a:lnTo>
                  <a:pt x="1523542" y="0"/>
                </a:lnTo>
                <a:lnTo>
                  <a:pt x="1523542" y="1633428"/>
                </a:lnTo>
                <a:lnTo>
                  <a:pt x="0" y="1633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g26d0cffd2d8_0_1"/>
          <p:cNvSpPr/>
          <p:nvPr/>
        </p:nvSpPr>
        <p:spPr>
          <a:xfrm>
            <a:off x="10184275" y="2122925"/>
            <a:ext cx="1068221" cy="1059859"/>
          </a:xfrm>
          <a:custGeom>
            <a:rect b="b" l="l" r="r" t="t"/>
            <a:pathLst>
              <a:path extrusionOk="0" h="1618105" w="1373918">
                <a:moveTo>
                  <a:pt x="0" y="0"/>
                </a:moveTo>
                <a:lnTo>
                  <a:pt x="1373919" y="0"/>
                </a:lnTo>
                <a:lnTo>
                  <a:pt x="1373919" y="1618105"/>
                </a:lnTo>
                <a:lnTo>
                  <a:pt x="0" y="16181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g26d0cffd2d8_0_1"/>
          <p:cNvSpPr txBox="1"/>
          <p:nvPr/>
        </p:nvSpPr>
        <p:spPr>
          <a:xfrm>
            <a:off x="533400" y="3335800"/>
            <a:ext cx="22200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1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Being Alert - Asking Questions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g26d0cffd2d8_0_1"/>
          <p:cNvSpPr/>
          <p:nvPr/>
        </p:nvSpPr>
        <p:spPr>
          <a:xfrm>
            <a:off x="2296225" y="4030475"/>
            <a:ext cx="1367937" cy="1258293"/>
          </a:xfrm>
          <a:custGeom>
            <a:rect b="b" l="l" r="r" t="t"/>
            <a:pathLst>
              <a:path extrusionOk="0" h="2088453" w="2088453">
                <a:moveTo>
                  <a:pt x="0" y="0"/>
                </a:moveTo>
                <a:lnTo>
                  <a:pt x="2088452" y="0"/>
                </a:lnTo>
                <a:lnTo>
                  <a:pt x="2088452" y="2088452"/>
                </a:lnTo>
                <a:lnTo>
                  <a:pt x="0" y="2088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g26d0cffd2d8_0_1"/>
          <p:cNvSpPr txBox="1"/>
          <p:nvPr/>
        </p:nvSpPr>
        <p:spPr>
          <a:xfrm>
            <a:off x="3586976" y="3222600"/>
            <a:ext cx="26172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1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Providing Complete Information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g26d0cffd2d8_0_1"/>
          <p:cNvSpPr txBox="1"/>
          <p:nvPr/>
        </p:nvSpPr>
        <p:spPr>
          <a:xfrm>
            <a:off x="6477000" y="3222600"/>
            <a:ext cx="29571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1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Following Prescriptions/ Advise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g26d0cffd2d8_0_1"/>
          <p:cNvSpPr txBox="1"/>
          <p:nvPr/>
        </p:nvSpPr>
        <p:spPr>
          <a:xfrm>
            <a:off x="9592102" y="3260344"/>
            <a:ext cx="23151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1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Keeping Track </a:t>
            </a:r>
            <a:endParaRPr b="1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1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r>
              <a:rPr b="1" i="0" lang="en-IN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Symptoms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g26d0cffd2d8_0_1"/>
          <p:cNvSpPr txBox="1"/>
          <p:nvPr/>
        </p:nvSpPr>
        <p:spPr>
          <a:xfrm>
            <a:off x="1685750" y="5288425"/>
            <a:ext cx="26445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1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Getting a Second 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1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Opinion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g26d0cffd2d8_0_1"/>
          <p:cNvSpPr/>
          <p:nvPr/>
        </p:nvSpPr>
        <p:spPr>
          <a:xfrm>
            <a:off x="5595674" y="3978625"/>
            <a:ext cx="1193916" cy="1140947"/>
          </a:xfrm>
          <a:custGeom>
            <a:rect b="b" l="l" r="r" t="t"/>
            <a:pathLst>
              <a:path extrusionOk="0" h="1709284" w="1646781">
                <a:moveTo>
                  <a:pt x="0" y="0"/>
                </a:moveTo>
                <a:lnTo>
                  <a:pt x="1646781" y="0"/>
                </a:lnTo>
                <a:lnTo>
                  <a:pt x="1646781" y="1709284"/>
                </a:lnTo>
                <a:lnTo>
                  <a:pt x="0" y="1709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g26d0cffd2d8_0_1"/>
          <p:cNvSpPr txBox="1"/>
          <p:nvPr/>
        </p:nvSpPr>
        <p:spPr>
          <a:xfrm>
            <a:off x="4830199" y="5235200"/>
            <a:ext cx="27975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1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Keeping Updated Medical Records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g26d0cffd2d8_0_1"/>
          <p:cNvSpPr/>
          <p:nvPr/>
        </p:nvSpPr>
        <p:spPr>
          <a:xfrm>
            <a:off x="8633401" y="3975301"/>
            <a:ext cx="1365505" cy="1143174"/>
          </a:xfrm>
          <a:custGeom>
            <a:rect b="b" l="l" r="r" t="t"/>
            <a:pathLst>
              <a:path extrusionOk="0" h="1921300" w="2257033">
                <a:moveTo>
                  <a:pt x="0" y="0"/>
                </a:moveTo>
                <a:lnTo>
                  <a:pt x="2257033" y="0"/>
                </a:lnTo>
                <a:lnTo>
                  <a:pt x="2257033" y="1921299"/>
                </a:lnTo>
                <a:lnTo>
                  <a:pt x="0" y="19212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g26d0cffd2d8_0_1"/>
          <p:cNvSpPr txBox="1"/>
          <p:nvPr/>
        </p:nvSpPr>
        <p:spPr>
          <a:xfrm>
            <a:off x="7800175" y="5212225"/>
            <a:ext cx="34044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rPr b="1" i="0" lang="en-IN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 trust &amp; provide</a:t>
            </a:r>
            <a:r>
              <a:rPr b="1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None/>
            </a:pPr>
            <a:r>
              <a:rPr b="1" i="0" lang="en-IN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Valuable Feedback</a:t>
            </a:r>
            <a:endParaRPr b="0" i="0" sz="2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2024-03-07T06:00:02Z</dcterms:created>
  <dc:creator>ADMIN</dc:creator>
</cp:coreProperties>
</file>