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hMOZliS23qEiRsRfBXuYzcisyg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ce74b7960e_1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1" name="Google Shape;261;g2ce74b7960e_1_2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ce74b7960e_1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4" name="Google Shape;274;g2ce74b7960e_1_2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6f44cb3d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8" name="Google Shape;288;g26f44cb3d1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6f44cb3d1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8" name="Google Shape;308;g26f44cb3d10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6f44cb3d1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2" name="Google Shape;322;g26f44cb3d10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6f44cb3d1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6" name="Google Shape;336;g26f44cb3d10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6f44cb3d10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1" name="Google Shape;351;g26f44cb3d10_0_1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6f44cb3d10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0" name="Google Shape;370;g26f44cb3d10_0_1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6f44cb3d10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4" name="Google Shape;384;g26f44cb3d10_0_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ce74b7960e_1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8" name="Google Shape;398;g2ce74b7960e_1_2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ce74b7960e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8" name="Google Shape;108;g2ce74b7960e_1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ce74b7960e_1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12" name="Google Shape;412;g2ce74b7960e_1_4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e74b7960e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1" name="Google Shape;141;g2ce74b7960e_1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ce74b7960e_1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7" name="Google Shape;167;g2ce74b7960e_1_5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ce74b7960e_1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8" name="Google Shape;188;g2ce74b7960e_1_2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ce74b7960e_1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4" name="Google Shape;204;g2ce74b7960e_1_1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ce74b7960e_1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9" name="Google Shape;219;g2ce74b7960e_1_2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ce74b7960e_1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3" name="Google Shape;233;g2ce74b7960e_1_2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ce74b7960e_1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6" name="Google Shape;246;g2ce74b7960e_1_2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>
  <p:cSld name="Two Content 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9pPr>
          </a:lstStyle>
          <a:p/>
        </p:txBody>
      </p:sp>
      <p:sp>
        <p:nvSpPr>
          <p:cNvPr id="30" name="Google Shape;30;p2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9pPr>
          </a:lstStyle>
          <a:p/>
        </p:txBody>
      </p:sp>
      <p:sp>
        <p:nvSpPr>
          <p:cNvPr id="31" name="Google Shape;31;p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Relationship Id="rId4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Relationship Id="rId4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Relationship Id="rId4" Type="http://schemas.openxmlformats.org/officeDocument/2006/relationships/image" Target="../media/image24.png"/><Relationship Id="rId9" Type="http://schemas.openxmlformats.org/officeDocument/2006/relationships/hyperlink" Target="https://api.whatsapp.com/message/VMLNDCT4EWMQL1?autoload=1&amp;app_absent=0" TargetMode="External"/><Relationship Id="rId5" Type="http://schemas.openxmlformats.org/officeDocument/2006/relationships/image" Target="../media/image20.png"/><Relationship Id="rId6" Type="http://schemas.openxmlformats.org/officeDocument/2006/relationships/image" Target="../media/image23.jpg"/><Relationship Id="rId7" Type="http://schemas.openxmlformats.org/officeDocument/2006/relationships/image" Target="../media/image22.png"/><Relationship Id="rId8" Type="http://schemas.openxmlformats.org/officeDocument/2006/relationships/hyperlink" Target="https://api.whatsapp.com/message/VMLNDCT4EWMQL1?autoload=1&amp;app_absent=0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1938975" y="1522825"/>
            <a:ext cx="7530600" cy="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61"/>
              <a:buFont typeface="Arial"/>
              <a:buNone/>
            </a:pPr>
            <a:r>
              <a:rPr b="1" lang="en-US" sz="376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Preparedness : Detection : Response</a:t>
            </a:r>
            <a:endParaRPr b="1" sz="3761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5791200" y="3843052"/>
            <a:ext cx="64098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8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453375" y="176300"/>
            <a:ext cx="1174930" cy="1174930"/>
          </a:xfrm>
          <a:custGeom>
            <a:rect b="b" l="l" r="r" t="t"/>
            <a:pathLst>
              <a:path extrusionOk="0" h="1132463" w="1132463">
                <a:moveTo>
                  <a:pt x="0" y="0"/>
                </a:moveTo>
                <a:lnTo>
                  <a:pt x="1132463" y="0"/>
                </a:lnTo>
                <a:lnTo>
                  <a:pt x="1132463" y="1132463"/>
                </a:lnTo>
                <a:lnTo>
                  <a:pt x="0" y="1132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"/>
          <p:cNvSpPr txBox="1"/>
          <p:nvPr/>
        </p:nvSpPr>
        <p:spPr>
          <a:xfrm>
            <a:off x="3710625" y="5837625"/>
            <a:ext cx="4139700" cy="492000"/>
          </a:xfrm>
          <a:prstGeom prst="rect">
            <a:avLst/>
          </a:prstGeom>
          <a:noFill/>
          <a:ln cap="flat" cmpd="sng" w="19050">
            <a:solidFill>
              <a:srgbClr val="DE58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3"/>
              <a:buFont typeface="Arial"/>
              <a:buNone/>
            </a:pPr>
            <a:r>
              <a:rPr b="1" i="0" lang="en-US" sz="2433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Health, My Responsibility</a:t>
            </a:r>
            <a:endParaRPr b="1" i="0" sz="2433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3014325" y="471325"/>
            <a:ext cx="5837100" cy="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66"/>
              <a:buFont typeface="Arial"/>
              <a:buNone/>
            </a:pPr>
            <a:r>
              <a:rPr b="1" lang="en-US" sz="4566">
                <a:solidFill>
                  <a:srgbClr val="FF5B66"/>
                </a:solidFill>
                <a:latin typeface="Times"/>
                <a:ea typeface="Times"/>
                <a:cs typeface="Times"/>
                <a:sym typeface="Times"/>
              </a:rPr>
              <a:t>Medical Emergencies  </a:t>
            </a:r>
            <a:endParaRPr b="1" sz="4566">
              <a:solidFill>
                <a:srgbClr val="FF5B66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00" name="Google Shape;100;p1"/>
          <p:cNvCxnSpPr/>
          <p:nvPr/>
        </p:nvCxnSpPr>
        <p:spPr>
          <a:xfrm>
            <a:off x="471775" y="6443725"/>
            <a:ext cx="11252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1"/>
          <p:cNvSpPr txBox="1"/>
          <p:nvPr/>
        </p:nvSpPr>
        <p:spPr>
          <a:xfrm>
            <a:off x="3986625" y="6443725"/>
            <a:ext cx="3435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3"/>
              <a:buFont typeface="Arial"/>
              <a:buNone/>
            </a:pPr>
            <a:r>
              <a:rPr b="1" lang="en-US" sz="1533">
                <a:solidFill>
                  <a:srgbClr val="DE58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 b="1" i="0" sz="1533" u="none" cap="none" strike="noStrike">
              <a:solidFill>
                <a:srgbClr val="DE58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"/>
          <p:cNvSpPr txBox="1"/>
          <p:nvPr>
            <p:ph idx="12" type="sldNum"/>
          </p:nvPr>
        </p:nvSpPr>
        <p:spPr>
          <a:xfrm>
            <a:off x="11616175" y="6518375"/>
            <a:ext cx="486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b="1" lang="en-US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4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86450" y="414651"/>
            <a:ext cx="1345475" cy="13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5">
            <a:alphaModFix/>
          </a:blip>
          <a:srcRect b="8357" l="0" r="0" t="9621"/>
          <a:stretch/>
        </p:blipFill>
        <p:spPr>
          <a:xfrm>
            <a:off x="3912025" y="2368375"/>
            <a:ext cx="3736900" cy="30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g2ce74b7960e_1_259"/>
          <p:cNvCxnSpPr/>
          <p:nvPr/>
        </p:nvCxnSpPr>
        <p:spPr>
          <a:xfrm>
            <a:off x="471775" y="6443725"/>
            <a:ext cx="11252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4" name="Google Shape;264;g2ce74b7960e_1_259"/>
          <p:cNvSpPr txBox="1"/>
          <p:nvPr/>
        </p:nvSpPr>
        <p:spPr>
          <a:xfrm>
            <a:off x="3986625" y="6443725"/>
            <a:ext cx="3435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3"/>
              <a:buFont typeface="Arial"/>
              <a:buNone/>
            </a:pPr>
            <a:r>
              <a:rPr b="1" lang="en-US" sz="1533">
                <a:solidFill>
                  <a:srgbClr val="DE58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 b="1" i="0" sz="1533" u="none" cap="none" strike="noStrike">
              <a:solidFill>
                <a:srgbClr val="DE58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g2ce74b7960e_1_259"/>
          <p:cNvSpPr txBox="1"/>
          <p:nvPr>
            <p:ph idx="12" type="sldNum"/>
          </p:nvPr>
        </p:nvSpPr>
        <p:spPr>
          <a:xfrm>
            <a:off x="11616175" y="6518375"/>
            <a:ext cx="486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b="1" lang="en-US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4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g2ce74b7960e_1_259"/>
          <p:cNvSpPr/>
          <p:nvPr/>
        </p:nvSpPr>
        <p:spPr>
          <a:xfrm>
            <a:off x="259050" y="76025"/>
            <a:ext cx="713452" cy="707789"/>
          </a:xfrm>
          <a:custGeom>
            <a:rect b="b" l="l" r="r" t="t"/>
            <a:pathLst>
              <a:path extrusionOk="0" h="1132463" w="1132463">
                <a:moveTo>
                  <a:pt x="0" y="0"/>
                </a:moveTo>
                <a:lnTo>
                  <a:pt x="1132463" y="0"/>
                </a:lnTo>
                <a:lnTo>
                  <a:pt x="1132463" y="1132463"/>
                </a:lnTo>
                <a:lnTo>
                  <a:pt x="0" y="1132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g2ce74b7960e_1_259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2ce74b7960e_1_259"/>
          <p:cNvSpPr txBox="1"/>
          <p:nvPr>
            <p:ph idx="4294967295" type="title"/>
          </p:nvPr>
        </p:nvSpPr>
        <p:spPr>
          <a:xfrm>
            <a:off x="942175" y="364450"/>
            <a:ext cx="106335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39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Heart Attack : </a:t>
            </a:r>
            <a:r>
              <a:rPr b="1" lang="en-US" sz="3866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Symptoms </a:t>
            </a:r>
            <a:r>
              <a:rPr b="1" lang="en-US" sz="3866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Detection </a:t>
            </a:r>
            <a:endParaRPr b="1" sz="3866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4200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9" name="Google Shape;269;g2ce74b7960e_1_259"/>
          <p:cNvPicPr preferRelativeResize="0"/>
          <p:nvPr/>
        </p:nvPicPr>
        <p:blipFill rotWithShape="1">
          <a:blip r:embed="rId4">
            <a:alphaModFix/>
          </a:blip>
          <a:srcRect b="8195" l="12999" r="51501" t="27829"/>
          <a:stretch/>
        </p:blipFill>
        <p:spPr>
          <a:xfrm>
            <a:off x="3607525" y="1017825"/>
            <a:ext cx="5128800" cy="519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2ce74b7960e_1_259"/>
          <p:cNvSpPr/>
          <p:nvPr/>
        </p:nvSpPr>
        <p:spPr>
          <a:xfrm>
            <a:off x="845025" y="2387000"/>
            <a:ext cx="2686500" cy="2065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28575">
            <a:solidFill>
              <a:srgbClr val="F266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may have earlier symptoms like breathlessness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ce74b7960e_1_259"/>
          <p:cNvSpPr/>
          <p:nvPr/>
        </p:nvSpPr>
        <p:spPr>
          <a:xfrm>
            <a:off x="8889176" y="2349175"/>
            <a:ext cx="2686500" cy="21513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could confuse these with other illness like gastric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ce74b7960e_1_281"/>
          <p:cNvSpPr txBox="1"/>
          <p:nvPr/>
        </p:nvSpPr>
        <p:spPr>
          <a:xfrm>
            <a:off x="1938975" y="1294225"/>
            <a:ext cx="75306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61"/>
              <a:buFont typeface="Arial"/>
              <a:buNone/>
            </a:pPr>
            <a:r>
              <a:t/>
            </a:r>
            <a:endParaRPr b="1" sz="3561">
              <a:solidFill>
                <a:schemeClr val="accent6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77" name="Google Shape;277;g2ce74b7960e_1_281"/>
          <p:cNvSpPr txBox="1"/>
          <p:nvPr/>
        </p:nvSpPr>
        <p:spPr>
          <a:xfrm>
            <a:off x="5791200" y="3843052"/>
            <a:ext cx="64098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8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8" name="Google Shape;278;g2ce74b7960e_1_281"/>
          <p:cNvCxnSpPr/>
          <p:nvPr/>
        </p:nvCxnSpPr>
        <p:spPr>
          <a:xfrm>
            <a:off x="471775" y="6443725"/>
            <a:ext cx="11252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9" name="Google Shape;279;g2ce74b7960e_1_281"/>
          <p:cNvSpPr txBox="1"/>
          <p:nvPr/>
        </p:nvSpPr>
        <p:spPr>
          <a:xfrm>
            <a:off x="3986625" y="6443725"/>
            <a:ext cx="3435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3"/>
              <a:buFont typeface="Arial"/>
              <a:buNone/>
            </a:pPr>
            <a:r>
              <a:rPr b="1" lang="en-US" sz="1533">
                <a:solidFill>
                  <a:srgbClr val="DE58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 b="1" i="0" sz="1533" u="none" cap="none" strike="noStrike">
              <a:solidFill>
                <a:srgbClr val="DE58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g2ce74b7960e_1_281"/>
          <p:cNvSpPr txBox="1"/>
          <p:nvPr>
            <p:ph idx="12" type="sldNum"/>
          </p:nvPr>
        </p:nvSpPr>
        <p:spPr>
          <a:xfrm>
            <a:off x="11616175" y="6518375"/>
            <a:ext cx="486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b="1" lang="en-US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4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g2ce74b7960e_1_281"/>
          <p:cNvSpPr/>
          <p:nvPr/>
        </p:nvSpPr>
        <p:spPr>
          <a:xfrm>
            <a:off x="259050" y="76025"/>
            <a:ext cx="713452" cy="707789"/>
          </a:xfrm>
          <a:custGeom>
            <a:rect b="b" l="l" r="r" t="t"/>
            <a:pathLst>
              <a:path extrusionOk="0" h="1132463" w="1132463">
                <a:moveTo>
                  <a:pt x="0" y="0"/>
                </a:moveTo>
                <a:lnTo>
                  <a:pt x="1132463" y="0"/>
                </a:lnTo>
                <a:lnTo>
                  <a:pt x="1132463" y="1132463"/>
                </a:lnTo>
                <a:lnTo>
                  <a:pt x="0" y="1132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g2ce74b7960e_1_281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ce74b7960e_1_281"/>
          <p:cNvSpPr txBox="1"/>
          <p:nvPr>
            <p:ph idx="4294967295" type="title"/>
          </p:nvPr>
        </p:nvSpPr>
        <p:spPr>
          <a:xfrm>
            <a:off x="942175" y="516850"/>
            <a:ext cx="10633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39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Heart Attack :</a:t>
            </a:r>
            <a:r>
              <a:rPr b="1" lang="en-US" sz="3866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Response</a:t>
            </a:r>
            <a:endParaRPr b="1" sz="3866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4200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g2ce74b7960e_1_281"/>
          <p:cNvSpPr txBox="1"/>
          <p:nvPr/>
        </p:nvSpPr>
        <p:spPr>
          <a:xfrm>
            <a:off x="484150" y="1132675"/>
            <a:ext cx="5632800" cy="5019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304815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</a:t>
            </a: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am having an a heart attack: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04815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 someone nearby to be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 front door if alone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 and stay calm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Chew Aspirin: If not allergic to Aspirin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Speak to your physician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 for 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Cardiac Ambulance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Dial 108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ambulance delayed have 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someone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drive you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g2ce74b7960e_1_281"/>
          <p:cNvSpPr txBox="1"/>
          <p:nvPr/>
        </p:nvSpPr>
        <p:spPr>
          <a:xfrm>
            <a:off x="6342052" y="1132675"/>
            <a:ext cx="5632800" cy="5019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 someone is having a heart attack: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 the person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calm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 a physician for advice.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person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not allergic to aspirin, have them chew one regular strength.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 CPR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If unresponsive and stops breathing,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 for Cardiac ambulance 108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If delayed drive patient to hospital.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 a physician for advice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6f44cb3d10_0_0"/>
          <p:cNvSpPr txBox="1"/>
          <p:nvPr/>
        </p:nvSpPr>
        <p:spPr>
          <a:xfrm>
            <a:off x="1938975" y="1294225"/>
            <a:ext cx="75306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61"/>
              <a:buFont typeface="Arial"/>
              <a:buNone/>
            </a:pPr>
            <a:r>
              <a:t/>
            </a:r>
            <a:endParaRPr b="1" sz="3561">
              <a:solidFill>
                <a:schemeClr val="accent6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1" name="Google Shape;291;g26f44cb3d10_0_0"/>
          <p:cNvSpPr txBox="1"/>
          <p:nvPr/>
        </p:nvSpPr>
        <p:spPr>
          <a:xfrm>
            <a:off x="5791200" y="3843052"/>
            <a:ext cx="64098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8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2" name="Google Shape;292;g26f44cb3d10_0_0"/>
          <p:cNvCxnSpPr/>
          <p:nvPr/>
        </p:nvCxnSpPr>
        <p:spPr>
          <a:xfrm>
            <a:off x="471775" y="6443725"/>
            <a:ext cx="11252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3" name="Google Shape;293;g26f44cb3d10_0_0"/>
          <p:cNvSpPr txBox="1"/>
          <p:nvPr/>
        </p:nvSpPr>
        <p:spPr>
          <a:xfrm>
            <a:off x="3986625" y="6443725"/>
            <a:ext cx="3435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3"/>
              <a:buFont typeface="Arial"/>
              <a:buNone/>
            </a:pPr>
            <a:r>
              <a:rPr b="1" lang="en-US" sz="1533">
                <a:solidFill>
                  <a:srgbClr val="DE58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 b="1" i="0" sz="1533" u="none" cap="none" strike="noStrike">
              <a:solidFill>
                <a:srgbClr val="DE58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g26f44cb3d10_0_0"/>
          <p:cNvSpPr txBox="1"/>
          <p:nvPr>
            <p:ph idx="12" type="sldNum"/>
          </p:nvPr>
        </p:nvSpPr>
        <p:spPr>
          <a:xfrm>
            <a:off x="11616175" y="6518375"/>
            <a:ext cx="486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b="1" lang="en-US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4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Google Shape;295;g26f44cb3d10_0_0"/>
          <p:cNvSpPr/>
          <p:nvPr/>
        </p:nvSpPr>
        <p:spPr>
          <a:xfrm>
            <a:off x="259050" y="76025"/>
            <a:ext cx="713452" cy="707789"/>
          </a:xfrm>
          <a:custGeom>
            <a:rect b="b" l="l" r="r" t="t"/>
            <a:pathLst>
              <a:path extrusionOk="0" h="1132463" w="1132463">
                <a:moveTo>
                  <a:pt x="0" y="0"/>
                </a:moveTo>
                <a:lnTo>
                  <a:pt x="1132463" y="0"/>
                </a:lnTo>
                <a:lnTo>
                  <a:pt x="1132463" y="1132463"/>
                </a:lnTo>
                <a:lnTo>
                  <a:pt x="0" y="1132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6" name="Google Shape;296;g26f44cb3d10_0_0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26f44cb3d10_0_0"/>
          <p:cNvSpPr txBox="1"/>
          <p:nvPr>
            <p:ph idx="4294967295" type="title"/>
          </p:nvPr>
        </p:nvSpPr>
        <p:spPr>
          <a:xfrm>
            <a:off x="942175" y="440650"/>
            <a:ext cx="10633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39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Choking</a:t>
            </a:r>
            <a:r>
              <a:rPr b="1" lang="en-US" sz="39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b="1" lang="en-US" sz="3866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it : Detection : Response</a:t>
            </a:r>
            <a:endParaRPr b="1" sz="3866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4200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g26f44cb3d10_0_0"/>
          <p:cNvSpPr txBox="1"/>
          <p:nvPr/>
        </p:nvSpPr>
        <p:spPr>
          <a:xfrm>
            <a:off x="1378275" y="866425"/>
            <a:ext cx="9891300" cy="14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8080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Choking happens when an object lodges in the throat or windpipe, blocking the flow of air. In adults, it may be a piece of food and in young children often choke on small objects. </a:t>
            </a:r>
            <a:r>
              <a:rPr lang="en-US" sz="2200">
                <a:solidFill>
                  <a:srgbClr val="08080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Choking prevents normal breathing which means  supply of oxygen the brain is interrupted, leading to other serious issues.</a:t>
            </a:r>
            <a:endParaRPr sz="2200">
              <a:solidFill>
                <a:srgbClr val="080808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2663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F2663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Symptoms of Choking</a:t>
            </a:r>
            <a:endParaRPr b="1" sz="2200">
              <a:solidFill>
                <a:srgbClr val="F2663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9" name="Google Shape;299;g26f44cb3d10_0_0"/>
          <p:cNvPicPr preferRelativeResize="0"/>
          <p:nvPr/>
        </p:nvPicPr>
        <p:blipFill rotWithShape="1">
          <a:blip r:embed="rId4">
            <a:alphaModFix/>
          </a:blip>
          <a:srcRect b="56451" l="9866" r="79929" t="21919"/>
          <a:stretch/>
        </p:blipFill>
        <p:spPr>
          <a:xfrm>
            <a:off x="748525" y="2853750"/>
            <a:ext cx="1545326" cy="184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26f44cb3d10_0_0"/>
          <p:cNvPicPr preferRelativeResize="0"/>
          <p:nvPr/>
        </p:nvPicPr>
        <p:blipFill rotWithShape="1">
          <a:blip r:embed="rId4">
            <a:alphaModFix/>
          </a:blip>
          <a:srcRect b="55173" l="20737" r="69058" t="21989"/>
          <a:stretch/>
        </p:blipFill>
        <p:spPr>
          <a:xfrm>
            <a:off x="3667626" y="2872894"/>
            <a:ext cx="1545326" cy="1945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26f44cb3d10_0_0"/>
          <p:cNvPicPr preferRelativeResize="0"/>
          <p:nvPr/>
        </p:nvPicPr>
        <p:blipFill rotWithShape="1">
          <a:blip r:embed="rId4">
            <a:alphaModFix/>
          </a:blip>
          <a:srcRect b="33093" l="8969" r="79360" t="45277"/>
          <a:stretch/>
        </p:blipFill>
        <p:spPr>
          <a:xfrm>
            <a:off x="7089575" y="2853738"/>
            <a:ext cx="1767226" cy="184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26f44cb3d10_0_0"/>
          <p:cNvPicPr preferRelativeResize="0"/>
          <p:nvPr/>
        </p:nvPicPr>
        <p:blipFill rotWithShape="1">
          <a:blip r:embed="rId4">
            <a:alphaModFix/>
          </a:blip>
          <a:srcRect b="33267" l="20165" r="68165" t="45102"/>
          <a:stretch/>
        </p:blipFill>
        <p:spPr>
          <a:xfrm>
            <a:off x="10026150" y="2777538"/>
            <a:ext cx="1767226" cy="1842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26f44cb3d10_0_0"/>
          <p:cNvPicPr preferRelativeResize="0"/>
          <p:nvPr/>
        </p:nvPicPr>
        <p:blipFill rotWithShape="1">
          <a:blip r:embed="rId4">
            <a:alphaModFix/>
          </a:blip>
          <a:srcRect b="10916" l="9936" r="80760" t="67453"/>
          <a:stretch/>
        </p:blipFill>
        <p:spPr>
          <a:xfrm>
            <a:off x="2177475" y="4493875"/>
            <a:ext cx="1408858" cy="184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26f44cb3d10_0_0"/>
          <p:cNvPicPr preferRelativeResize="0"/>
          <p:nvPr/>
        </p:nvPicPr>
        <p:blipFill rotWithShape="1">
          <a:blip r:embed="rId4">
            <a:alphaModFix/>
          </a:blip>
          <a:srcRect b="9534" l="20349" r="67981" t="67629"/>
          <a:stretch/>
        </p:blipFill>
        <p:spPr>
          <a:xfrm>
            <a:off x="5431125" y="4361075"/>
            <a:ext cx="1767226" cy="1945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26f44cb3d10_0_0"/>
          <p:cNvPicPr preferRelativeResize="0"/>
          <p:nvPr/>
        </p:nvPicPr>
        <p:blipFill rotWithShape="1">
          <a:blip r:embed="rId4">
            <a:alphaModFix/>
          </a:blip>
          <a:srcRect b="7803" l="32380" r="58316" t="68125"/>
          <a:stretch/>
        </p:blipFill>
        <p:spPr>
          <a:xfrm>
            <a:off x="8859225" y="4361075"/>
            <a:ext cx="1336637" cy="194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6f44cb3d10_0_11"/>
          <p:cNvSpPr txBox="1"/>
          <p:nvPr/>
        </p:nvSpPr>
        <p:spPr>
          <a:xfrm>
            <a:off x="1938975" y="1294225"/>
            <a:ext cx="75306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61"/>
              <a:buFont typeface="Arial"/>
              <a:buNone/>
            </a:pPr>
            <a:r>
              <a:t/>
            </a:r>
            <a:endParaRPr b="1" sz="3561">
              <a:solidFill>
                <a:schemeClr val="accent6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11" name="Google Shape;311;g26f44cb3d10_0_11"/>
          <p:cNvSpPr txBox="1"/>
          <p:nvPr/>
        </p:nvSpPr>
        <p:spPr>
          <a:xfrm>
            <a:off x="5791200" y="3843052"/>
            <a:ext cx="64098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8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2" name="Google Shape;312;g26f44cb3d10_0_11"/>
          <p:cNvCxnSpPr/>
          <p:nvPr/>
        </p:nvCxnSpPr>
        <p:spPr>
          <a:xfrm>
            <a:off x="471775" y="6443725"/>
            <a:ext cx="11252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3" name="Google Shape;313;g26f44cb3d10_0_11"/>
          <p:cNvSpPr txBox="1"/>
          <p:nvPr/>
        </p:nvSpPr>
        <p:spPr>
          <a:xfrm>
            <a:off x="3986625" y="6443725"/>
            <a:ext cx="3435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3"/>
              <a:buFont typeface="Arial"/>
              <a:buNone/>
            </a:pPr>
            <a:r>
              <a:rPr b="1" lang="en-US" sz="1533">
                <a:solidFill>
                  <a:srgbClr val="DE58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 b="1" i="0" sz="1533" u="none" cap="none" strike="noStrike">
              <a:solidFill>
                <a:srgbClr val="DE58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Google Shape;314;g26f44cb3d10_0_11"/>
          <p:cNvSpPr txBox="1"/>
          <p:nvPr>
            <p:ph idx="12" type="sldNum"/>
          </p:nvPr>
        </p:nvSpPr>
        <p:spPr>
          <a:xfrm>
            <a:off x="11616175" y="6518375"/>
            <a:ext cx="486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b="1" lang="en-US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4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g26f44cb3d10_0_11"/>
          <p:cNvSpPr/>
          <p:nvPr/>
        </p:nvSpPr>
        <p:spPr>
          <a:xfrm>
            <a:off x="259050" y="76025"/>
            <a:ext cx="713452" cy="707789"/>
          </a:xfrm>
          <a:custGeom>
            <a:rect b="b" l="l" r="r" t="t"/>
            <a:pathLst>
              <a:path extrusionOk="0" h="1132463" w="1132463">
                <a:moveTo>
                  <a:pt x="0" y="0"/>
                </a:moveTo>
                <a:lnTo>
                  <a:pt x="1132463" y="0"/>
                </a:lnTo>
                <a:lnTo>
                  <a:pt x="1132463" y="1132463"/>
                </a:lnTo>
                <a:lnTo>
                  <a:pt x="0" y="1132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6" name="Google Shape;316;g26f44cb3d10_0_11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26f44cb3d10_0_11"/>
          <p:cNvSpPr txBox="1"/>
          <p:nvPr>
            <p:ph idx="4294967295" type="title"/>
          </p:nvPr>
        </p:nvSpPr>
        <p:spPr>
          <a:xfrm>
            <a:off x="1170775" y="516850"/>
            <a:ext cx="10633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39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Choking : </a:t>
            </a:r>
            <a:r>
              <a:rPr b="1" lang="en-US" sz="3866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Response For Adult</a:t>
            </a:r>
            <a:endParaRPr b="1" sz="3866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4200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8" name="Google Shape;318;g26f44cb3d10_0_11"/>
          <p:cNvPicPr preferRelativeResize="0"/>
          <p:nvPr/>
        </p:nvPicPr>
        <p:blipFill rotWithShape="1">
          <a:blip r:embed="rId4">
            <a:alphaModFix/>
          </a:blip>
          <a:srcRect b="23596" l="61096" r="4738" t="39769"/>
          <a:stretch/>
        </p:blipFill>
        <p:spPr>
          <a:xfrm>
            <a:off x="9298150" y="1189725"/>
            <a:ext cx="2426325" cy="402702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26f44cb3d10_0_11"/>
          <p:cNvSpPr txBox="1"/>
          <p:nvPr/>
        </p:nvSpPr>
        <p:spPr>
          <a:xfrm>
            <a:off x="887175" y="1113513"/>
            <a:ext cx="8069700" cy="43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perform abdominal thrusts: </a:t>
            </a:r>
            <a:endParaRPr b="1" sz="2200">
              <a:solidFill>
                <a:srgbClr val="08080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80808"/>
              </a:buClr>
              <a:buSzPts val="2200"/>
              <a:buFont typeface="Times New Roman"/>
              <a:buChar char="●"/>
            </a:pPr>
            <a:r>
              <a:rPr b="1" lang="en-US" sz="220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 behind the person: </a:t>
            </a:r>
            <a:r>
              <a:rPr lang="en-US" sz="220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Place one foot slightly in front of the other for balance. Wrap your arms around their waist. Tip the person forward slightly.</a:t>
            </a:r>
            <a:endParaRPr sz="2200">
              <a:solidFill>
                <a:srgbClr val="08080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200"/>
              <a:buFont typeface="Times New Roman"/>
              <a:buChar char="●"/>
            </a:pPr>
            <a:r>
              <a:rPr b="1" lang="en-US" sz="220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a fist with one hand: </a:t>
            </a:r>
            <a:r>
              <a:rPr lang="en-US" sz="220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Place it just above the person's navel.</a:t>
            </a:r>
            <a:endParaRPr sz="2200">
              <a:solidFill>
                <a:srgbClr val="08080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200"/>
              <a:buFont typeface="Times New Roman"/>
              <a:buChar char="●"/>
            </a:pPr>
            <a:r>
              <a:rPr b="1" lang="en-US" sz="220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Grasp your fist with the other hand: </a:t>
            </a:r>
            <a:r>
              <a:rPr lang="en-US" sz="220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Press into the stomach with a quick, upward thrust as if trying to lift the person up.</a:t>
            </a:r>
            <a:endParaRPr sz="2200">
              <a:solidFill>
                <a:srgbClr val="08080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200"/>
              <a:buFont typeface="Times New Roman"/>
              <a:buChar char="●"/>
            </a:pPr>
            <a:r>
              <a:rPr b="1" lang="en-US" sz="220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giving five abdominal thrusts </a:t>
            </a:r>
            <a:r>
              <a:rPr lang="en-US" sz="220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if the blockage has been removed. Repeat as needed to dislodge the blockage.</a:t>
            </a:r>
            <a:endParaRPr sz="2200">
              <a:solidFill>
                <a:srgbClr val="08080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6f44cb3d10_0_22"/>
          <p:cNvSpPr txBox="1"/>
          <p:nvPr/>
        </p:nvSpPr>
        <p:spPr>
          <a:xfrm>
            <a:off x="1938975" y="1294225"/>
            <a:ext cx="75306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61"/>
              <a:buFont typeface="Arial"/>
              <a:buNone/>
            </a:pPr>
            <a:r>
              <a:t/>
            </a:r>
            <a:endParaRPr b="1" sz="3561">
              <a:solidFill>
                <a:schemeClr val="accent6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5" name="Google Shape;325;g26f44cb3d10_0_22"/>
          <p:cNvSpPr txBox="1"/>
          <p:nvPr/>
        </p:nvSpPr>
        <p:spPr>
          <a:xfrm>
            <a:off x="5791200" y="3843052"/>
            <a:ext cx="64098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8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6" name="Google Shape;326;g26f44cb3d10_0_22"/>
          <p:cNvCxnSpPr/>
          <p:nvPr/>
        </p:nvCxnSpPr>
        <p:spPr>
          <a:xfrm>
            <a:off x="471775" y="6443725"/>
            <a:ext cx="11252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7" name="Google Shape;327;g26f44cb3d10_0_22"/>
          <p:cNvSpPr txBox="1"/>
          <p:nvPr/>
        </p:nvSpPr>
        <p:spPr>
          <a:xfrm>
            <a:off x="3986625" y="6443725"/>
            <a:ext cx="3435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3"/>
              <a:buFont typeface="Arial"/>
              <a:buNone/>
            </a:pPr>
            <a:r>
              <a:rPr b="1" lang="en-US" sz="1533">
                <a:solidFill>
                  <a:srgbClr val="DE58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 b="1" i="0" sz="1533" u="none" cap="none" strike="noStrike">
              <a:solidFill>
                <a:srgbClr val="DE58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g26f44cb3d10_0_22"/>
          <p:cNvSpPr txBox="1"/>
          <p:nvPr>
            <p:ph idx="12" type="sldNum"/>
          </p:nvPr>
        </p:nvSpPr>
        <p:spPr>
          <a:xfrm>
            <a:off x="11616175" y="6518375"/>
            <a:ext cx="486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b="1" lang="en-US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4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g26f44cb3d10_0_22"/>
          <p:cNvSpPr/>
          <p:nvPr/>
        </p:nvSpPr>
        <p:spPr>
          <a:xfrm>
            <a:off x="259050" y="76025"/>
            <a:ext cx="713452" cy="707789"/>
          </a:xfrm>
          <a:custGeom>
            <a:rect b="b" l="l" r="r" t="t"/>
            <a:pathLst>
              <a:path extrusionOk="0" h="1132463" w="1132463">
                <a:moveTo>
                  <a:pt x="0" y="0"/>
                </a:moveTo>
                <a:lnTo>
                  <a:pt x="1132463" y="0"/>
                </a:lnTo>
                <a:lnTo>
                  <a:pt x="1132463" y="1132463"/>
                </a:lnTo>
                <a:lnTo>
                  <a:pt x="0" y="1132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0" name="Google Shape;330;g26f44cb3d10_0_22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26f44cb3d10_0_22"/>
          <p:cNvSpPr txBox="1"/>
          <p:nvPr>
            <p:ph idx="4294967295" type="title"/>
          </p:nvPr>
        </p:nvSpPr>
        <p:spPr>
          <a:xfrm>
            <a:off x="1170775" y="440650"/>
            <a:ext cx="10633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39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Choking : </a:t>
            </a:r>
            <a:r>
              <a:rPr b="1" lang="en-US" sz="3866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Response For Adults</a:t>
            </a:r>
            <a:endParaRPr b="1" sz="3866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4200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2" name="Google Shape;332;g26f44cb3d10_0_22"/>
          <p:cNvPicPr preferRelativeResize="0"/>
          <p:nvPr/>
        </p:nvPicPr>
        <p:blipFill rotWithShape="1">
          <a:blip r:embed="rId4">
            <a:alphaModFix/>
          </a:blip>
          <a:srcRect b="7621" l="19876" r="12422" t="0"/>
          <a:stretch/>
        </p:blipFill>
        <p:spPr>
          <a:xfrm>
            <a:off x="8478675" y="1690025"/>
            <a:ext cx="3474400" cy="290715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26f44cb3d10_0_22"/>
          <p:cNvSpPr txBox="1"/>
          <p:nvPr/>
        </p:nvSpPr>
        <p:spPr>
          <a:xfrm>
            <a:off x="1057950" y="968325"/>
            <a:ext cx="7404900" cy="4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are alone and choking: </a:t>
            </a:r>
            <a:endParaRPr b="1" sz="2200">
              <a:solidFill>
                <a:srgbClr val="08080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Clr>
                <a:srgbClr val="080808"/>
              </a:buClr>
              <a:buSzPts val="2200"/>
              <a:buFont typeface="Times New Roman"/>
              <a:buChar char="●"/>
            </a:pPr>
            <a:r>
              <a:rPr b="1" lang="en-US" sz="220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Place a fist</a:t>
            </a:r>
            <a:r>
              <a:rPr lang="en-US" sz="220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slightly above your navel.     </a:t>
            </a:r>
            <a:endParaRPr sz="2200">
              <a:solidFill>
                <a:srgbClr val="08080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200"/>
              <a:buFont typeface="Times New Roman"/>
              <a:buChar char="●"/>
            </a:pPr>
            <a:r>
              <a:rPr b="1" lang="en-US" sz="220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Grasp your fist</a:t>
            </a:r>
            <a:r>
              <a:rPr lang="en-US" sz="220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the other hand.</a:t>
            </a:r>
            <a:endParaRPr sz="2200">
              <a:solidFill>
                <a:srgbClr val="08080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200"/>
              <a:buFont typeface="Times New Roman"/>
              <a:buChar char="●"/>
            </a:pPr>
            <a:r>
              <a:rPr b="1" lang="en-US" sz="220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Bend over a hard surface.</a:t>
            </a:r>
            <a:r>
              <a:rPr lang="en-US" sz="220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countertop or  chair will do.</a:t>
            </a:r>
            <a:endParaRPr sz="2200">
              <a:solidFill>
                <a:srgbClr val="08080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200"/>
              <a:buFont typeface="Times New Roman"/>
              <a:buChar char="●"/>
            </a:pPr>
            <a:r>
              <a:rPr b="1" lang="en-US" sz="220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Shove your fist</a:t>
            </a:r>
            <a:r>
              <a:rPr lang="en-US" sz="220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inward and upward</a:t>
            </a:r>
            <a:r>
              <a:rPr b="1" lang="en-US" sz="220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Try to cough it out.</a:t>
            </a:r>
            <a:endParaRPr b="1" sz="2200">
              <a:solidFill>
                <a:srgbClr val="08080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6f44cb3d10_0_33"/>
          <p:cNvSpPr txBox="1"/>
          <p:nvPr/>
        </p:nvSpPr>
        <p:spPr>
          <a:xfrm>
            <a:off x="1938975" y="1294225"/>
            <a:ext cx="75306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61"/>
              <a:buFont typeface="Arial"/>
              <a:buNone/>
            </a:pPr>
            <a:r>
              <a:t/>
            </a:r>
            <a:endParaRPr b="1" sz="3561">
              <a:solidFill>
                <a:schemeClr val="accent6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39" name="Google Shape;339;g26f44cb3d10_0_33"/>
          <p:cNvSpPr txBox="1"/>
          <p:nvPr/>
        </p:nvSpPr>
        <p:spPr>
          <a:xfrm>
            <a:off x="5791200" y="3843052"/>
            <a:ext cx="64098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8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0" name="Google Shape;340;g26f44cb3d10_0_33"/>
          <p:cNvCxnSpPr/>
          <p:nvPr/>
        </p:nvCxnSpPr>
        <p:spPr>
          <a:xfrm>
            <a:off x="471775" y="6443725"/>
            <a:ext cx="11252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1" name="Google Shape;341;g26f44cb3d10_0_33"/>
          <p:cNvSpPr txBox="1"/>
          <p:nvPr/>
        </p:nvSpPr>
        <p:spPr>
          <a:xfrm>
            <a:off x="3986625" y="6443725"/>
            <a:ext cx="3435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3"/>
              <a:buFont typeface="Arial"/>
              <a:buNone/>
            </a:pPr>
            <a:r>
              <a:rPr b="1" lang="en-US" sz="1533">
                <a:solidFill>
                  <a:srgbClr val="DE58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 b="1" i="0" sz="1533" u="none" cap="none" strike="noStrike">
              <a:solidFill>
                <a:srgbClr val="DE58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g26f44cb3d10_0_33"/>
          <p:cNvSpPr txBox="1"/>
          <p:nvPr>
            <p:ph idx="12" type="sldNum"/>
          </p:nvPr>
        </p:nvSpPr>
        <p:spPr>
          <a:xfrm>
            <a:off x="11616175" y="6518375"/>
            <a:ext cx="486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b="1" lang="en-US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4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g26f44cb3d10_0_33"/>
          <p:cNvSpPr/>
          <p:nvPr/>
        </p:nvSpPr>
        <p:spPr>
          <a:xfrm>
            <a:off x="259050" y="76025"/>
            <a:ext cx="713452" cy="707789"/>
          </a:xfrm>
          <a:custGeom>
            <a:rect b="b" l="l" r="r" t="t"/>
            <a:pathLst>
              <a:path extrusionOk="0" h="1132463" w="1132463">
                <a:moveTo>
                  <a:pt x="0" y="0"/>
                </a:moveTo>
                <a:lnTo>
                  <a:pt x="1132463" y="0"/>
                </a:lnTo>
                <a:lnTo>
                  <a:pt x="1132463" y="1132463"/>
                </a:lnTo>
                <a:lnTo>
                  <a:pt x="0" y="1132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g26f44cb3d10_0_33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26f44cb3d10_0_33"/>
          <p:cNvSpPr txBox="1"/>
          <p:nvPr/>
        </p:nvSpPr>
        <p:spPr>
          <a:xfrm>
            <a:off x="1751725" y="1304600"/>
            <a:ext cx="9262800" cy="12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Choking is a serious and life-threatening emergency, particularly in children, between the ages of 1 and 5 years, who are more susceptible to choking due to their natural curiosity and tendency to explore the world orally.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28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to do if a baby is choking</a:t>
            </a:r>
            <a:r>
              <a:rPr b="1" lang="en-US" sz="22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6" name="Google Shape;346;g26f44cb3d10_0_33"/>
          <p:cNvPicPr preferRelativeResize="0"/>
          <p:nvPr/>
        </p:nvPicPr>
        <p:blipFill rotWithShape="1">
          <a:blip r:embed="rId4">
            <a:alphaModFix/>
          </a:blip>
          <a:srcRect b="7497" l="26458" r="59947" t="61001"/>
          <a:stretch/>
        </p:blipFill>
        <p:spPr>
          <a:xfrm>
            <a:off x="7269275" y="2851950"/>
            <a:ext cx="2656190" cy="34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26f44cb3d10_0_33"/>
          <p:cNvPicPr preferRelativeResize="0"/>
          <p:nvPr/>
        </p:nvPicPr>
        <p:blipFill rotWithShape="1">
          <a:blip r:embed="rId4">
            <a:alphaModFix/>
          </a:blip>
          <a:srcRect b="41242" l="26458" r="59947" t="28286"/>
          <a:stretch/>
        </p:blipFill>
        <p:spPr>
          <a:xfrm>
            <a:off x="2590513" y="2851950"/>
            <a:ext cx="2746027" cy="3462002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26f44cb3d10_0_33"/>
          <p:cNvSpPr txBox="1"/>
          <p:nvPr>
            <p:ph idx="4294967295" type="title"/>
          </p:nvPr>
        </p:nvSpPr>
        <p:spPr>
          <a:xfrm>
            <a:off x="1170775" y="440650"/>
            <a:ext cx="10633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39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Choking : </a:t>
            </a:r>
            <a:r>
              <a:rPr b="1" lang="en-US" sz="3866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Response For Children</a:t>
            </a:r>
            <a:endParaRPr b="1" sz="4200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6f44cb3d10_0_122"/>
          <p:cNvSpPr txBox="1"/>
          <p:nvPr/>
        </p:nvSpPr>
        <p:spPr>
          <a:xfrm>
            <a:off x="1938975" y="1294225"/>
            <a:ext cx="75306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61"/>
              <a:buFont typeface="Arial"/>
              <a:buNone/>
            </a:pPr>
            <a:r>
              <a:t/>
            </a:r>
            <a:endParaRPr b="1" sz="3561">
              <a:solidFill>
                <a:schemeClr val="accent6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354" name="Google Shape;354;g26f44cb3d10_0_122"/>
          <p:cNvCxnSpPr/>
          <p:nvPr/>
        </p:nvCxnSpPr>
        <p:spPr>
          <a:xfrm>
            <a:off x="471775" y="6443725"/>
            <a:ext cx="11252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5" name="Google Shape;355;g26f44cb3d10_0_122"/>
          <p:cNvSpPr txBox="1"/>
          <p:nvPr/>
        </p:nvSpPr>
        <p:spPr>
          <a:xfrm>
            <a:off x="3986625" y="6443725"/>
            <a:ext cx="3435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3"/>
              <a:buFont typeface="Arial"/>
              <a:buNone/>
            </a:pPr>
            <a:r>
              <a:rPr b="1" lang="en-US" sz="1533">
                <a:solidFill>
                  <a:srgbClr val="DE58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 b="1" i="0" sz="1533" u="none" cap="none" strike="noStrike">
              <a:solidFill>
                <a:srgbClr val="DE58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g26f44cb3d10_0_122"/>
          <p:cNvSpPr txBox="1"/>
          <p:nvPr>
            <p:ph idx="12" type="sldNum"/>
          </p:nvPr>
        </p:nvSpPr>
        <p:spPr>
          <a:xfrm>
            <a:off x="11616175" y="6518375"/>
            <a:ext cx="486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b="1" lang="en-US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4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Google Shape;357;g26f44cb3d10_0_122"/>
          <p:cNvSpPr/>
          <p:nvPr/>
        </p:nvSpPr>
        <p:spPr>
          <a:xfrm>
            <a:off x="259050" y="76025"/>
            <a:ext cx="713452" cy="707789"/>
          </a:xfrm>
          <a:custGeom>
            <a:rect b="b" l="l" r="r" t="t"/>
            <a:pathLst>
              <a:path extrusionOk="0" h="1132463" w="1132463">
                <a:moveTo>
                  <a:pt x="0" y="0"/>
                </a:moveTo>
                <a:lnTo>
                  <a:pt x="1132463" y="0"/>
                </a:lnTo>
                <a:lnTo>
                  <a:pt x="1132463" y="1132463"/>
                </a:lnTo>
                <a:lnTo>
                  <a:pt x="0" y="1132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g26f44cb3d10_0_122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26f44cb3d10_0_122"/>
          <p:cNvSpPr txBox="1"/>
          <p:nvPr>
            <p:ph idx="4294967295" type="title"/>
          </p:nvPr>
        </p:nvSpPr>
        <p:spPr>
          <a:xfrm>
            <a:off x="1170775" y="440650"/>
            <a:ext cx="10633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39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 Injury : </a:t>
            </a:r>
            <a:r>
              <a:rPr b="1" lang="en-US" sz="3866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Detecting Severity : Response</a:t>
            </a:r>
            <a:endParaRPr b="1" sz="3866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4200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g26f44cb3d10_0_122"/>
          <p:cNvSpPr txBox="1"/>
          <p:nvPr/>
        </p:nvSpPr>
        <p:spPr>
          <a:xfrm>
            <a:off x="1170775" y="864975"/>
            <a:ext cx="10303200" cy="19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head injury is any sort of injury to your brain, skull, or scalp. This may range from a mild bump to a traumatic brain injury. Consequences and treatments vary greatly, depending on what caused your head injury and how severe it is.</a:t>
            </a:r>
            <a:endParaRPr sz="220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Severe is when</a:t>
            </a:r>
            <a:endParaRPr b="1" sz="2900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61" name="Google Shape;361;g26f44cb3d10_0_122"/>
          <p:cNvGrpSpPr/>
          <p:nvPr/>
        </p:nvGrpSpPr>
        <p:grpSpPr>
          <a:xfrm>
            <a:off x="683050" y="2799175"/>
            <a:ext cx="11041424" cy="2983307"/>
            <a:chOff x="683050" y="2951575"/>
            <a:chExt cx="11041424" cy="2983307"/>
          </a:xfrm>
        </p:grpSpPr>
        <p:pic>
          <p:nvPicPr>
            <p:cNvPr id="362" name="Google Shape;362;g26f44cb3d10_0_122"/>
            <p:cNvPicPr preferRelativeResize="0"/>
            <p:nvPr/>
          </p:nvPicPr>
          <p:blipFill rotWithShape="1">
            <a:blip r:embed="rId4">
              <a:alphaModFix/>
            </a:blip>
            <a:srcRect b="51180" l="12428" r="77720" t="42192"/>
            <a:stretch/>
          </p:blipFill>
          <p:spPr>
            <a:xfrm>
              <a:off x="4327950" y="2951575"/>
              <a:ext cx="3559224" cy="134672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363" name="Google Shape;363;g26f44cb3d10_0_122"/>
            <p:cNvPicPr preferRelativeResize="0"/>
            <p:nvPr/>
          </p:nvPicPr>
          <p:blipFill rotWithShape="1">
            <a:blip r:embed="rId4">
              <a:alphaModFix/>
            </a:blip>
            <a:srcRect b="43405" l="12419" r="77425" t="49762"/>
            <a:stretch/>
          </p:blipFill>
          <p:spPr>
            <a:xfrm>
              <a:off x="8165250" y="2951575"/>
              <a:ext cx="3559224" cy="134672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364" name="Google Shape;364;g26f44cb3d10_0_122"/>
            <p:cNvPicPr preferRelativeResize="0"/>
            <p:nvPr/>
          </p:nvPicPr>
          <p:blipFill rotWithShape="1">
            <a:blip r:embed="rId4">
              <a:alphaModFix/>
            </a:blip>
            <a:srcRect b="35720" l="12397" r="77446" t="57448"/>
            <a:stretch/>
          </p:blipFill>
          <p:spPr>
            <a:xfrm>
              <a:off x="2410825" y="4588163"/>
              <a:ext cx="3559224" cy="134672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365" name="Google Shape;365;g26f44cb3d10_0_122"/>
            <p:cNvPicPr preferRelativeResize="0"/>
            <p:nvPr/>
          </p:nvPicPr>
          <p:blipFill rotWithShape="1">
            <a:blip r:embed="rId4">
              <a:alphaModFix/>
            </a:blip>
            <a:srcRect b="58756" l="12277" r="77567" t="34021"/>
            <a:stretch/>
          </p:blipFill>
          <p:spPr>
            <a:xfrm>
              <a:off x="683050" y="2951575"/>
              <a:ext cx="3366826" cy="134672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366" name="Google Shape;366;g26f44cb3d10_0_122"/>
            <p:cNvPicPr preferRelativeResize="0"/>
            <p:nvPr/>
          </p:nvPicPr>
          <p:blipFill rotWithShape="1">
            <a:blip r:embed="rId4">
              <a:alphaModFix/>
            </a:blip>
            <a:srcRect b="27766" l="12356" r="77488" t="65011"/>
            <a:stretch/>
          </p:blipFill>
          <p:spPr>
            <a:xfrm>
              <a:off x="6404675" y="4588175"/>
              <a:ext cx="3366749" cy="1346701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367" name="Google Shape;367;g26f44cb3d10_0_122"/>
          <p:cNvSpPr txBox="1"/>
          <p:nvPr/>
        </p:nvSpPr>
        <p:spPr>
          <a:xfrm>
            <a:off x="1327125" y="5858675"/>
            <a:ext cx="97533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severe cases, loss of consciousness and fluid drainage from the nose or ears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6f44cb3d10_0_140"/>
          <p:cNvSpPr txBox="1"/>
          <p:nvPr/>
        </p:nvSpPr>
        <p:spPr>
          <a:xfrm>
            <a:off x="1938975" y="1294225"/>
            <a:ext cx="75306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61"/>
              <a:buFont typeface="Arial"/>
              <a:buNone/>
            </a:pPr>
            <a:r>
              <a:t/>
            </a:r>
            <a:endParaRPr b="1" sz="3561">
              <a:solidFill>
                <a:schemeClr val="accent6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73" name="Google Shape;373;g26f44cb3d10_0_140"/>
          <p:cNvSpPr txBox="1"/>
          <p:nvPr/>
        </p:nvSpPr>
        <p:spPr>
          <a:xfrm>
            <a:off x="5791200" y="3843052"/>
            <a:ext cx="64098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8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4" name="Google Shape;374;g26f44cb3d10_0_140"/>
          <p:cNvCxnSpPr/>
          <p:nvPr/>
        </p:nvCxnSpPr>
        <p:spPr>
          <a:xfrm>
            <a:off x="471775" y="6443725"/>
            <a:ext cx="11252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5" name="Google Shape;375;g26f44cb3d10_0_140"/>
          <p:cNvSpPr txBox="1"/>
          <p:nvPr/>
        </p:nvSpPr>
        <p:spPr>
          <a:xfrm>
            <a:off x="3986625" y="6443725"/>
            <a:ext cx="3435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3"/>
              <a:buFont typeface="Arial"/>
              <a:buNone/>
            </a:pPr>
            <a:r>
              <a:rPr b="1" lang="en-US" sz="1533">
                <a:solidFill>
                  <a:srgbClr val="DE58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 b="1" i="0" sz="1533" u="none" cap="none" strike="noStrike">
              <a:solidFill>
                <a:srgbClr val="DE58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Google Shape;376;g26f44cb3d10_0_140"/>
          <p:cNvSpPr txBox="1"/>
          <p:nvPr>
            <p:ph idx="12" type="sldNum"/>
          </p:nvPr>
        </p:nvSpPr>
        <p:spPr>
          <a:xfrm>
            <a:off x="11616175" y="6518375"/>
            <a:ext cx="486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b="1" lang="en-US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4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g26f44cb3d10_0_140"/>
          <p:cNvSpPr/>
          <p:nvPr/>
        </p:nvSpPr>
        <p:spPr>
          <a:xfrm>
            <a:off x="259050" y="76025"/>
            <a:ext cx="713452" cy="707789"/>
          </a:xfrm>
          <a:custGeom>
            <a:rect b="b" l="l" r="r" t="t"/>
            <a:pathLst>
              <a:path extrusionOk="0" h="1132463" w="1132463">
                <a:moveTo>
                  <a:pt x="0" y="0"/>
                </a:moveTo>
                <a:lnTo>
                  <a:pt x="1132463" y="0"/>
                </a:lnTo>
                <a:lnTo>
                  <a:pt x="1132463" y="1132463"/>
                </a:lnTo>
                <a:lnTo>
                  <a:pt x="0" y="1132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8" name="Google Shape;378;g26f44cb3d10_0_140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26f44cb3d10_0_140"/>
          <p:cNvSpPr txBox="1"/>
          <p:nvPr/>
        </p:nvSpPr>
        <p:spPr>
          <a:xfrm>
            <a:off x="1255500" y="1777825"/>
            <a:ext cx="10039200" cy="42600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Do’s: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 the person still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Show the situation to a doctor on video call.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advise on how to stop bleeding &amp; where to take.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Times New Roman"/>
              <a:buChar char="●"/>
            </a:pPr>
            <a:r>
              <a:rPr b="1" lang="en-US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 108  for an Ambulance or drive to equipped hospital if advised.</a:t>
            </a:r>
            <a:endParaRPr b="1" sz="2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Don’ts: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Wash a head wound that is deep or bleeding a lot.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Remove any object sticking out of a wound.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 the person unless absolutely necessary.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Shake the person if they seem dazed.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Remove a helmet if you suspect a serious head injury as it can worsen the condition.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g26f44cb3d10_0_140"/>
          <p:cNvSpPr txBox="1"/>
          <p:nvPr>
            <p:ph idx="4294967295" type="title"/>
          </p:nvPr>
        </p:nvSpPr>
        <p:spPr>
          <a:xfrm>
            <a:off x="1170775" y="553575"/>
            <a:ext cx="10633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39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 Injury : </a:t>
            </a:r>
            <a:r>
              <a:rPr b="1" lang="en-US" sz="3866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Response</a:t>
            </a:r>
            <a:endParaRPr b="1" sz="3866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4200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" name="Google Shape;381;g26f44cb3d10_0_140"/>
          <p:cNvSpPr txBox="1"/>
          <p:nvPr/>
        </p:nvSpPr>
        <p:spPr>
          <a:xfrm>
            <a:off x="1027300" y="1072825"/>
            <a:ext cx="111300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can not manage head injury at home. While waiting for help do the following:</a:t>
            </a:r>
            <a:endParaRPr b="1" sz="2900">
              <a:solidFill>
                <a:srgbClr val="3C53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6f44cb3d10_0_104"/>
          <p:cNvSpPr txBox="1"/>
          <p:nvPr/>
        </p:nvSpPr>
        <p:spPr>
          <a:xfrm>
            <a:off x="1938975" y="1294225"/>
            <a:ext cx="75306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61"/>
              <a:buFont typeface="Arial"/>
              <a:buNone/>
            </a:pPr>
            <a:r>
              <a:t/>
            </a:r>
            <a:endParaRPr b="1" sz="3561">
              <a:solidFill>
                <a:schemeClr val="accent6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87" name="Google Shape;387;g26f44cb3d10_0_104"/>
          <p:cNvSpPr txBox="1"/>
          <p:nvPr/>
        </p:nvSpPr>
        <p:spPr>
          <a:xfrm>
            <a:off x="5791200" y="3843052"/>
            <a:ext cx="64098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8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26f44cb3d10_0_104"/>
          <p:cNvSpPr/>
          <p:nvPr/>
        </p:nvSpPr>
        <p:spPr>
          <a:xfrm>
            <a:off x="259050" y="76025"/>
            <a:ext cx="713452" cy="707789"/>
          </a:xfrm>
          <a:custGeom>
            <a:rect b="b" l="l" r="r" t="t"/>
            <a:pathLst>
              <a:path extrusionOk="0" h="1132463" w="1132463">
                <a:moveTo>
                  <a:pt x="0" y="0"/>
                </a:moveTo>
                <a:lnTo>
                  <a:pt x="1132463" y="0"/>
                </a:lnTo>
                <a:lnTo>
                  <a:pt x="1132463" y="1132463"/>
                </a:lnTo>
                <a:lnTo>
                  <a:pt x="0" y="1132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9" name="Google Shape;389;g26f44cb3d10_0_104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26f44cb3d10_0_104"/>
          <p:cNvSpPr txBox="1"/>
          <p:nvPr/>
        </p:nvSpPr>
        <p:spPr>
          <a:xfrm>
            <a:off x="1853773" y="4438846"/>
            <a:ext cx="6638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g26f44cb3d10_0_104"/>
          <p:cNvPicPr preferRelativeResize="0"/>
          <p:nvPr/>
        </p:nvPicPr>
        <p:blipFill rotWithShape="1">
          <a:blip r:embed="rId4">
            <a:alphaModFix/>
          </a:blip>
          <a:srcRect b="27463" l="26913" r="50894" t="41968"/>
          <a:stretch/>
        </p:blipFill>
        <p:spPr>
          <a:xfrm>
            <a:off x="397200" y="1688550"/>
            <a:ext cx="5977901" cy="4972226"/>
          </a:xfrm>
          <a:prstGeom prst="rect">
            <a:avLst/>
          </a:prstGeom>
          <a:noFill/>
          <a:ln cap="flat" cmpd="sng" w="2857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92" name="Google Shape;392;g26f44cb3d10_0_104"/>
          <p:cNvPicPr preferRelativeResize="0"/>
          <p:nvPr/>
        </p:nvPicPr>
        <p:blipFill rotWithShape="1">
          <a:blip r:embed="rId4">
            <a:alphaModFix/>
          </a:blip>
          <a:srcRect b="27463" l="50886" r="28267" t="41968"/>
          <a:stretch/>
        </p:blipFill>
        <p:spPr>
          <a:xfrm>
            <a:off x="6375100" y="1688550"/>
            <a:ext cx="5615126" cy="4972226"/>
          </a:xfrm>
          <a:prstGeom prst="rect">
            <a:avLst/>
          </a:prstGeom>
          <a:noFill/>
          <a:ln cap="flat" cmpd="sng" w="2857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3" name="Google Shape;393;g26f44cb3d10_0_104"/>
          <p:cNvSpPr txBox="1"/>
          <p:nvPr>
            <p:ph idx="4294967295" type="title"/>
          </p:nvPr>
        </p:nvSpPr>
        <p:spPr>
          <a:xfrm>
            <a:off x="1170775" y="135850"/>
            <a:ext cx="10633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39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Corporate Health - A Source of Concern</a:t>
            </a:r>
            <a:endParaRPr b="1" sz="4200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Google Shape;394;g26f44cb3d10_0_104"/>
          <p:cNvSpPr txBox="1"/>
          <p:nvPr>
            <p:ph idx="12" type="sldNum"/>
          </p:nvPr>
        </p:nvSpPr>
        <p:spPr>
          <a:xfrm>
            <a:off x="11616175" y="6518375"/>
            <a:ext cx="486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b="1" lang="en-US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4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g26f44cb3d10_0_104"/>
          <p:cNvSpPr txBox="1"/>
          <p:nvPr/>
        </p:nvSpPr>
        <p:spPr>
          <a:xfrm>
            <a:off x="2097450" y="783813"/>
            <a:ext cx="84543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Times New Roman"/>
              <a:buChar char="●"/>
            </a:pPr>
            <a:r>
              <a:rPr b="1" lang="en-US" sz="24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Higher </a:t>
            </a:r>
            <a:r>
              <a:rPr b="1" lang="en-US" sz="24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prevalence</a:t>
            </a:r>
            <a:r>
              <a:rPr b="1" lang="en-US" sz="24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NCDs among employees</a:t>
            </a:r>
            <a:endParaRPr b="1" sz="240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Times New Roman"/>
              <a:buChar char="●"/>
            </a:pPr>
            <a:r>
              <a:rPr b="1" lang="en-US" sz="24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Onset at an Early age is mostly ignored </a:t>
            </a:r>
            <a:endParaRPr b="1" sz="240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ce74b7960e_1_270"/>
          <p:cNvSpPr txBox="1"/>
          <p:nvPr/>
        </p:nvSpPr>
        <p:spPr>
          <a:xfrm>
            <a:off x="1938975" y="1294225"/>
            <a:ext cx="75306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61"/>
              <a:buFont typeface="Arial"/>
              <a:buNone/>
            </a:pPr>
            <a:r>
              <a:t/>
            </a:r>
            <a:endParaRPr b="1" sz="3561">
              <a:solidFill>
                <a:schemeClr val="accent6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01" name="Google Shape;401;g2ce74b7960e_1_270"/>
          <p:cNvSpPr txBox="1"/>
          <p:nvPr/>
        </p:nvSpPr>
        <p:spPr>
          <a:xfrm>
            <a:off x="5791200" y="3843052"/>
            <a:ext cx="64098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8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2ce74b7960e_1_270"/>
          <p:cNvSpPr txBox="1"/>
          <p:nvPr/>
        </p:nvSpPr>
        <p:spPr>
          <a:xfrm>
            <a:off x="3177450" y="255100"/>
            <a:ext cx="58371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66"/>
              <a:buFont typeface="Arial"/>
              <a:buNone/>
            </a:pPr>
            <a:r>
              <a:rPr b="1" lang="en-US" sz="4166">
                <a:solidFill>
                  <a:srgbClr val="FF5B66"/>
                </a:solidFill>
                <a:latin typeface="Times"/>
                <a:ea typeface="Times"/>
                <a:cs typeface="Times"/>
                <a:sym typeface="Times"/>
              </a:rPr>
              <a:t>In Conclusion:</a:t>
            </a:r>
            <a:r>
              <a:rPr b="1" lang="en-US" sz="4166">
                <a:solidFill>
                  <a:srgbClr val="FF5B66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b="1" sz="4166">
              <a:solidFill>
                <a:srgbClr val="FF5B66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403" name="Google Shape;403;g2ce74b7960e_1_270"/>
          <p:cNvCxnSpPr/>
          <p:nvPr/>
        </p:nvCxnSpPr>
        <p:spPr>
          <a:xfrm>
            <a:off x="471775" y="6443725"/>
            <a:ext cx="11252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4" name="Google Shape;404;g2ce74b7960e_1_270"/>
          <p:cNvSpPr txBox="1"/>
          <p:nvPr/>
        </p:nvSpPr>
        <p:spPr>
          <a:xfrm>
            <a:off x="3986625" y="6443725"/>
            <a:ext cx="3435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3"/>
              <a:buFont typeface="Arial"/>
              <a:buNone/>
            </a:pPr>
            <a:r>
              <a:rPr b="1" lang="en-US" sz="1533">
                <a:solidFill>
                  <a:srgbClr val="DE58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 b="1" i="0" sz="1533" u="none" cap="none" strike="noStrike">
              <a:solidFill>
                <a:srgbClr val="DE58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5" name="Google Shape;405;g2ce74b7960e_1_270"/>
          <p:cNvSpPr txBox="1"/>
          <p:nvPr>
            <p:ph idx="12" type="sldNum"/>
          </p:nvPr>
        </p:nvSpPr>
        <p:spPr>
          <a:xfrm>
            <a:off x="11616175" y="6518375"/>
            <a:ext cx="486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b="1" lang="en-US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4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6" name="Google Shape;406;g2ce74b7960e_1_270"/>
          <p:cNvSpPr/>
          <p:nvPr/>
        </p:nvSpPr>
        <p:spPr>
          <a:xfrm>
            <a:off x="259050" y="76025"/>
            <a:ext cx="713452" cy="707789"/>
          </a:xfrm>
          <a:custGeom>
            <a:rect b="b" l="l" r="r" t="t"/>
            <a:pathLst>
              <a:path extrusionOk="0" h="1132463" w="1132463">
                <a:moveTo>
                  <a:pt x="0" y="0"/>
                </a:moveTo>
                <a:lnTo>
                  <a:pt x="1132463" y="0"/>
                </a:lnTo>
                <a:lnTo>
                  <a:pt x="1132463" y="1132463"/>
                </a:lnTo>
                <a:lnTo>
                  <a:pt x="0" y="1132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7" name="Google Shape;407;g2ce74b7960e_1_270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g2ce74b7960e_1_270"/>
          <p:cNvSpPr txBox="1"/>
          <p:nvPr/>
        </p:nvSpPr>
        <p:spPr>
          <a:xfrm>
            <a:off x="1853773" y="4438846"/>
            <a:ext cx="6638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2ce74b7960e_1_270"/>
          <p:cNvSpPr txBox="1"/>
          <p:nvPr/>
        </p:nvSpPr>
        <p:spPr>
          <a:xfrm>
            <a:off x="2319975" y="1123750"/>
            <a:ext cx="7802400" cy="3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Emergencies come 	Unannounced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Right response and Speed is critical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aware of an Emergency and how to Respond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Calm &amp; do not Panic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aware of nearest well equipped hospital. Do not rush to the nearest hospital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Away keep emergency numbers handy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always wait for ambulance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 someone close by about your situation &amp; seek help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ce74b7960e_1_5"/>
          <p:cNvSpPr txBox="1"/>
          <p:nvPr/>
        </p:nvSpPr>
        <p:spPr>
          <a:xfrm>
            <a:off x="1938975" y="1751425"/>
            <a:ext cx="75306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61"/>
              <a:buFont typeface="Arial"/>
              <a:buNone/>
            </a:pPr>
            <a:r>
              <a:t/>
            </a:r>
            <a:endParaRPr b="1" sz="3561">
              <a:solidFill>
                <a:schemeClr val="accent6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1" name="Google Shape;111;g2ce74b7960e_1_5"/>
          <p:cNvSpPr txBox="1"/>
          <p:nvPr/>
        </p:nvSpPr>
        <p:spPr>
          <a:xfrm>
            <a:off x="5791200" y="4147852"/>
            <a:ext cx="64098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8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ce74b7960e_1_5"/>
          <p:cNvSpPr txBox="1"/>
          <p:nvPr/>
        </p:nvSpPr>
        <p:spPr>
          <a:xfrm>
            <a:off x="2861925" y="547525"/>
            <a:ext cx="58371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66"/>
              <a:buFont typeface="Arial"/>
              <a:buNone/>
            </a:pPr>
            <a:r>
              <a:t/>
            </a:r>
            <a:endParaRPr b="1" sz="4166">
              <a:solidFill>
                <a:srgbClr val="FF5B66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13" name="Google Shape;113;g2ce74b7960e_1_5"/>
          <p:cNvCxnSpPr/>
          <p:nvPr/>
        </p:nvCxnSpPr>
        <p:spPr>
          <a:xfrm>
            <a:off x="471775" y="6443725"/>
            <a:ext cx="11252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g2ce74b7960e_1_5"/>
          <p:cNvSpPr txBox="1"/>
          <p:nvPr/>
        </p:nvSpPr>
        <p:spPr>
          <a:xfrm>
            <a:off x="3986625" y="6443725"/>
            <a:ext cx="3435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3"/>
              <a:buFont typeface="Arial"/>
              <a:buNone/>
            </a:pPr>
            <a:r>
              <a:rPr b="1" lang="en-US" sz="1533">
                <a:solidFill>
                  <a:srgbClr val="DE58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 b="1" i="0" sz="1533" u="none" cap="none" strike="noStrike">
              <a:solidFill>
                <a:srgbClr val="DE58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g2ce74b7960e_1_5"/>
          <p:cNvSpPr txBox="1"/>
          <p:nvPr>
            <p:ph idx="12" type="sldNum"/>
          </p:nvPr>
        </p:nvSpPr>
        <p:spPr>
          <a:xfrm>
            <a:off x="11616175" y="6518375"/>
            <a:ext cx="486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b="1" lang="en-US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4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g2ce74b7960e_1_5"/>
          <p:cNvSpPr/>
          <p:nvPr/>
        </p:nvSpPr>
        <p:spPr>
          <a:xfrm>
            <a:off x="582111" y="2301081"/>
            <a:ext cx="633148" cy="798696"/>
          </a:xfrm>
          <a:custGeom>
            <a:rect b="b" l="l" r="r" t="t"/>
            <a:pathLst>
              <a:path extrusionOk="0" h="1196549" w="948537">
                <a:moveTo>
                  <a:pt x="0" y="0"/>
                </a:moveTo>
                <a:lnTo>
                  <a:pt x="948537" y="0"/>
                </a:lnTo>
                <a:lnTo>
                  <a:pt x="948537" y="1196550"/>
                </a:lnTo>
                <a:lnTo>
                  <a:pt x="0" y="1196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7" name="Google Shape;117;g2ce74b7960e_1_5"/>
          <p:cNvGrpSpPr/>
          <p:nvPr/>
        </p:nvGrpSpPr>
        <p:grpSpPr>
          <a:xfrm>
            <a:off x="5718091" y="1223859"/>
            <a:ext cx="47840" cy="4244238"/>
            <a:chOff x="0" y="-19050"/>
            <a:chExt cx="18900" cy="1676703"/>
          </a:xfrm>
        </p:grpSpPr>
        <p:sp>
          <p:nvSpPr>
            <p:cNvPr id="118" name="Google Shape;118;g2ce74b7960e_1_5"/>
            <p:cNvSpPr/>
            <p:nvPr/>
          </p:nvSpPr>
          <p:spPr>
            <a:xfrm>
              <a:off x="0" y="0"/>
              <a:ext cx="18750" cy="1657653"/>
            </a:xfrm>
            <a:custGeom>
              <a:rect b="b" l="l" r="r" t="t"/>
              <a:pathLst>
                <a:path extrusionOk="0" h="1657653" w="18750">
                  <a:moveTo>
                    <a:pt x="0" y="0"/>
                  </a:moveTo>
                  <a:lnTo>
                    <a:pt x="18750" y="0"/>
                  </a:lnTo>
                  <a:lnTo>
                    <a:pt x="18750" y="1657653"/>
                  </a:lnTo>
                  <a:lnTo>
                    <a:pt x="0" y="1657653"/>
                  </a:lnTo>
                  <a:close/>
                </a:path>
              </a:pathLst>
            </a:custGeom>
            <a:solidFill>
              <a:srgbClr val="009245"/>
            </a:solidFill>
            <a:ln>
              <a:noFill/>
            </a:ln>
          </p:spPr>
        </p:sp>
        <p:sp>
          <p:nvSpPr>
            <p:cNvPr id="119" name="Google Shape;119;g2ce74b7960e_1_5"/>
            <p:cNvSpPr txBox="1"/>
            <p:nvPr/>
          </p:nvSpPr>
          <p:spPr>
            <a:xfrm>
              <a:off x="0" y="-19050"/>
              <a:ext cx="18900" cy="167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g2ce74b7960e_1_5"/>
          <p:cNvSpPr/>
          <p:nvPr/>
        </p:nvSpPr>
        <p:spPr>
          <a:xfrm rot="832799">
            <a:off x="483642" y="3579889"/>
            <a:ext cx="839657" cy="549975"/>
          </a:xfrm>
          <a:custGeom>
            <a:rect b="b" l="l" r="r" t="t"/>
            <a:pathLst>
              <a:path extrusionOk="0" h="824581" w="1258903">
                <a:moveTo>
                  <a:pt x="0" y="0"/>
                </a:moveTo>
                <a:lnTo>
                  <a:pt x="1258903" y="0"/>
                </a:lnTo>
                <a:lnTo>
                  <a:pt x="1258903" y="824581"/>
                </a:lnTo>
                <a:lnTo>
                  <a:pt x="0" y="824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21" name="Google Shape;121;g2ce74b7960e_1_5"/>
          <p:cNvCxnSpPr/>
          <p:nvPr/>
        </p:nvCxnSpPr>
        <p:spPr>
          <a:xfrm flipH="1" rot="10800000">
            <a:off x="655537" y="3587565"/>
            <a:ext cx="486300" cy="543300"/>
          </a:xfrm>
          <a:prstGeom prst="straightConnector1">
            <a:avLst/>
          </a:prstGeom>
          <a:noFill/>
          <a:ln cap="flat" cmpd="sng" w="104775">
            <a:solidFill>
              <a:srgbClr val="8B141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" name="Google Shape;122;g2ce74b7960e_1_5"/>
          <p:cNvSpPr/>
          <p:nvPr/>
        </p:nvSpPr>
        <p:spPr>
          <a:xfrm>
            <a:off x="535207" y="4565535"/>
            <a:ext cx="755474" cy="619488"/>
          </a:xfrm>
          <a:custGeom>
            <a:rect b="b" l="l" r="r" t="t"/>
            <a:pathLst>
              <a:path extrusionOk="0" h="928072" w="1131796">
                <a:moveTo>
                  <a:pt x="0" y="0"/>
                </a:moveTo>
                <a:lnTo>
                  <a:pt x="1131796" y="0"/>
                </a:lnTo>
                <a:lnTo>
                  <a:pt x="1131796" y="928073"/>
                </a:lnTo>
                <a:lnTo>
                  <a:pt x="0" y="9280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g2ce74b7960e_1_5"/>
          <p:cNvSpPr/>
          <p:nvPr/>
        </p:nvSpPr>
        <p:spPr>
          <a:xfrm>
            <a:off x="6019911" y="1539742"/>
            <a:ext cx="713933" cy="946562"/>
          </a:xfrm>
          <a:custGeom>
            <a:rect b="b" l="l" r="r" t="t"/>
            <a:pathLst>
              <a:path extrusionOk="0" h="1418070" w="1069562">
                <a:moveTo>
                  <a:pt x="0" y="0"/>
                </a:moveTo>
                <a:lnTo>
                  <a:pt x="1069562" y="0"/>
                </a:lnTo>
                <a:lnTo>
                  <a:pt x="1069562" y="1418071"/>
                </a:lnTo>
                <a:lnTo>
                  <a:pt x="0" y="14180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4379" l="-56157" r="-10948" t="-659"/>
            </a:stretch>
          </a:blipFill>
          <a:ln>
            <a:noFill/>
          </a:ln>
        </p:spPr>
      </p:sp>
      <p:sp>
        <p:nvSpPr>
          <p:cNvPr id="124" name="Google Shape;124;g2ce74b7960e_1_5"/>
          <p:cNvSpPr/>
          <p:nvPr/>
        </p:nvSpPr>
        <p:spPr>
          <a:xfrm>
            <a:off x="6022056" y="2954014"/>
            <a:ext cx="670805" cy="782281"/>
          </a:xfrm>
          <a:custGeom>
            <a:rect b="b" l="l" r="r" t="t"/>
            <a:pathLst>
              <a:path extrusionOk="0" h="1171956" w="1004952">
                <a:moveTo>
                  <a:pt x="0" y="0"/>
                </a:moveTo>
                <a:lnTo>
                  <a:pt x="1004952" y="0"/>
                </a:lnTo>
                <a:lnTo>
                  <a:pt x="1004952" y="1171956"/>
                </a:lnTo>
                <a:lnTo>
                  <a:pt x="0" y="1171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g2ce74b7960e_1_5"/>
          <p:cNvSpPr txBox="1"/>
          <p:nvPr/>
        </p:nvSpPr>
        <p:spPr>
          <a:xfrm>
            <a:off x="4636133" y="6017559"/>
            <a:ext cx="22053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3"/>
              <a:buFont typeface="Arial"/>
              <a:buNone/>
            </a:pPr>
            <a:r>
              <a:rPr b="1" i="0" lang="en-US" sz="1933" u="sng" cap="none" strike="noStrike">
                <a:solidFill>
                  <a:srgbClr val="F2663D"/>
                </a:solidFill>
                <a:latin typeface="Times"/>
                <a:ea typeface="Times"/>
                <a:cs typeface="Times"/>
                <a:sym typeface="Times"/>
              </a:rPr>
              <a:t>*Source: WHO</a:t>
            </a:r>
            <a:endParaRPr b="1" i="0" sz="2533" u="none" cap="none" strike="noStrike">
              <a:solidFill>
                <a:srgbClr val="0070C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6" name="Google Shape;126;g2ce74b7960e_1_5"/>
          <p:cNvSpPr txBox="1"/>
          <p:nvPr/>
        </p:nvSpPr>
        <p:spPr>
          <a:xfrm>
            <a:off x="1089625" y="229075"/>
            <a:ext cx="10756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4000" u="none" cap="none" strike="noStrike">
                <a:solidFill>
                  <a:srgbClr val="F266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40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Medical Harm Happens - Inspite of Best Efforts</a:t>
            </a:r>
            <a:endParaRPr b="0" i="0" sz="4000" u="none" cap="none" strike="noStrike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g2ce74b7960e_1_5"/>
          <p:cNvSpPr txBox="1"/>
          <p:nvPr/>
        </p:nvSpPr>
        <p:spPr>
          <a:xfrm>
            <a:off x="1257686" y="2404376"/>
            <a:ext cx="4081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Medication Errors</a:t>
            </a:r>
            <a:r>
              <a:rPr b="1" lang="en-US" sz="17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b="0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constitute 50% of avoidable harm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g2ce74b7960e_1_5"/>
          <p:cNvSpPr txBox="1"/>
          <p:nvPr/>
        </p:nvSpPr>
        <p:spPr>
          <a:xfrm>
            <a:off x="1435486" y="1434990"/>
            <a:ext cx="3996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in 10 patients</a:t>
            </a:r>
            <a:r>
              <a:rPr b="1" i="0" lang="en-US" sz="1700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b="1" i="0" lang="en-US" sz="2300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300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suffer harm during hospitalization  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g2ce74b7960e_1_5"/>
          <p:cNvSpPr txBox="1"/>
          <p:nvPr/>
        </p:nvSpPr>
        <p:spPr>
          <a:xfrm>
            <a:off x="1483401" y="3521175"/>
            <a:ext cx="4081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Unsafe Surgical Practices</a:t>
            </a:r>
            <a:r>
              <a:rPr b="1" lang="en-US" sz="17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b="0" i="0" lang="en-US" sz="2300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cause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complications in 25% of patients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g2ce74b7960e_1_5"/>
          <p:cNvSpPr txBox="1"/>
          <p:nvPr/>
        </p:nvSpPr>
        <p:spPr>
          <a:xfrm>
            <a:off x="6834911" y="1507992"/>
            <a:ext cx="52065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OPD 4 out of 10 patients</a:t>
            </a:r>
            <a:r>
              <a:rPr b="1" lang="en-US" sz="17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b="1" i="0" lang="en-US" sz="2300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harmed due to missed/incorrect diagnoses, medication and prescriptions errors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g2ce74b7960e_1_5"/>
          <p:cNvSpPr txBox="1"/>
          <p:nvPr/>
        </p:nvSpPr>
        <p:spPr>
          <a:xfrm>
            <a:off x="1165975" y="4609975"/>
            <a:ext cx="42657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Calibration of </a:t>
            </a: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Medical Device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leads to</a:t>
            </a: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errors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g2ce74b7960e_1_5"/>
          <p:cNvSpPr txBox="1"/>
          <p:nvPr/>
        </p:nvSpPr>
        <p:spPr>
          <a:xfrm>
            <a:off x="7208023" y="3150125"/>
            <a:ext cx="39402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Unsafe Transfusion/ Injection 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practices </a:t>
            </a:r>
            <a:endParaRPr b="1"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g2ce74b7960e_1_5"/>
          <p:cNvSpPr txBox="1"/>
          <p:nvPr/>
        </p:nvSpPr>
        <p:spPr>
          <a:xfrm>
            <a:off x="6831950" y="4251950"/>
            <a:ext cx="4849800" cy="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-US" sz="22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Harm is also caused due to ignorance of patients and non-involvement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g2ce74b7960e_1_5"/>
          <p:cNvSpPr txBox="1"/>
          <p:nvPr/>
        </p:nvSpPr>
        <p:spPr>
          <a:xfrm>
            <a:off x="708637" y="5681334"/>
            <a:ext cx="105444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None/>
            </a:pPr>
            <a:r>
              <a:rPr b="1" lang="en-US" sz="25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 to 50% of this avoidable harm  can be prevented by us</a:t>
            </a:r>
            <a:endParaRPr b="1" sz="28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g2ce74b7960e_1_5"/>
          <p:cNvPicPr preferRelativeResize="0"/>
          <p:nvPr/>
        </p:nvPicPr>
        <p:blipFill rotWithShape="1">
          <a:blip r:embed="rId8">
            <a:alphaModFix/>
          </a:blip>
          <a:srcRect b="18439" l="10944" r="10991" t="14138"/>
          <a:stretch/>
        </p:blipFill>
        <p:spPr>
          <a:xfrm>
            <a:off x="545513" y="1302438"/>
            <a:ext cx="755899" cy="78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ce74b7960e_1_5"/>
          <p:cNvPicPr preferRelativeResize="0"/>
          <p:nvPr/>
        </p:nvPicPr>
        <p:blipFill rotWithShape="1">
          <a:blip r:embed="rId9">
            <a:alphaModFix/>
          </a:blip>
          <a:srcRect b="9442" l="21012" r="22772" t="8022"/>
          <a:stretch/>
        </p:blipFill>
        <p:spPr>
          <a:xfrm>
            <a:off x="5904100" y="4169425"/>
            <a:ext cx="1085000" cy="10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2ce74b7960e_1_5"/>
          <p:cNvSpPr/>
          <p:nvPr/>
        </p:nvSpPr>
        <p:spPr>
          <a:xfrm>
            <a:off x="259050" y="76025"/>
            <a:ext cx="713452" cy="707789"/>
          </a:xfrm>
          <a:custGeom>
            <a:rect b="b" l="l" r="r" t="t"/>
            <a:pathLst>
              <a:path extrusionOk="0" h="1132463" w="1132463">
                <a:moveTo>
                  <a:pt x="0" y="0"/>
                </a:moveTo>
                <a:lnTo>
                  <a:pt x="1132463" y="0"/>
                </a:lnTo>
                <a:lnTo>
                  <a:pt x="1132463" y="1132463"/>
                </a:lnTo>
                <a:lnTo>
                  <a:pt x="0" y="1132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g2ce74b7960e_1_5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9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9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ce74b7960e_1_475"/>
          <p:cNvSpPr txBox="1"/>
          <p:nvPr/>
        </p:nvSpPr>
        <p:spPr>
          <a:xfrm>
            <a:off x="5791200" y="3843052"/>
            <a:ext cx="64098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8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5" name="Google Shape;415;g2ce74b7960e_1_475"/>
          <p:cNvCxnSpPr/>
          <p:nvPr/>
        </p:nvCxnSpPr>
        <p:spPr>
          <a:xfrm>
            <a:off x="471775" y="6443725"/>
            <a:ext cx="11252700" cy="0"/>
          </a:xfrm>
          <a:prstGeom prst="straightConnector1">
            <a:avLst/>
          </a:prstGeom>
          <a:noFill/>
          <a:ln cap="flat" cmpd="sng" w="28575">
            <a:solidFill>
              <a:srgbClr val="09090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6" name="Google Shape;416;g2ce74b7960e_1_475"/>
          <p:cNvSpPr txBox="1"/>
          <p:nvPr>
            <p:ph idx="12" type="sldNum"/>
          </p:nvPr>
        </p:nvSpPr>
        <p:spPr>
          <a:xfrm>
            <a:off x="11616175" y="6518375"/>
            <a:ext cx="486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b="1" lang="en-US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4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7" name="Google Shape;417;g2ce74b7960e_1_475"/>
          <p:cNvSpPr/>
          <p:nvPr/>
        </p:nvSpPr>
        <p:spPr>
          <a:xfrm>
            <a:off x="259050" y="76025"/>
            <a:ext cx="713452" cy="707789"/>
          </a:xfrm>
          <a:custGeom>
            <a:rect b="b" l="l" r="r" t="t"/>
            <a:pathLst>
              <a:path extrusionOk="0" h="1132463" w="1132463">
                <a:moveTo>
                  <a:pt x="0" y="0"/>
                </a:moveTo>
                <a:lnTo>
                  <a:pt x="1132463" y="0"/>
                </a:lnTo>
                <a:lnTo>
                  <a:pt x="1132463" y="1132463"/>
                </a:lnTo>
                <a:lnTo>
                  <a:pt x="0" y="1132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8" name="Google Shape;418;g2ce74b7960e_1_475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g2ce74b7960e_1_475"/>
          <p:cNvSpPr txBox="1"/>
          <p:nvPr/>
        </p:nvSpPr>
        <p:spPr>
          <a:xfrm>
            <a:off x="2233173" y="408925"/>
            <a:ext cx="82461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b="1" lang="en-US" sz="40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save yourself &amp; your family from medical harm</a:t>
            </a:r>
            <a:endParaRPr b="1" i="0" sz="4000" u="none" cap="none" strike="noStrike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Google Shape;420;g2ce74b7960e_1_475"/>
          <p:cNvSpPr txBox="1"/>
          <p:nvPr/>
        </p:nvSpPr>
        <p:spPr>
          <a:xfrm>
            <a:off x="1853773" y="6039046"/>
            <a:ext cx="6638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2ce74b7960e_1_475"/>
          <p:cNvSpPr txBox="1"/>
          <p:nvPr/>
        </p:nvSpPr>
        <p:spPr>
          <a:xfrm>
            <a:off x="1014434" y="5962400"/>
            <a:ext cx="158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PFPSF-india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g2ce74b7960e_1_4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9290" y="6008570"/>
            <a:ext cx="325276" cy="325276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g2ce74b7960e_1_475"/>
          <p:cNvSpPr txBox="1"/>
          <p:nvPr/>
        </p:nvSpPr>
        <p:spPr>
          <a:xfrm>
            <a:off x="2935867" y="5978183"/>
            <a:ext cx="26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patientsforpatientsafety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Google Shape;424;g2ce74b7960e_1_4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1558" y="5984372"/>
            <a:ext cx="356951" cy="356951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g2ce74b7960e_1_475"/>
          <p:cNvSpPr txBox="1"/>
          <p:nvPr/>
        </p:nvSpPr>
        <p:spPr>
          <a:xfrm>
            <a:off x="5928517" y="5962400"/>
            <a:ext cx="121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pfpsfindia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g2ce74b7960e_1_4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29241" y="6007130"/>
            <a:ext cx="342309" cy="342309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2ce74b7960e_1_475"/>
          <p:cNvSpPr txBox="1"/>
          <p:nvPr/>
        </p:nvSpPr>
        <p:spPr>
          <a:xfrm>
            <a:off x="7520758" y="5959317"/>
            <a:ext cx="182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patientsafety22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2ce74b7960e_1_475"/>
          <p:cNvSpPr txBox="1"/>
          <p:nvPr/>
        </p:nvSpPr>
        <p:spPr>
          <a:xfrm>
            <a:off x="4039600" y="6396025"/>
            <a:ext cx="353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lang="en-US" sz="18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www.patientsforpatientsafety.in</a:t>
            </a:r>
            <a:endParaRPr i="0" sz="1800" u="none" cap="none" strike="noStrike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9" name="Google Shape;429;g2ce74b7960e_1_475"/>
          <p:cNvPicPr preferRelativeResize="0"/>
          <p:nvPr/>
        </p:nvPicPr>
        <p:blipFill rotWithShape="1">
          <a:blip r:embed="rId7">
            <a:alphaModFix/>
          </a:blip>
          <a:srcRect b="0" l="16826" r="16746" t="0"/>
          <a:stretch/>
        </p:blipFill>
        <p:spPr>
          <a:xfrm>
            <a:off x="9438867" y="5939867"/>
            <a:ext cx="342318" cy="364393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g2ce74b7960e_1_475">
            <a:hlinkClick r:id="rId8"/>
          </p:cNvPr>
          <p:cNvSpPr txBox="1"/>
          <p:nvPr/>
        </p:nvSpPr>
        <p:spPr>
          <a:xfrm>
            <a:off x="9781183" y="5949017"/>
            <a:ext cx="2248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+919289696709</a:t>
            </a:r>
            <a:endParaRPr b="0" i="0" sz="1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Google Shape;431;g2ce74b7960e_1_475"/>
          <p:cNvSpPr txBox="1"/>
          <p:nvPr/>
        </p:nvSpPr>
        <p:spPr>
          <a:xfrm>
            <a:off x="3110700" y="4635575"/>
            <a:ext cx="59706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lang="en-US" sz="35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</a:t>
            </a:r>
            <a:r>
              <a:rPr b="1" i="0" lang="en-US" sz="35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</a:t>
            </a:r>
            <a:r>
              <a:rPr b="1" lang="en-US" sz="35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My</a:t>
            </a:r>
            <a:r>
              <a:rPr b="1" i="0" lang="en-US" sz="35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Responsibility</a:t>
            </a:r>
            <a:endParaRPr b="1" i="0" sz="3500" u="none" cap="none" strike="noStrike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2" name="Google Shape;432;g2ce74b7960e_1_47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49977" y="6016566"/>
            <a:ext cx="309284" cy="309284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2ce74b7960e_1_475"/>
          <p:cNvSpPr txBox="1"/>
          <p:nvPr/>
        </p:nvSpPr>
        <p:spPr>
          <a:xfrm>
            <a:off x="3110700" y="2135175"/>
            <a:ext cx="59706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lang="en-US" sz="37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Aware : Be Alert</a:t>
            </a:r>
            <a:endParaRPr b="1" i="0" sz="37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4" name="Google Shape;434;g2ce74b7960e_1_475"/>
          <p:cNvSpPr txBox="1"/>
          <p:nvPr/>
        </p:nvSpPr>
        <p:spPr>
          <a:xfrm>
            <a:off x="2555775" y="3385375"/>
            <a:ext cx="73503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lang="en-US" sz="34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 us a Missed call : 92896 - 96709</a:t>
            </a:r>
            <a:endParaRPr b="1" i="0" sz="34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Google Shape;143;g2ce74b7960e_1_29"/>
          <p:cNvCxnSpPr/>
          <p:nvPr/>
        </p:nvCxnSpPr>
        <p:spPr>
          <a:xfrm>
            <a:off x="471775" y="6443725"/>
            <a:ext cx="11252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g2ce74b7960e_1_29"/>
          <p:cNvSpPr txBox="1"/>
          <p:nvPr/>
        </p:nvSpPr>
        <p:spPr>
          <a:xfrm>
            <a:off x="3986625" y="6443725"/>
            <a:ext cx="3435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3"/>
              <a:buFont typeface="Arial"/>
              <a:buNone/>
            </a:pPr>
            <a:r>
              <a:rPr b="1" lang="en-US" sz="1533">
                <a:solidFill>
                  <a:srgbClr val="DE58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 b="1" i="0" sz="1533" u="none" cap="none" strike="noStrike">
              <a:solidFill>
                <a:srgbClr val="DE58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g2ce74b7960e_1_29"/>
          <p:cNvSpPr txBox="1"/>
          <p:nvPr>
            <p:ph idx="12" type="sldNum"/>
          </p:nvPr>
        </p:nvSpPr>
        <p:spPr>
          <a:xfrm>
            <a:off x="11616175" y="6518375"/>
            <a:ext cx="486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b="1" lang="en-US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4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g2ce74b7960e_1_29"/>
          <p:cNvSpPr/>
          <p:nvPr/>
        </p:nvSpPr>
        <p:spPr>
          <a:xfrm>
            <a:off x="259050" y="76025"/>
            <a:ext cx="713452" cy="707789"/>
          </a:xfrm>
          <a:custGeom>
            <a:rect b="b" l="l" r="r" t="t"/>
            <a:pathLst>
              <a:path extrusionOk="0" h="1132463" w="1132463">
                <a:moveTo>
                  <a:pt x="0" y="0"/>
                </a:moveTo>
                <a:lnTo>
                  <a:pt x="1132463" y="0"/>
                </a:lnTo>
                <a:lnTo>
                  <a:pt x="1132463" y="1132463"/>
                </a:lnTo>
                <a:lnTo>
                  <a:pt x="0" y="1132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g2ce74b7960e_1_29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2ce74b7960e_1_29"/>
          <p:cNvSpPr txBox="1"/>
          <p:nvPr/>
        </p:nvSpPr>
        <p:spPr>
          <a:xfrm>
            <a:off x="2623800" y="85525"/>
            <a:ext cx="77244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Does Medical Harm Happen</a:t>
            </a:r>
            <a:endParaRPr b="1" sz="4000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g2ce74b7960e_1_29"/>
          <p:cNvSpPr txBox="1"/>
          <p:nvPr/>
        </p:nvSpPr>
        <p:spPr>
          <a:xfrm>
            <a:off x="1715925" y="1904750"/>
            <a:ext cx="4385100" cy="5337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rgbClr val="F266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Hospital : OPD</a:t>
            </a:r>
            <a:endParaRPr b="1"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g2ce74b7960e_1_29"/>
          <p:cNvSpPr txBox="1"/>
          <p:nvPr/>
        </p:nvSpPr>
        <p:spPr>
          <a:xfrm>
            <a:off x="3704025" y="2448375"/>
            <a:ext cx="24261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2ce74b7960e_1_29"/>
          <p:cNvSpPr/>
          <p:nvPr/>
        </p:nvSpPr>
        <p:spPr>
          <a:xfrm>
            <a:off x="727700" y="2812000"/>
            <a:ext cx="3140100" cy="533700"/>
          </a:xfrm>
          <a:prstGeom prst="rect">
            <a:avLst/>
          </a:prstGeom>
          <a:solidFill>
            <a:srgbClr val="B6D7A8"/>
          </a:solidFill>
          <a:ln cap="flat" cmpd="sng" w="28575">
            <a:solidFill>
              <a:srgbClr val="0092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Errors/Mi</a:t>
            </a: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ses by HCP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g2ce74b7960e_1_29"/>
          <p:cNvSpPr/>
          <p:nvPr/>
        </p:nvSpPr>
        <p:spPr>
          <a:xfrm>
            <a:off x="8182200" y="2779375"/>
            <a:ext cx="3140100" cy="533700"/>
          </a:xfrm>
          <a:prstGeom prst="rect">
            <a:avLst/>
          </a:prstGeom>
          <a:solidFill>
            <a:srgbClr val="EA9999"/>
          </a:solidFill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Patient &amp; Caregivers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g2ce74b7960e_1_29"/>
          <p:cNvSpPr/>
          <p:nvPr/>
        </p:nvSpPr>
        <p:spPr>
          <a:xfrm>
            <a:off x="4336450" y="2797150"/>
            <a:ext cx="3071100" cy="533700"/>
          </a:xfrm>
          <a:prstGeom prst="rect">
            <a:avLst/>
          </a:prstGeom>
          <a:solidFill>
            <a:srgbClr val="EA9999"/>
          </a:solidFill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Omissions by Patients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g2ce74b7960e_1_29"/>
          <p:cNvSpPr/>
          <p:nvPr/>
        </p:nvSpPr>
        <p:spPr>
          <a:xfrm>
            <a:off x="965750" y="3423425"/>
            <a:ext cx="2662200" cy="2001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Medications Errors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Wrong Diagnosis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Surgical Mistake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Infections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Errors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2ce74b7960e_1_29"/>
          <p:cNvSpPr/>
          <p:nvPr/>
        </p:nvSpPr>
        <p:spPr>
          <a:xfrm>
            <a:off x="8346425" y="3402050"/>
            <a:ext cx="2858100" cy="20010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 of awareness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 of preparedness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following prescriptions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 treatment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missing clinical signs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2ce74b7960e_1_29"/>
          <p:cNvSpPr txBox="1"/>
          <p:nvPr/>
        </p:nvSpPr>
        <p:spPr>
          <a:xfrm>
            <a:off x="2543325" y="5758975"/>
            <a:ext cx="6638100" cy="4056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rgbClr val="FF5B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Aware Patients/Caregivers can help Prevent Medical Harm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g2ce74b7960e_1_29"/>
          <p:cNvSpPr/>
          <p:nvPr/>
        </p:nvSpPr>
        <p:spPr>
          <a:xfrm>
            <a:off x="4618400" y="3423300"/>
            <a:ext cx="2483700" cy="20010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Ignore Symptoms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 Presentation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Incomplete Info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being alert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asking questions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g2ce74b7960e_1_29"/>
          <p:cNvCxnSpPr/>
          <p:nvPr/>
        </p:nvCxnSpPr>
        <p:spPr>
          <a:xfrm>
            <a:off x="9783575" y="1503375"/>
            <a:ext cx="13800" cy="41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Google Shape;159;g2ce74b7960e_1_29"/>
          <p:cNvSpPr txBox="1"/>
          <p:nvPr/>
        </p:nvSpPr>
        <p:spPr>
          <a:xfrm>
            <a:off x="8360275" y="1915950"/>
            <a:ext cx="2721900" cy="5337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rgbClr val="F266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Home 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0" name="Google Shape;160;g2ce74b7960e_1_29"/>
          <p:cNvCxnSpPr/>
          <p:nvPr/>
        </p:nvCxnSpPr>
        <p:spPr>
          <a:xfrm flipH="1">
            <a:off x="9803700" y="2430650"/>
            <a:ext cx="3900" cy="332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" name="Google Shape;161;g2ce74b7960e_1_29"/>
          <p:cNvSpPr txBox="1"/>
          <p:nvPr/>
        </p:nvSpPr>
        <p:spPr>
          <a:xfrm>
            <a:off x="3339225" y="967300"/>
            <a:ext cx="7011000" cy="5337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 : Patient : Caregiver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2" name="Google Shape;162;g2ce74b7960e_1_29"/>
          <p:cNvCxnSpPr/>
          <p:nvPr/>
        </p:nvCxnSpPr>
        <p:spPr>
          <a:xfrm>
            <a:off x="3975050" y="1491000"/>
            <a:ext cx="11700" cy="425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g2ce74b7960e_1_29"/>
          <p:cNvCxnSpPr/>
          <p:nvPr/>
        </p:nvCxnSpPr>
        <p:spPr>
          <a:xfrm flipH="1">
            <a:off x="5780000" y="2431800"/>
            <a:ext cx="2400" cy="386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g2ce74b7960e_1_29"/>
          <p:cNvCxnSpPr/>
          <p:nvPr/>
        </p:nvCxnSpPr>
        <p:spPr>
          <a:xfrm>
            <a:off x="2093425" y="2444175"/>
            <a:ext cx="12000" cy="343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7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7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9" name="Google Shape;169;g2ce74b7960e_1_521"/>
          <p:cNvCxnSpPr/>
          <p:nvPr/>
        </p:nvCxnSpPr>
        <p:spPr>
          <a:xfrm>
            <a:off x="471775" y="6443725"/>
            <a:ext cx="11252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" name="Google Shape;170;g2ce74b7960e_1_521"/>
          <p:cNvSpPr txBox="1"/>
          <p:nvPr/>
        </p:nvSpPr>
        <p:spPr>
          <a:xfrm>
            <a:off x="3986625" y="6443725"/>
            <a:ext cx="3435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3"/>
              <a:buFont typeface="Arial"/>
              <a:buNone/>
            </a:pPr>
            <a:r>
              <a:rPr b="1" lang="en-US" sz="1533">
                <a:solidFill>
                  <a:srgbClr val="DE58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 b="1" i="0" sz="1533" u="none" cap="none" strike="noStrike">
              <a:solidFill>
                <a:srgbClr val="DE58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g2ce74b7960e_1_521"/>
          <p:cNvSpPr txBox="1"/>
          <p:nvPr>
            <p:ph idx="12" type="sldNum"/>
          </p:nvPr>
        </p:nvSpPr>
        <p:spPr>
          <a:xfrm>
            <a:off x="11616175" y="6518375"/>
            <a:ext cx="486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b="1" lang="en-US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4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g2ce74b7960e_1_521"/>
          <p:cNvSpPr/>
          <p:nvPr/>
        </p:nvSpPr>
        <p:spPr>
          <a:xfrm>
            <a:off x="259050" y="76025"/>
            <a:ext cx="713452" cy="707789"/>
          </a:xfrm>
          <a:custGeom>
            <a:rect b="b" l="l" r="r" t="t"/>
            <a:pathLst>
              <a:path extrusionOk="0" h="1132463" w="1132463">
                <a:moveTo>
                  <a:pt x="0" y="0"/>
                </a:moveTo>
                <a:lnTo>
                  <a:pt x="1132463" y="0"/>
                </a:lnTo>
                <a:lnTo>
                  <a:pt x="1132463" y="1132463"/>
                </a:lnTo>
                <a:lnTo>
                  <a:pt x="0" y="1132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g2ce74b7960e_1_521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ce74b7960e_1_521"/>
          <p:cNvSpPr txBox="1"/>
          <p:nvPr/>
        </p:nvSpPr>
        <p:spPr>
          <a:xfrm>
            <a:off x="0" y="0"/>
            <a:ext cx="12192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a Medical Emergency </a:t>
            </a:r>
            <a:endParaRPr sz="4000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g2ce74b7960e_1_521"/>
          <p:cNvSpPr txBox="1"/>
          <p:nvPr/>
        </p:nvSpPr>
        <p:spPr>
          <a:xfrm>
            <a:off x="1127475" y="707625"/>
            <a:ext cx="9738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F9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of us will be unwell sometime; Our response depends on kind of illness </a:t>
            </a:r>
            <a:endParaRPr b="1" sz="2300">
              <a:solidFill>
                <a:srgbClr val="2F90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g2ce74b7960e_1_521"/>
          <p:cNvSpPr txBox="1"/>
          <p:nvPr/>
        </p:nvSpPr>
        <p:spPr>
          <a:xfrm>
            <a:off x="2359950" y="5827225"/>
            <a:ext cx="7817100" cy="4926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Medical Emergencies - Most Critical, Least Prepared , Least Aware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7" name="Google Shape;177;g2ce74b7960e_1_521"/>
          <p:cNvGrpSpPr/>
          <p:nvPr/>
        </p:nvGrpSpPr>
        <p:grpSpPr>
          <a:xfrm>
            <a:off x="725975" y="1321525"/>
            <a:ext cx="3429000" cy="4381800"/>
            <a:chOff x="725975" y="1550125"/>
            <a:chExt cx="3429000" cy="4381800"/>
          </a:xfrm>
        </p:grpSpPr>
        <p:sp>
          <p:nvSpPr>
            <p:cNvPr id="178" name="Google Shape;178;g2ce74b7960e_1_521"/>
            <p:cNvSpPr txBox="1"/>
            <p:nvPr/>
          </p:nvSpPr>
          <p:spPr>
            <a:xfrm>
              <a:off x="725975" y="1550125"/>
              <a:ext cx="3429000" cy="4381800"/>
            </a:xfrm>
            <a:prstGeom prst="rect">
              <a:avLst/>
            </a:prstGeom>
            <a:solidFill>
              <a:srgbClr val="FFE599"/>
            </a:solidFill>
            <a:ln cap="flat" cmpd="sng" w="19050">
              <a:solidFill>
                <a:srgbClr val="B45F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Builds gradually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Persistent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Long Treatment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Mostly Diagnosed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Examples</a:t>
              </a:r>
              <a:endParaRPr b="1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Blood pressure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Diabetes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Joint pains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Asthma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Digestive issues</a:t>
              </a:r>
              <a:r>
                <a:rPr b="1"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b="1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" name="Google Shape;179;g2ce74b7960e_1_521"/>
            <p:cNvSpPr txBox="1"/>
            <p:nvPr/>
          </p:nvSpPr>
          <p:spPr>
            <a:xfrm>
              <a:off x="725975" y="1550125"/>
              <a:ext cx="3429000" cy="492600"/>
            </a:xfrm>
            <a:prstGeom prst="rect">
              <a:avLst/>
            </a:prstGeom>
            <a:solidFill>
              <a:srgbClr val="FFE599"/>
            </a:solidFill>
            <a:ln cap="flat" cmpd="sng" w="19050">
              <a:solidFill>
                <a:srgbClr val="B45F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Chronic Illness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80" name="Google Shape;180;g2ce74b7960e_1_521"/>
          <p:cNvGrpSpPr/>
          <p:nvPr/>
        </p:nvGrpSpPr>
        <p:grpSpPr>
          <a:xfrm>
            <a:off x="4478150" y="1319500"/>
            <a:ext cx="3429000" cy="4385850"/>
            <a:chOff x="4511225" y="1550125"/>
            <a:chExt cx="3429000" cy="4385850"/>
          </a:xfrm>
        </p:grpSpPr>
        <p:sp>
          <p:nvSpPr>
            <p:cNvPr id="181" name="Google Shape;181;g2ce74b7960e_1_521"/>
            <p:cNvSpPr txBox="1"/>
            <p:nvPr/>
          </p:nvSpPr>
          <p:spPr>
            <a:xfrm>
              <a:off x="4511225" y="1554175"/>
              <a:ext cx="3429000" cy="4381800"/>
            </a:xfrm>
            <a:prstGeom prst="rect">
              <a:avLst/>
            </a:prstGeom>
            <a:solidFill>
              <a:srgbClr val="D0E0E3"/>
            </a:solidFill>
            <a:ln cap="flat" cmpd="sng" w="19050">
              <a:solidFill>
                <a:srgbClr val="13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Common &amp; frequent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Rapid sudden onset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Normally short period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Recovery within weeks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Examples</a:t>
              </a:r>
              <a:endParaRPr b="1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Cold flu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Heartburn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Infections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Fracture</a:t>
              </a:r>
              <a:endParaRPr b="1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" name="Google Shape;182;g2ce74b7960e_1_521"/>
            <p:cNvSpPr txBox="1"/>
            <p:nvPr/>
          </p:nvSpPr>
          <p:spPr>
            <a:xfrm>
              <a:off x="4511225" y="1550125"/>
              <a:ext cx="3429000" cy="492600"/>
            </a:xfrm>
            <a:prstGeom prst="rect">
              <a:avLst/>
            </a:prstGeom>
            <a:solidFill>
              <a:srgbClr val="D0E0E3"/>
            </a:solidFill>
            <a:ln cap="flat" cmpd="sng" w="19050">
              <a:solidFill>
                <a:srgbClr val="13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Acute </a:t>
              </a:r>
              <a:r>
                <a:rPr b="1"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Illness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83" name="Google Shape;183;g2ce74b7960e_1_521"/>
          <p:cNvGrpSpPr/>
          <p:nvPr/>
        </p:nvGrpSpPr>
        <p:grpSpPr>
          <a:xfrm>
            <a:off x="8187175" y="1323550"/>
            <a:ext cx="3429000" cy="4386000"/>
            <a:chOff x="8187175" y="1552150"/>
            <a:chExt cx="3429000" cy="4386000"/>
          </a:xfrm>
        </p:grpSpPr>
        <p:sp>
          <p:nvSpPr>
            <p:cNvPr id="184" name="Google Shape;184;g2ce74b7960e_1_521"/>
            <p:cNvSpPr txBox="1"/>
            <p:nvPr/>
          </p:nvSpPr>
          <p:spPr>
            <a:xfrm>
              <a:off x="8187175" y="1552150"/>
              <a:ext cx="3429000" cy="4386000"/>
            </a:xfrm>
            <a:prstGeom prst="rect">
              <a:avLst/>
            </a:prstGeom>
            <a:solidFill>
              <a:srgbClr val="F4CCCC"/>
            </a:solidFill>
            <a:ln cap="flat" cmpd="sng" w="19050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Life threatening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Affects long term health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Need immediate response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Sudden/ unannounced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First time; unprepared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Examples</a:t>
              </a:r>
              <a:endParaRPr b="1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Heart attack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Stroke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Seizure/ </a:t>
              </a:r>
              <a:r>
                <a:rPr lang="en-US" sz="2000">
                  <a:solidFill>
                    <a:srgbClr val="231F2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unconsciousness</a:t>
              </a:r>
              <a:endParaRPr sz="20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Head Injury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Choking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" name="Google Shape;185;g2ce74b7960e_1_521"/>
            <p:cNvSpPr txBox="1"/>
            <p:nvPr/>
          </p:nvSpPr>
          <p:spPr>
            <a:xfrm>
              <a:off x="8187175" y="1552150"/>
              <a:ext cx="3429000" cy="492600"/>
            </a:xfrm>
            <a:prstGeom prst="rect">
              <a:avLst/>
            </a:prstGeom>
            <a:solidFill>
              <a:srgbClr val="F4CCCC"/>
            </a:solidFill>
            <a:ln cap="flat" cmpd="sng" w="19050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Medical Emergency 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7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7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ce74b7960e_1_215"/>
          <p:cNvSpPr txBox="1"/>
          <p:nvPr/>
        </p:nvSpPr>
        <p:spPr>
          <a:xfrm>
            <a:off x="5791200" y="3843052"/>
            <a:ext cx="6409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8"/>
              <a:buFont typeface="Arial"/>
              <a:buNone/>
            </a:pPr>
            <a:r>
              <a:t/>
            </a:r>
            <a:endParaRPr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g2ce74b7960e_1_215"/>
          <p:cNvSpPr txBox="1"/>
          <p:nvPr/>
        </p:nvSpPr>
        <p:spPr>
          <a:xfrm>
            <a:off x="2520550" y="310375"/>
            <a:ext cx="75996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66"/>
              <a:buFont typeface="Arial"/>
              <a:buNone/>
            </a:pPr>
            <a:r>
              <a:rPr b="1" lang="en-US" sz="4166">
                <a:solidFill>
                  <a:srgbClr val="FF5B66"/>
                </a:solidFill>
                <a:latin typeface="Times"/>
                <a:ea typeface="Times"/>
                <a:cs typeface="Times"/>
                <a:sym typeface="Times"/>
              </a:rPr>
              <a:t>Handling </a:t>
            </a:r>
            <a:r>
              <a:rPr b="1" lang="en-US" sz="4166">
                <a:solidFill>
                  <a:srgbClr val="FF5B66"/>
                </a:solidFill>
                <a:latin typeface="Times"/>
                <a:ea typeface="Times"/>
                <a:cs typeface="Times"/>
                <a:sym typeface="Times"/>
              </a:rPr>
              <a:t>Medical Emergencies - </a:t>
            </a:r>
            <a:endParaRPr b="1" sz="4166">
              <a:solidFill>
                <a:srgbClr val="FF5B66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92" name="Google Shape;192;g2ce74b7960e_1_215"/>
          <p:cNvCxnSpPr/>
          <p:nvPr/>
        </p:nvCxnSpPr>
        <p:spPr>
          <a:xfrm>
            <a:off x="471775" y="6443725"/>
            <a:ext cx="11252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3" name="Google Shape;193;g2ce74b7960e_1_215"/>
          <p:cNvSpPr txBox="1"/>
          <p:nvPr/>
        </p:nvSpPr>
        <p:spPr>
          <a:xfrm>
            <a:off x="3986625" y="6443725"/>
            <a:ext cx="3435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3"/>
              <a:buFont typeface="Arial"/>
              <a:buNone/>
            </a:pPr>
            <a:r>
              <a:rPr b="1" lang="en-US" sz="1533">
                <a:solidFill>
                  <a:srgbClr val="DE58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 b="1" i="0" sz="1533" u="none" cap="none" strike="noStrike">
              <a:solidFill>
                <a:srgbClr val="DE58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g2ce74b7960e_1_215"/>
          <p:cNvSpPr txBox="1"/>
          <p:nvPr>
            <p:ph idx="12" type="sldNum"/>
          </p:nvPr>
        </p:nvSpPr>
        <p:spPr>
          <a:xfrm>
            <a:off x="11616175" y="6518375"/>
            <a:ext cx="486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b="1" lang="en-US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4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g2ce74b7960e_1_215"/>
          <p:cNvSpPr/>
          <p:nvPr/>
        </p:nvSpPr>
        <p:spPr>
          <a:xfrm>
            <a:off x="259050" y="76025"/>
            <a:ext cx="713452" cy="707789"/>
          </a:xfrm>
          <a:custGeom>
            <a:rect b="b" l="l" r="r" t="t"/>
            <a:pathLst>
              <a:path extrusionOk="0" h="1132463" w="1132463">
                <a:moveTo>
                  <a:pt x="0" y="0"/>
                </a:moveTo>
                <a:lnTo>
                  <a:pt x="1132463" y="0"/>
                </a:lnTo>
                <a:lnTo>
                  <a:pt x="1132463" y="1132463"/>
                </a:lnTo>
                <a:lnTo>
                  <a:pt x="0" y="1132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g2ce74b7960e_1_215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2ce74b7960e_1_215"/>
          <p:cNvSpPr txBox="1"/>
          <p:nvPr/>
        </p:nvSpPr>
        <p:spPr>
          <a:xfrm>
            <a:off x="1868850" y="1048263"/>
            <a:ext cx="8454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Emergencies Cannot be Treated At Home</a:t>
            </a:r>
            <a:endParaRPr b="1" sz="260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Time to Lose - Do not Miss Golden Hour </a:t>
            </a:r>
            <a:endParaRPr b="1" sz="260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g2ce74b7960e_1_215"/>
          <p:cNvSpPr/>
          <p:nvPr/>
        </p:nvSpPr>
        <p:spPr>
          <a:xfrm>
            <a:off x="1524475" y="2282675"/>
            <a:ext cx="2147100" cy="5577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 NOW:</a:t>
            </a:r>
            <a:endParaRPr b="1" sz="2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g2ce74b7960e_1_215"/>
          <p:cNvSpPr txBox="1"/>
          <p:nvPr/>
        </p:nvSpPr>
        <p:spPr>
          <a:xfrm>
            <a:off x="1349350" y="3279125"/>
            <a:ext cx="9942000" cy="22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aware of Symptoms &amp; potential Issue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Seek immediate Help - call family, neighbour, domestic staff &amp; physician</a:t>
            </a:r>
            <a:endParaRPr sz="2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 which Medical facility to go to</a:t>
            </a:r>
            <a:endParaRPr sz="2400">
              <a:solidFill>
                <a:srgbClr val="F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rgbClr val="0092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Decide to drive or wait for Ambulance- Condition &amp; Time</a:t>
            </a:r>
            <a:endParaRPr sz="2400">
              <a:solidFill>
                <a:srgbClr val="0092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Calm; avoid medications unless advised; provide First Aid like CPR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g2ce74b7960e_1_215"/>
          <p:cNvSpPr/>
          <p:nvPr/>
        </p:nvSpPr>
        <p:spPr>
          <a:xfrm>
            <a:off x="4630325" y="2335488"/>
            <a:ext cx="2147100" cy="5577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 NOW:</a:t>
            </a:r>
            <a:endParaRPr b="1" sz="2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g2ce74b7960e_1_215"/>
          <p:cNvSpPr/>
          <p:nvPr/>
        </p:nvSpPr>
        <p:spPr>
          <a:xfrm>
            <a:off x="7683375" y="2335488"/>
            <a:ext cx="2147100" cy="5577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 NOW:</a:t>
            </a:r>
            <a:endParaRPr b="1" sz="2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7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7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7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7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6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6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ce74b7960e_1_193"/>
          <p:cNvSpPr txBox="1"/>
          <p:nvPr/>
        </p:nvSpPr>
        <p:spPr>
          <a:xfrm>
            <a:off x="1938975" y="1294225"/>
            <a:ext cx="75306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61"/>
              <a:buFont typeface="Arial"/>
              <a:buNone/>
            </a:pPr>
            <a:r>
              <a:t/>
            </a:r>
            <a:endParaRPr b="1" sz="3561">
              <a:solidFill>
                <a:schemeClr val="accent6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7" name="Google Shape;207;g2ce74b7960e_1_193"/>
          <p:cNvSpPr txBox="1"/>
          <p:nvPr/>
        </p:nvSpPr>
        <p:spPr>
          <a:xfrm>
            <a:off x="5791200" y="3843052"/>
            <a:ext cx="64098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8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2ce74b7960e_1_193"/>
          <p:cNvSpPr txBox="1"/>
          <p:nvPr/>
        </p:nvSpPr>
        <p:spPr>
          <a:xfrm>
            <a:off x="1786575" y="242725"/>
            <a:ext cx="95628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66"/>
              <a:buFont typeface="Arial"/>
              <a:buNone/>
            </a:pPr>
            <a:r>
              <a:rPr b="1" lang="en-US" sz="4166">
                <a:solidFill>
                  <a:srgbClr val="FF5B66"/>
                </a:solidFill>
                <a:latin typeface="Times"/>
                <a:ea typeface="Times"/>
                <a:cs typeface="Times"/>
                <a:sym typeface="Times"/>
              </a:rPr>
              <a:t>Stroke : What is it : Detection : Response</a:t>
            </a:r>
            <a:endParaRPr b="1" sz="4166">
              <a:solidFill>
                <a:srgbClr val="FF5B66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209" name="Google Shape;209;g2ce74b7960e_1_193"/>
          <p:cNvCxnSpPr/>
          <p:nvPr/>
        </p:nvCxnSpPr>
        <p:spPr>
          <a:xfrm>
            <a:off x="471775" y="6443725"/>
            <a:ext cx="11252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Google Shape;210;g2ce74b7960e_1_193"/>
          <p:cNvSpPr txBox="1"/>
          <p:nvPr/>
        </p:nvSpPr>
        <p:spPr>
          <a:xfrm>
            <a:off x="3986625" y="6443725"/>
            <a:ext cx="3435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3"/>
              <a:buFont typeface="Arial"/>
              <a:buNone/>
            </a:pPr>
            <a:r>
              <a:rPr b="1" lang="en-US" sz="1533">
                <a:solidFill>
                  <a:srgbClr val="DE58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 b="1" i="0" sz="1533" u="none" cap="none" strike="noStrike">
              <a:solidFill>
                <a:srgbClr val="DE58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g2ce74b7960e_1_193"/>
          <p:cNvSpPr txBox="1"/>
          <p:nvPr>
            <p:ph idx="12" type="sldNum"/>
          </p:nvPr>
        </p:nvSpPr>
        <p:spPr>
          <a:xfrm>
            <a:off x="11616175" y="6518375"/>
            <a:ext cx="486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b="1" lang="en-US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4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g2ce74b7960e_1_193"/>
          <p:cNvSpPr/>
          <p:nvPr/>
        </p:nvSpPr>
        <p:spPr>
          <a:xfrm>
            <a:off x="259050" y="76025"/>
            <a:ext cx="713452" cy="707789"/>
          </a:xfrm>
          <a:custGeom>
            <a:rect b="b" l="l" r="r" t="t"/>
            <a:pathLst>
              <a:path extrusionOk="0" h="1132463" w="1132463">
                <a:moveTo>
                  <a:pt x="0" y="0"/>
                </a:moveTo>
                <a:lnTo>
                  <a:pt x="1132463" y="0"/>
                </a:lnTo>
                <a:lnTo>
                  <a:pt x="1132463" y="1132463"/>
                </a:lnTo>
                <a:lnTo>
                  <a:pt x="0" y="1132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g2ce74b7960e_1_193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2ce74b7960e_1_193"/>
          <p:cNvSpPr txBox="1"/>
          <p:nvPr/>
        </p:nvSpPr>
        <p:spPr>
          <a:xfrm>
            <a:off x="1853773" y="5292996"/>
            <a:ext cx="6638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ce74b7960e_1_193"/>
          <p:cNvSpPr txBox="1"/>
          <p:nvPr/>
        </p:nvSpPr>
        <p:spPr>
          <a:xfrm>
            <a:off x="1492650" y="1039550"/>
            <a:ext cx="97917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brain does not get enough blood flow, because of a blocked artery or bleeding in the brain. It immediately impacts functioning of the brain.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g2ce74b7960e_1_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8575" y="2095500"/>
            <a:ext cx="7445725" cy="419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ce74b7960e_1_204"/>
          <p:cNvSpPr txBox="1"/>
          <p:nvPr/>
        </p:nvSpPr>
        <p:spPr>
          <a:xfrm>
            <a:off x="1938975" y="1294225"/>
            <a:ext cx="75306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61"/>
              <a:buFont typeface="Arial"/>
              <a:buNone/>
            </a:pPr>
            <a:r>
              <a:t/>
            </a:r>
            <a:endParaRPr b="1" sz="3561">
              <a:solidFill>
                <a:schemeClr val="accent6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2" name="Google Shape;222;g2ce74b7960e_1_204"/>
          <p:cNvSpPr txBox="1"/>
          <p:nvPr/>
        </p:nvSpPr>
        <p:spPr>
          <a:xfrm>
            <a:off x="5791200" y="3843052"/>
            <a:ext cx="64098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8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3" name="Google Shape;223;g2ce74b7960e_1_204"/>
          <p:cNvCxnSpPr/>
          <p:nvPr/>
        </p:nvCxnSpPr>
        <p:spPr>
          <a:xfrm>
            <a:off x="471775" y="6443725"/>
            <a:ext cx="11252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4" name="Google Shape;224;g2ce74b7960e_1_204"/>
          <p:cNvSpPr txBox="1"/>
          <p:nvPr/>
        </p:nvSpPr>
        <p:spPr>
          <a:xfrm>
            <a:off x="3986625" y="6443725"/>
            <a:ext cx="3435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3"/>
              <a:buFont typeface="Arial"/>
              <a:buNone/>
            </a:pPr>
            <a:r>
              <a:rPr b="1" lang="en-US" sz="1533">
                <a:solidFill>
                  <a:srgbClr val="DE58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 b="1" i="0" sz="1533" u="none" cap="none" strike="noStrike">
              <a:solidFill>
                <a:srgbClr val="DE58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g2ce74b7960e_1_204"/>
          <p:cNvSpPr txBox="1"/>
          <p:nvPr>
            <p:ph idx="12" type="sldNum"/>
          </p:nvPr>
        </p:nvSpPr>
        <p:spPr>
          <a:xfrm>
            <a:off x="11616175" y="6518375"/>
            <a:ext cx="486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b="1" lang="en-US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4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g2ce74b7960e_1_204"/>
          <p:cNvSpPr/>
          <p:nvPr/>
        </p:nvSpPr>
        <p:spPr>
          <a:xfrm>
            <a:off x="259050" y="76025"/>
            <a:ext cx="713452" cy="707789"/>
          </a:xfrm>
          <a:custGeom>
            <a:rect b="b" l="l" r="r" t="t"/>
            <a:pathLst>
              <a:path extrusionOk="0" h="1132463" w="1132463">
                <a:moveTo>
                  <a:pt x="0" y="0"/>
                </a:moveTo>
                <a:lnTo>
                  <a:pt x="1132463" y="0"/>
                </a:lnTo>
                <a:lnTo>
                  <a:pt x="1132463" y="1132463"/>
                </a:lnTo>
                <a:lnTo>
                  <a:pt x="0" y="1132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g2ce74b7960e_1_204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2ce74b7960e_1_204"/>
          <p:cNvSpPr txBox="1"/>
          <p:nvPr/>
        </p:nvSpPr>
        <p:spPr>
          <a:xfrm>
            <a:off x="2684200" y="323600"/>
            <a:ext cx="718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66"/>
              <a:buFont typeface="Arial"/>
              <a:buNone/>
            </a:pPr>
            <a:r>
              <a:rPr b="1" lang="en-US" sz="4166">
                <a:solidFill>
                  <a:srgbClr val="FF5B66"/>
                </a:solidFill>
                <a:latin typeface="Times"/>
                <a:ea typeface="Times"/>
                <a:cs typeface="Times"/>
                <a:sym typeface="Times"/>
              </a:rPr>
              <a:t>Stroke : Symptoms : Detection</a:t>
            </a:r>
            <a:endParaRPr b="1" sz="4166">
              <a:solidFill>
                <a:srgbClr val="FF5B66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29" name="Google Shape;229;g2ce74b7960e_1_204"/>
          <p:cNvPicPr preferRelativeResize="0"/>
          <p:nvPr/>
        </p:nvPicPr>
        <p:blipFill rotWithShape="1">
          <a:blip r:embed="rId4">
            <a:alphaModFix/>
          </a:blip>
          <a:srcRect b="34340" l="20027" r="42070" t="33454"/>
          <a:stretch/>
        </p:blipFill>
        <p:spPr>
          <a:xfrm>
            <a:off x="1659713" y="1294225"/>
            <a:ext cx="8089123" cy="386631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ce74b7960e_1_204"/>
          <p:cNvSpPr txBox="1"/>
          <p:nvPr/>
        </p:nvSpPr>
        <p:spPr>
          <a:xfrm>
            <a:off x="1779200" y="5490050"/>
            <a:ext cx="88476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One or Several: Rapidly Gets Worse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ce74b7960e_1_226"/>
          <p:cNvSpPr txBox="1"/>
          <p:nvPr/>
        </p:nvSpPr>
        <p:spPr>
          <a:xfrm>
            <a:off x="1938975" y="1294225"/>
            <a:ext cx="75306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61"/>
              <a:buFont typeface="Arial"/>
              <a:buNone/>
            </a:pPr>
            <a:r>
              <a:t/>
            </a:r>
            <a:endParaRPr b="1" sz="3561">
              <a:solidFill>
                <a:schemeClr val="accent6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6" name="Google Shape;236;g2ce74b7960e_1_226"/>
          <p:cNvSpPr txBox="1"/>
          <p:nvPr/>
        </p:nvSpPr>
        <p:spPr>
          <a:xfrm>
            <a:off x="5791200" y="3843052"/>
            <a:ext cx="64098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8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7" name="Google Shape;237;g2ce74b7960e_1_226"/>
          <p:cNvCxnSpPr/>
          <p:nvPr/>
        </p:nvCxnSpPr>
        <p:spPr>
          <a:xfrm>
            <a:off x="471775" y="6443725"/>
            <a:ext cx="11252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8" name="Google Shape;238;g2ce74b7960e_1_226"/>
          <p:cNvSpPr txBox="1"/>
          <p:nvPr/>
        </p:nvSpPr>
        <p:spPr>
          <a:xfrm>
            <a:off x="3986625" y="6443725"/>
            <a:ext cx="3435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3"/>
              <a:buFont typeface="Arial"/>
              <a:buNone/>
            </a:pPr>
            <a:r>
              <a:rPr b="1" lang="en-US" sz="1533">
                <a:solidFill>
                  <a:srgbClr val="DE58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 b="1" i="0" sz="1533" u="none" cap="none" strike="noStrike">
              <a:solidFill>
                <a:srgbClr val="DE58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g2ce74b7960e_1_226"/>
          <p:cNvSpPr txBox="1"/>
          <p:nvPr>
            <p:ph idx="12" type="sldNum"/>
          </p:nvPr>
        </p:nvSpPr>
        <p:spPr>
          <a:xfrm>
            <a:off x="11616175" y="6518375"/>
            <a:ext cx="486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b="1" lang="en-US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4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g2ce74b7960e_1_226"/>
          <p:cNvSpPr/>
          <p:nvPr/>
        </p:nvSpPr>
        <p:spPr>
          <a:xfrm>
            <a:off x="259050" y="76025"/>
            <a:ext cx="713452" cy="707789"/>
          </a:xfrm>
          <a:custGeom>
            <a:rect b="b" l="l" r="r" t="t"/>
            <a:pathLst>
              <a:path extrusionOk="0" h="1132463" w="1132463">
                <a:moveTo>
                  <a:pt x="0" y="0"/>
                </a:moveTo>
                <a:lnTo>
                  <a:pt x="1132463" y="0"/>
                </a:lnTo>
                <a:lnTo>
                  <a:pt x="1132463" y="1132463"/>
                </a:lnTo>
                <a:lnTo>
                  <a:pt x="0" y="1132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g2ce74b7960e_1_226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2ce74b7960e_1_226"/>
          <p:cNvSpPr txBox="1"/>
          <p:nvPr/>
        </p:nvSpPr>
        <p:spPr>
          <a:xfrm>
            <a:off x="1332000" y="1014488"/>
            <a:ext cx="9680400" cy="501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Stroke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happen to anyone. People having blood pressure, 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cholesterol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sleep apnea,  smoking, obesity &amp; diabetes are at higher risk.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 Fast: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rabicPeriod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are the one having symptoms; 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immediately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tell family members, neighbour &amp; staff.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rabicPeriod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Encourage person to lie down &amp; stay calm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rabicPeriod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Talk to the patient, gather more info; will help in hospital.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rabicPeriod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 Family physician (Video call); share symptoms, take advice.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rabicPeriod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 giving them food, drink or medication unless advised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rabicPeriod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Drive the patient to recommended hospital. Ask your doctor to inform the emergency Deptt.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 no home treatment for strokes. Select a hospital where facilities of MRI &amp; CT Scan are available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g2ce74b7960e_1_226"/>
          <p:cNvSpPr txBox="1"/>
          <p:nvPr/>
        </p:nvSpPr>
        <p:spPr>
          <a:xfrm>
            <a:off x="3992250" y="142725"/>
            <a:ext cx="43599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66"/>
              <a:buFont typeface="Arial"/>
              <a:buNone/>
            </a:pPr>
            <a:r>
              <a:rPr b="1" lang="en-US" sz="4166">
                <a:solidFill>
                  <a:srgbClr val="FF5B66"/>
                </a:solidFill>
                <a:latin typeface="Times"/>
                <a:ea typeface="Times"/>
                <a:cs typeface="Times"/>
                <a:sym typeface="Times"/>
              </a:rPr>
              <a:t>Stroke : Response</a:t>
            </a:r>
            <a:endParaRPr b="1" sz="4166">
              <a:solidFill>
                <a:srgbClr val="FF5B66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e74b7960e_1_237"/>
          <p:cNvSpPr txBox="1"/>
          <p:nvPr/>
        </p:nvSpPr>
        <p:spPr>
          <a:xfrm>
            <a:off x="1938975" y="1294225"/>
            <a:ext cx="75306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61"/>
              <a:buFont typeface="Arial"/>
              <a:buNone/>
            </a:pPr>
            <a:r>
              <a:t/>
            </a:r>
            <a:endParaRPr b="1" sz="3561">
              <a:solidFill>
                <a:schemeClr val="accent6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49" name="Google Shape;249;g2ce74b7960e_1_237"/>
          <p:cNvSpPr txBox="1"/>
          <p:nvPr/>
        </p:nvSpPr>
        <p:spPr>
          <a:xfrm>
            <a:off x="5791200" y="3843052"/>
            <a:ext cx="64098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8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0" name="Google Shape;250;g2ce74b7960e_1_237"/>
          <p:cNvCxnSpPr/>
          <p:nvPr/>
        </p:nvCxnSpPr>
        <p:spPr>
          <a:xfrm>
            <a:off x="471775" y="6443725"/>
            <a:ext cx="11252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" name="Google Shape;251;g2ce74b7960e_1_237"/>
          <p:cNvSpPr txBox="1"/>
          <p:nvPr/>
        </p:nvSpPr>
        <p:spPr>
          <a:xfrm>
            <a:off x="3986625" y="6443725"/>
            <a:ext cx="3435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3"/>
              <a:buFont typeface="Arial"/>
              <a:buNone/>
            </a:pPr>
            <a:r>
              <a:rPr b="1" lang="en-US" sz="1533">
                <a:solidFill>
                  <a:srgbClr val="DE58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 b="1" i="0" sz="1533" u="none" cap="none" strike="noStrike">
              <a:solidFill>
                <a:srgbClr val="DE58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g2ce74b7960e_1_237"/>
          <p:cNvSpPr txBox="1"/>
          <p:nvPr>
            <p:ph idx="12" type="sldNum"/>
          </p:nvPr>
        </p:nvSpPr>
        <p:spPr>
          <a:xfrm>
            <a:off x="11616175" y="6518375"/>
            <a:ext cx="486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b="1" lang="en-US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4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g2ce74b7960e_1_237"/>
          <p:cNvSpPr/>
          <p:nvPr/>
        </p:nvSpPr>
        <p:spPr>
          <a:xfrm>
            <a:off x="259050" y="76025"/>
            <a:ext cx="713452" cy="707789"/>
          </a:xfrm>
          <a:custGeom>
            <a:rect b="b" l="l" r="r" t="t"/>
            <a:pathLst>
              <a:path extrusionOk="0" h="1132463" w="1132463">
                <a:moveTo>
                  <a:pt x="0" y="0"/>
                </a:moveTo>
                <a:lnTo>
                  <a:pt x="1132463" y="0"/>
                </a:lnTo>
                <a:lnTo>
                  <a:pt x="1132463" y="1132463"/>
                </a:lnTo>
                <a:lnTo>
                  <a:pt x="0" y="1132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g2ce74b7960e_1_237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2ce74b7960e_1_237"/>
          <p:cNvSpPr txBox="1"/>
          <p:nvPr/>
        </p:nvSpPr>
        <p:spPr>
          <a:xfrm>
            <a:off x="1853773" y="4438846"/>
            <a:ext cx="6638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2ce74b7960e_1_237"/>
          <p:cNvSpPr txBox="1"/>
          <p:nvPr>
            <p:ph idx="4294967295" type="title"/>
          </p:nvPr>
        </p:nvSpPr>
        <p:spPr>
          <a:xfrm>
            <a:off x="942175" y="364450"/>
            <a:ext cx="106335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39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Heart Attack : </a:t>
            </a:r>
            <a:r>
              <a:rPr b="1" lang="en-US" sz="3866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it : Detection : Response</a:t>
            </a:r>
            <a:endParaRPr b="1" sz="3866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4200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g2ce74b7960e_1_237"/>
          <p:cNvSpPr txBox="1"/>
          <p:nvPr/>
        </p:nvSpPr>
        <p:spPr>
          <a:xfrm>
            <a:off x="1260925" y="1055325"/>
            <a:ext cx="98436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Heart Attack: 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Happens due to 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obstruction of blood flow to a portion of the heart muscles, caused by a clot in the blood vessels. Lack of blood floe causes heart tissues to die &amp; impact other organs.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8" name="Google Shape;258;g2ce74b7960e_1_237"/>
          <p:cNvPicPr preferRelativeResize="0"/>
          <p:nvPr/>
        </p:nvPicPr>
        <p:blipFill rotWithShape="1">
          <a:blip r:embed="rId4">
            <a:alphaModFix/>
          </a:blip>
          <a:srcRect b="30427" l="34732" r="9516" t="29963"/>
          <a:stretch/>
        </p:blipFill>
        <p:spPr>
          <a:xfrm>
            <a:off x="1355525" y="2390800"/>
            <a:ext cx="9547848" cy="381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2024-02-16T06:10:35Z</dcterms:created>
  <dc:creator>Nadira Chaturvedi</dc:creator>
</cp:coreProperties>
</file>