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i2SrehRfhfG9fsSrNLwwGXS1rG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01FC05C-2750-4597-9D01-F2A561FEFD0A}">
  <a:tblStyle styleId="{001FC05C-2750-4597-9D01-F2A561FEFD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44ae75e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2c44ae75eb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c435b9ce0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3" name="Google Shape;273;g2c435b9ce0b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c435b9ce0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2" name="Google Shape;282;g2c435b9ce0b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c4aec6d6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2" name="Google Shape;292;g2c4aec6d64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c4aec6d64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2" name="Google Shape;302;g2c4aec6d646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c4aec6d64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2" name="Google Shape;312;g2c4aec6d646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c4aec6d64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2" name="Google Shape;322;g2c4aec6d646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c4aec6d64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2" name="Google Shape;332;g2c4aec6d646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6cdcc4d23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2" name="Google Shape;342;g26cdcc4d237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c435b9ce0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3" name="Google Shape;353;g2c435b9ce0b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c4aec6d646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2" name="Google Shape;362;g2c4aec6d646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c435b9ce0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2" name="Google Shape;372;g2c435b9ce0b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c806c644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3" name="Google Shape;383;g2c806c644b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6d0dcae3b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3" name="Google Shape;393;g26d0dcae3b9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6d0dcae3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3" name="Google Shape;403;g26d0dcae3b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f1bfff21f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f1bfff21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c435b9ce0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g2c435b9ce0b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c435b9ce0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g2c435b9ce0b_0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c435b9ce0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g2c435b9ce0b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f1bfff21f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g2f1bfff21fb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c435b9ce0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1" name="Google Shape;241;g2c435b9ce0b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c435b9ce0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5" name="Google Shape;255;g2c435b9ce0b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c435b9ce0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4" name="Google Shape;264;g2c435b9ce0b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22.png"/><Relationship Id="rId11" Type="http://schemas.openxmlformats.org/officeDocument/2006/relationships/image" Target="../media/image3.jpg"/><Relationship Id="rId10" Type="http://schemas.openxmlformats.org/officeDocument/2006/relationships/image" Target="../media/image15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13.png"/><Relationship Id="rId7" Type="http://schemas.openxmlformats.org/officeDocument/2006/relationships/image" Target="../media/image9.png"/><Relationship Id="rId8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Relationship Id="rId4" Type="http://schemas.openxmlformats.org/officeDocument/2006/relationships/image" Target="../media/image3.jpg"/><Relationship Id="rId5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4.png"/><Relationship Id="rId5" Type="http://schemas.openxmlformats.org/officeDocument/2006/relationships/image" Target="../media/image21.png"/><Relationship Id="rId6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9.png"/><Relationship Id="rId11" Type="http://schemas.openxmlformats.org/officeDocument/2006/relationships/image" Target="../media/image3.jpg"/><Relationship Id="rId10" Type="http://schemas.openxmlformats.org/officeDocument/2006/relationships/image" Target="../media/image16.png"/><Relationship Id="rId9" Type="http://schemas.openxmlformats.org/officeDocument/2006/relationships/image" Target="../media/image17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8.png"/><Relationship Id="rId8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png"/><Relationship Id="rId10" Type="http://schemas.openxmlformats.org/officeDocument/2006/relationships/image" Target="../media/image27.png"/><Relationship Id="rId13" Type="http://schemas.openxmlformats.org/officeDocument/2006/relationships/image" Target="../media/image26.png"/><Relationship Id="rId1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28.png"/><Relationship Id="rId9" Type="http://schemas.openxmlformats.org/officeDocument/2006/relationships/image" Target="../media/image23.png"/><Relationship Id="rId5" Type="http://schemas.openxmlformats.org/officeDocument/2006/relationships/image" Target="../media/image20.png"/><Relationship Id="rId6" Type="http://schemas.openxmlformats.org/officeDocument/2006/relationships/image" Target="../media/image14.png"/><Relationship Id="rId7" Type="http://schemas.openxmlformats.org/officeDocument/2006/relationships/image" Target="../media/image32.png"/><Relationship Id="rId8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Relationship Id="rId5" Type="http://schemas.openxmlformats.org/officeDocument/2006/relationships/image" Target="../media/image14.png"/><Relationship Id="rId6" Type="http://schemas.openxmlformats.org/officeDocument/2006/relationships/image" Target="../media/image32.png"/><Relationship Id="rId7" Type="http://schemas.openxmlformats.org/officeDocument/2006/relationships/image" Target="../media/image29.png"/><Relationship Id="rId8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2c44ae75eb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2c44ae75eb4_0_0"/>
          <p:cNvSpPr txBox="1"/>
          <p:nvPr/>
        </p:nvSpPr>
        <p:spPr>
          <a:xfrm>
            <a:off x="985175" y="2930950"/>
            <a:ext cx="106566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5200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Centric Safe Care </a:t>
            </a:r>
            <a:endParaRPr sz="5200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6" name="Google Shape;86;g2c44ae75eb4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150" y="4611800"/>
            <a:ext cx="1541900" cy="15419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2c44ae75eb4_0_0"/>
          <p:cNvSpPr txBox="1"/>
          <p:nvPr/>
        </p:nvSpPr>
        <p:spPr>
          <a:xfrm>
            <a:off x="6735200" y="4493650"/>
            <a:ext cx="53481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IN" sz="25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 Mittal</a:t>
            </a:r>
            <a:endParaRPr b="1" sz="25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IN" sz="25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</a:t>
            </a:r>
            <a:endParaRPr b="1" sz="25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g2c44ae75eb4_0_0"/>
          <p:cNvSpPr txBox="1"/>
          <p:nvPr/>
        </p:nvSpPr>
        <p:spPr>
          <a:xfrm>
            <a:off x="1736375" y="839575"/>
            <a:ext cx="9154200" cy="15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IN" sz="5800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Strategies for Engaging and Empowering Patients </a:t>
            </a:r>
            <a:endParaRPr b="1" sz="5800">
              <a:solidFill>
                <a:srgbClr val="6AA8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g2c435b9ce0b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2c435b9ce0b_0_28"/>
          <p:cNvSpPr txBox="1"/>
          <p:nvPr/>
        </p:nvSpPr>
        <p:spPr>
          <a:xfrm>
            <a:off x="854950" y="609600"/>
            <a:ext cx="110628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IN" sz="4500" u="none" cap="none" strike="noStrike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will PAC benefit Patients &amp; Caregivers</a:t>
            </a:r>
            <a:endParaRPr b="1" i="0" sz="4500" u="none" cap="none" strike="noStrike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g2c435b9ce0b_0_28"/>
          <p:cNvSpPr txBox="1"/>
          <p:nvPr/>
        </p:nvSpPr>
        <p:spPr>
          <a:xfrm>
            <a:off x="901500" y="1486350"/>
            <a:ext cx="10389000" cy="50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500">
                <a:latin typeface="Times New Roman"/>
                <a:ea typeface="Times New Roman"/>
                <a:cs typeface="Times New Roman"/>
                <a:sym typeface="Times New Roman"/>
              </a:rPr>
              <a:t>Provides a formal platform to interact and engage constructively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Opportunity  to </a:t>
            </a:r>
            <a:r>
              <a:rPr b="1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share experiences &amp; expectations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a structured and constructive way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Bring in </a:t>
            </a:r>
            <a:r>
              <a:rPr b="1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perspective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voice in </a:t>
            </a:r>
            <a:r>
              <a:rPr b="1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HCP decision making</a:t>
            </a:r>
            <a:endParaRPr b="1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part of the </a:t>
            </a:r>
            <a:r>
              <a:rPr b="1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improvement plan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&amp; its execution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 get patient relevant information &amp; </a:t>
            </a:r>
            <a:r>
              <a:rPr b="1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 awareness</a:t>
            </a:r>
            <a:endParaRPr b="1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</a:t>
            </a:r>
            <a:r>
              <a:rPr b="1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enhance experience &amp; outcomes; build trust</a:t>
            </a:r>
            <a:endParaRPr b="1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g2c435b9ce0b_0_28"/>
          <p:cNvSpPr txBox="1"/>
          <p:nvPr>
            <p:ph idx="12" type="sldNum"/>
          </p:nvPr>
        </p:nvSpPr>
        <p:spPr>
          <a:xfrm>
            <a:off x="11826625" y="6490650"/>
            <a:ext cx="27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b="1" lang="en-I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9" name="Google Shape;279;g2c435b9ce0b_0_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g2c435b9ce0b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2c435b9ce0b_0_32"/>
          <p:cNvSpPr txBox="1"/>
          <p:nvPr/>
        </p:nvSpPr>
        <p:spPr>
          <a:xfrm>
            <a:off x="593325" y="522600"/>
            <a:ext cx="116280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IN" sz="4500" u="none" cap="none" strike="noStrike">
                <a:solidFill>
                  <a:srgbClr val="FF5B66"/>
                </a:solidFill>
                <a:latin typeface="Times"/>
                <a:ea typeface="Times"/>
                <a:cs typeface="Times"/>
                <a:sym typeface="Times"/>
              </a:rPr>
              <a:t>Patient Advisory Council (PAC): </a:t>
            </a:r>
            <a:endParaRPr b="1" i="0" sz="4500" u="none" cap="none" strike="noStrike">
              <a:solidFill>
                <a:srgbClr val="FF5B66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IN" sz="4500" u="none" cap="none" strike="noStrike">
                <a:solidFill>
                  <a:srgbClr val="FF5B66"/>
                </a:solidFill>
                <a:latin typeface="Times"/>
                <a:ea typeface="Times"/>
                <a:cs typeface="Times"/>
                <a:sym typeface="Times"/>
              </a:rPr>
              <a:t>Formation &amp; Steps</a:t>
            </a:r>
            <a:endParaRPr b="1" i="0" sz="4500" u="none" cap="none" strike="noStrike">
              <a:solidFill>
                <a:srgbClr val="FF5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2c435b9ce0b_0_32"/>
          <p:cNvSpPr/>
          <p:nvPr/>
        </p:nvSpPr>
        <p:spPr>
          <a:xfrm>
            <a:off x="8386652" y="2654804"/>
            <a:ext cx="456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87" name="Google Shape;287;g2c435b9ce0b_0_32"/>
          <p:cNvSpPr txBox="1"/>
          <p:nvPr/>
        </p:nvSpPr>
        <p:spPr>
          <a:xfrm>
            <a:off x="830775" y="1747425"/>
            <a:ext cx="10992600" cy="42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CAHO has created a manual on PAC which covers all steps:</a:t>
            </a:r>
            <a:endParaRPr b="1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500" u="sng">
                <a:latin typeface="Times New Roman"/>
                <a:ea typeface="Times New Roman"/>
                <a:cs typeface="Times New Roman"/>
                <a:sym typeface="Times New Roman"/>
              </a:rPr>
              <a:t>Step 1:</a:t>
            </a:r>
            <a:r>
              <a:rPr lang="en-IN" sz="25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PAC, Commit Resources, Define meeting protocols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5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2:</a:t>
            </a:r>
            <a:r>
              <a:rPr lang="en-IN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Orientation of PAC members, Hospital staff, Roles and Responsibilities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5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3:</a:t>
            </a:r>
            <a:r>
              <a:rPr lang="en-IN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 Priority Areas for Improvement taking HCP/Patient inputs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5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4:</a:t>
            </a:r>
            <a:r>
              <a:rPr b="1" lang="en-IN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Conduct PAC Meetings; Review work done; firm up plans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5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5:</a:t>
            </a:r>
            <a:r>
              <a:rPr lang="en-IN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 the improvements &amp; Report back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5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6:</a:t>
            </a:r>
            <a:r>
              <a:rPr lang="en-IN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Communicate, Share  impact, adopt best  practices &amp; encourage patient feedback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celebrate s</a:t>
            </a:r>
            <a:r>
              <a:rPr lang="en-IN" sz="2500">
                <a:latin typeface="Times New Roman"/>
                <a:ea typeface="Times New Roman"/>
                <a:cs typeface="Times New Roman"/>
                <a:sym typeface="Times New Roman"/>
              </a:rPr>
              <a:t>uccess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88" name="Google Shape;288;g2c435b9ce0b_0_32"/>
          <p:cNvSpPr txBox="1"/>
          <p:nvPr>
            <p:ph idx="12" type="sldNum"/>
          </p:nvPr>
        </p:nvSpPr>
        <p:spPr>
          <a:xfrm>
            <a:off x="11644250" y="6414450"/>
            <a:ext cx="45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b="1" lang="en-I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9" name="Google Shape;289;g2c435b9ce0b_0_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g2c4aec6d64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2c4aec6d646_0_0"/>
          <p:cNvSpPr txBox="1"/>
          <p:nvPr/>
        </p:nvSpPr>
        <p:spPr>
          <a:xfrm>
            <a:off x="472250" y="586425"/>
            <a:ext cx="116280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Times New Roman"/>
              <a:buNone/>
            </a:pPr>
            <a:r>
              <a:rPr b="1" lang="en-IN" sz="4400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1- Formation of PAC; Scope of work</a:t>
            </a:r>
            <a:endParaRPr b="1" sz="4400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Google Shape;296;g2c4aec6d646_0_0"/>
          <p:cNvSpPr/>
          <p:nvPr/>
        </p:nvSpPr>
        <p:spPr>
          <a:xfrm>
            <a:off x="8386652" y="2654804"/>
            <a:ext cx="456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97" name="Google Shape;297;g2c4aec6d646_0_0"/>
          <p:cNvSpPr txBox="1"/>
          <p:nvPr/>
        </p:nvSpPr>
        <p:spPr>
          <a:xfrm>
            <a:off x="1122325" y="1392225"/>
            <a:ext cx="9821700" cy="42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1" marL="42100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Forming PAC Committee 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top leadership has agreed to the concept of PAC: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6408" lvl="1" marL="842016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Designate  staff at </a:t>
            </a:r>
            <a:r>
              <a:rPr lang="en-IN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senior position 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lead  as Chairperson and appoint other cross-functional HCP members including Doctors, Nurses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6408" lvl="1" marL="842016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 Patient Representatives (PR) from Patient community- Co-chair can be PR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6408" lvl="1" marL="842016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</a:t>
            </a:r>
            <a:r>
              <a:rPr lang="en-IN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meeting protocol 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frequency, </a:t>
            </a:r>
            <a:r>
              <a:rPr lang="en-IN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annual schedule 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/calendar, agenda, documentation, minutes and 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follow up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6408" lvl="1" marL="842016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Appoint a facilitator/ </a:t>
            </a:r>
            <a:r>
              <a:rPr lang="en-IN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secretariat 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coordinate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meetings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6408" lvl="1" marL="842016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Define initial </a:t>
            </a:r>
            <a:r>
              <a:rPr b="1" lang="en-IN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scope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PAC; Keep adding to it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6408" lvl="1" marL="842016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Allocate meeting </a:t>
            </a:r>
            <a:r>
              <a:rPr lang="en-IN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space,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infrastructure,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budgets.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98" name="Google Shape;298;g2c4aec6d646_0_0"/>
          <p:cNvSpPr txBox="1"/>
          <p:nvPr>
            <p:ph idx="12" type="sldNum"/>
          </p:nvPr>
        </p:nvSpPr>
        <p:spPr>
          <a:xfrm>
            <a:off x="11644250" y="6414450"/>
            <a:ext cx="45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b="1" lang="en-I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9" name="Google Shape;299;g2c4aec6d646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g2c4aec6d646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2c4aec6d646_0_16"/>
          <p:cNvSpPr txBox="1"/>
          <p:nvPr/>
        </p:nvSpPr>
        <p:spPr>
          <a:xfrm>
            <a:off x="593325" y="522600"/>
            <a:ext cx="116280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Times New Roman"/>
              <a:buNone/>
            </a:pPr>
            <a:r>
              <a:rPr b="1" lang="en-IN" sz="4500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2 - Orientation of PAC members, Hospital staff</a:t>
            </a:r>
            <a:endParaRPr sz="5300">
              <a:solidFill>
                <a:srgbClr val="FF5B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FF5B66"/>
              </a:solidFill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1" sz="4500">
              <a:solidFill>
                <a:srgbClr val="FF5B66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06" name="Google Shape;306;g2c4aec6d646_0_16"/>
          <p:cNvSpPr/>
          <p:nvPr/>
        </p:nvSpPr>
        <p:spPr>
          <a:xfrm>
            <a:off x="8386652" y="2654804"/>
            <a:ext cx="456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07" name="Google Shape;307;g2c4aec6d646_0_16"/>
          <p:cNvSpPr txBox="1"/>
          <p:nvPr/>
        </p:nvSpPr>
        <p:spPr>
          <a:xfrm>
            <a:off x="1496475" y="1875025"/>
            <a:ext cx="9821700" cy="42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40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IN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CEO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will initiate the entire project of PAC, as the </a:t>
            </a:r>
            <a:r>
              <a:rPr b="1"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Sponsor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228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of PAC , its </a:t>
            </a:r>
            <a:r>
              <a:rPr b="1"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importance and benefits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all  hospital staff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228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Orientation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PAC members- both HCP and PR: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Scope of work, </a:t>
            </a:r>
            <a:r>
              <a:rPr b="1"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Do’s and Don’ts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Roles, Responsibilities, meeting schedules and attendance norms, </a:t>
            </a:r>
            <a:r>
              <a:rPr b="1"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discipline in execution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agreed actions with    timelines, team work, confidentiality, cordiality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228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Include PAC orientation in 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training programs and for new hires 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228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Socialise and promote PAC in all sub committees and quality improvement forums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g2c4aec6d646_0_16"/>
          <p:cNvSpPr txBox="1"/>
          <p:nvPr>
            <p:ph idx="12" type="sldNum"/>
          </p:nvPr>
        </p:nvSpPr>
        <p:spPr>
          <a:xfrm>
            <a:off x="11644250" y="6414450"/>
            <a:ext cx="45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b="1" lang="en-I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9" name="Google Shape;309;g2c4aec6d646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g2c4aec6d646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2c4aec6d646_0_40"/>
          <p:cNvSpPr txBox="1"/>
          <p:nvPr/>
        </p:nvSpPr>
        <p:spPr>
          <a:xfrm>
            <a:off x="593325" y="522600"/>
            <a:ext cx="116280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Times New Roman"/>
              <a:buNone/>
            </a:pPr>
            <a:r>
              <a:rPr b="1" lang="en-IN" sz="4400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– 3- Identify initial focus areas </a:t>
            </a:r>
            <a:endParaRPr b="1" sz="4400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Times New Roman"/>
              <a:buNone/>
            </a:pPr>
            <a:r>
              <a:rPr b="1" lang="en-IN" sz="4400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improvements</a:t>
            </a:r>
            <a:endParaRPr b="1" sz="4400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g2c4aec6d646_0_40"/>
          <p:cNvSpPr/>
          <p:nvPr/>
        </p:nvSpPr>
        <p:spPr>
          <a:xfrm>
            <a:off x="8386652" y="2654804"/>
            <a:ext cx="456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17" name="Google Shape;317;g2c4aec6d646_0_40"/>
          <p:cNvSpPr txBox="1"/>
          <p:nvPr/>
        </p:nvSpPr>
        <p:spPr>
          <a:xfrm>
            <a:off x="1496475" y="1753150"/>
            <a:ext cx="9821700" cy="42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dentify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common </a:t>
            </a:r>
            <a:r>
              <a:rPr b="1"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issues faced by patients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 various touch points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 known </a:t>
            </a:r>
            <a:r>
              <a:rPr b="1"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issues faced by hospitals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while dealing with patients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Include issues identified by PFPSF, WHO etc.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 the most common issues as priorities for improvement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Focus on low hanging fruit with maximum impact on patients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92407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of these</a:t>
            </a:r>
            <a:r>
              <a:rPr b="1"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emerge from internal data or feedback already available, including candid discussions with own hospital staff. Patients feedback can be used here.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18" name="Google Shape;318;g2c4aec6d646_0_40"/>
          <p:cNvSpPr txBox="1"/>
          <p:nvPr>
            <p:ph idx="12" type="sldNum"/>
          </p:nvPr>
        </p:nvSpPr>
        <p:spPr>
          <a:xfrm>
            <a:off x="11644250" y="6414450"/>
            <a:ext cx="45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b="1" lang="en-I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9" name="Google Shape;319;g2c4aec6d646_0_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g2c4aec6d646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2c4aec6d646_0_32"/>
          <p:cNvSpPr txBox="1"/>
          <p:nvPr/>
        </p:nvSpPr>
        <p:spPr>
          <a:xfrm>
            <a:off x="472250" y="621625"/>
            <a:ext cx="116280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Times New Roman"/>
              <a:buNone/>
            </a:pPr>
            <a:r>
              <a:rPr b="1" lang="en-IN" sz="4400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4 – PAC meetings – Suggested Agenda</a:t>
            </a:r>
            <a:endParaRPr sz="4400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FF5B66"/>
              </a:solidFill>
            </a:endParaRPr>
          </a:p>
        </p:txBody>
      </p:sp>
      <p:sp>
        <p:nvSpPr>
          <p:cNvPr id="326" name="Google Shape;326;g2c4aec6d646_0_32"/>
          <p:cNvSpPr/>
          <p:nvPr/>
        </p:nvSpPr>
        <p:spPr>
          <a:xfrm>
            <a:off x="8386652" y="2654804"/>
            <a:ext cx="456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27" name="Google Shape;327;g2c4aec6d646_0_32"/>
          <p:cNvSpPr txBox="1"/>
          <p:nvPr/>
        </p:nvSpPr>
        <p:spPr>
          <a:xfrm>
            <a:off x="1375400" y="1738850"/>
            <a:ext cx="9821700" cy="42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 previous ATR 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(action taken report) 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minutes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Presentation on specific topic showing work done, improvements made, seek feedback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Status of various initiatives by hospitals to enhance patient experience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 suggestions and patient feedback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Agree on priorities for next improvement projects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 on internal and external communication for patient education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28" name="Google Shape;328;g2c4aec6d646_0_32"/>
          <p:cNvSpPr txBox="1"/>
          <p:nvPr>
            <p:ph idx="12" type="sldNum"/>
          </p:nvPr>
        </p:nvSpPr>
        <p:spPr>
          <a:xfrm>
            <a:off x="11644250" y="6414450"/>
            <a:ext cx="45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b="1" lang="en-I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9" name="Google Shape;329;g2c4aec6d646_0_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g2c4aec6d646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2c4aec6d646_0_24"/>
          <p:cNvSpPr txBox="1"/>
          <p:nvPr/>
        </p:nvSpPr>
        <p:spPr>
          <a:xfrm>
            <a:off x="593325" y="522600"/>
            <a:ext cx="116280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Times New Roman"/>
              <a:buNone/>
            </a:pPr>
            <a:r>
              <a:rPr b="1" lang="en-IN" sz="4400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5 - Implementation process </a:t>
            </a:r>
            <a:endParaRPr b="1" sz="4400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Times New Roman"/>
              <a:buNone/>
            </a:pPr>
            <a:r>
              <a:rPr b="1" lang="en-IN" sz="4400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within Hospitals</a:t>
            </a:r>
            <a:br>
              <a:rPr lang="en-IN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4400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Google Shape;336;g2c4aec6d646_0_24"/>
          <p:cNvSpPr/>
          <p:nvPr/>
        </p:nvSpPr>
        <p:spPr>
          <a:xfrm>
            <a:off x="8386652" y="2654804"/>
            <a:ext cx="456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37" name="Google Shape;337;g2c4aec6d646_0_24"/>
          <p:cNvSpPr txBox="1"/>
          <p:nvPr/>
        </p:nvSpPr>
        <p:spPr>
          <a:xfrm>
            <a:off x="1171850" y="1619725"/>
            <a:ext cx="9821700" cy="42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b="1"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Share minutes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PAC meeting with concerned internal departments for action to be taken with timelines to HOD and PAC Champion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PAC Champion 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be appointed in each department for coordination of PAC work, (intra or inter departmental follow up) and reporting achievements with data present to PAC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b="1"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criteria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success, timelines, percentages etc.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b="1"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Regularly assess 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effectiveness &amp; impact of PAC through feedback surveys or evaluation forms, both with hospital staffs and patients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b="1"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Share achievements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in next  PAC meeting as ATR (action taken report)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38" name="Google Shape;338;g2c4aec6d646_0_24"/>
          <p:cNvSpPr txBox="1"/>
          <p:nvPr>
            <p:ph idx="12" type="sldNum"/>
          </p:nvPr>
        </p:nvSpPr>
        <p:spPr>
          <a:xfrm>
            <a:off x="11644250" y="6414450"/>
            <a:ext cx="45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b="1" lang="en-I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9" name="Google Shape;339;g2c4aec6d646_0_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g26cdcc4d237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26cdcc4d237_0_4"/>
          <p:cNvSpPr txBox="1"/>
          <p:nvPr/>
        </p:nvSpPr>
        <p:spPr>
          <a:xfrm>
            <a:off x="593325" y="675000"/>
            <a:ext cx="116280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Times New Roman"/>
              <a:buNone/>
            </a:pPr>
            <a:r>
              <a:rPr b="1" lang="en-IN" sz="4400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6– External &amp; Internal Communication</a:t>
            </a:r>
            <a:endParaRPr b="1" sz="4400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id="346" name="Google Shape;346;g26cdcc4d237_0_4"/>
          <p:cNvSpPr/>
          <p:nvPr/>
        </p:nvSpPr>
        <p:spPr>
          <a:xfrm>
            <a:off x="8386652" y="2654804"/>
            <a:ext cx="456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47" name="Google Shape;347;g26cdcc4d237_0_4"/>
          <p:cNvSpPr txBox="1"/>
          <p:nvPr>
            <p:ph idx="12" type="sldNum"/>
          </p:nvPr>
        </p:nvSpPr>
        <p:spPr>
          <a:xfrm>
            <a:off x="11644250" y="6414450"/>
            <a:ext cx="45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b="1" lang="en-I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8" name="Google Shape;348;g26cdcc4d237_0_4"/>
          <p:cNvSpPr txBox="1"/>
          <p:nvPr/>
        </p:nvSpPr>
        <p:spPr>
          <a:xfrm>
            <a:off x="679975" y="1785025"/>
            <a:ext cx="5388600" cy="38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100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(a) </a:t>
            </a:r>
            <a:r>
              <a:rPr b="1" lang="en-IN" sz="2100" u="sng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 with Patient Community: 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100"/>
              <a:buFont typeface="Times New Roman"/>
              <a:buChar char="●"/>
            </a:pPr>
            <a:r>
              <a:rPr lang="en-IN" sz="21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Publicize PAC benefits and successes</a:t>
            </a:r>
            <a:endParaRPr sz="2100">
              <a:solidFill>
                <a:srgbClr val="0D0D0D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100"/>
              <a:buFont typeface="Times New Roman"/>
              <a:buChar char="●"/>
            </a:pPr>
            <a:r>
              <a:rPr lang="en-IN" sz="21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Share information internally and externally</a:t>
            </a:r>
            <a:endParaRPr sz="2100">
              <a:solidFill>
                <a:srgbClr val="0D0D0D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100"/>
              <a:buFont typeface="Times New Roman"/>
              <a:buChar char="●"/>
            </a:pPr>
            <a:r>
              <a:rPr lang="en-IN" sz="21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Install </a:t>
            </a:r>
            <a:r>
              <a:rPr b="1" lang="en-IN" sz="21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suggestion boxes</a:t>
            </a:r>
            <a:r>
              <a:rPr lang="en-IN" sz="21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in prominent hospital areas</a:t>
            </a:r>
            <a:endParaRPr sz="2100">
              <a:solidFill>
                <a:srgbClr val="0D0D0D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100"/>
              <a:buFont typeface="Times New Roman"/>
              <a:buChar char="●"/>
            </a:pPr>
            <a:r>
              <a:rPr lang="en-IN" sz="21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Gather patient education material from Health Library of PFPSF</a:t>
            </a:r>
            <a:endParaRPr sz="2100">
              <a:solidFill>
                <a:srgbClr val="0D0D0D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100"/>
              <a:buFont typeface="Times New Roman"/>
              <a:buChar char="●"/>
            </a:pPr>
            <a:r>
              <a:rPr lang="en-IN" sz="21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Distribute educational materials in public areas like front desk, billing, TV screens</a:t>
            </a:r>
            <a:endParaRPr sz="2100">
              <a:solidFill>
                <a:srgbClr val="0D0D0D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9" name="Google Shape;349;g26cdcc4d237_0_4"/>
          <p:cNvSpPr txBox="1"/>
          <p:nvPr/>
        </p:nvSpPr>
        <p:spPr>
          <a:xfrm>
            <a:off x="6305975" y="1785025"/>
            <a:ext cx="5542200" cy="38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8550" u="none" cap="none" strike="noStrike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(b) </a:t>
            </a:r>
            <a:r>
              <a:rPr b="1" i="0" lang="en-IN" sz="8550" u="sng" cap="none" strike="noStrike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2-way Communication within Hospital:</a:t>
            </a:r>
            <a:endParaRPr b="0" i="0" sz="855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79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-IN" sz="8150">
                <a:latin typeface="Times New Roman"/>
                <a:ea typeface="Times New Roman"/>
                <a:cs typeface="Times New Roman"/>
                <a:sym typeface="Times New Roman"/>
              </a:rPr>
              <a:t>Host </a:t>
            </a:r>
            <a:r>
              <a:rPr b="1" lang="en-IN" sz="8150">
                <a:latin typeface="Times New Roman"/>
                <a:ea typeface="Times New Roman"/>
                <a:cs typeface="Times New Roman"/>
                <a:sym typeface="Times New Roman"/>
              </a:rPr>
              <a:t>inter-departmental communication events</a:t>
            </a:r>
            <a:r>
              <a:rPr lang="en-IN" sz="8150">
                <a:latin typeface="Times New Roman"/>
                <a:ea typeface="Times New Roman"/>
                <a:cs typeface="Times New Roman"/>
                <a:sym typeface="Times New Roman"/>
              </a:rPr>
              <a:t> every 2-3 months for PAC progress sharing</a:t>
            </a:r>
            <a:endParaRPr sz="81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79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-IN" sz="8150">
                <a:latin typeface="Times New Roman"/>
                <a:ea typeface="Times New Roman"/>
                <a:cs typeface="Times New Roman"/>
                <a:sym typeface="Times New Roman"/>
              </a:rPr>
              <a:t>Establish "KBC" </a:t>
            </a:r>
            <a:r>
              <a:rPr lang="en-IN" sz="815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(Kaun Banega Champion) </a:t>
            </a:r>
            <a:r>
              <a:rPr lang="en-IN" sz="8150">
                <a:latin typeface="Times New Roman"/>
                <a:ea typeface="Times New Roman"/>
                <a:cs typeface="Times New Roman"/>
                <a:sym typeface="Times New Roman"/>
              </a:rPr>
              <a:t>suggestion box for monthly best practices collection</a:t>
            </a:r>
            <a:endParaRPr sz="81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79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-IN" sz="8150">
                <a:latin typeface="Times New Roman"/>
                <a:ea typeface="Times New Roman"/>
                <a:cs typeface="Times New Roman"/>
                <a:sym typeface="Times New Roman"/>
              </a:rPr>
              <a:t>Designate a monthly feedback day for inpatients and outpatients</a:t>
            </a:r>
            <a:endParaRPr sz="81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79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-IN" sz="8150">
                <a:latin typeface="Times New Roman"/>
                <a:ea typeface="Times New Roman"/>
                <a:cs typeface="Times New Roman"/>
                <a:sym typeface="Times New Roman"/>
              </a:rPr>
              <a:t>Conduct monthly campaign to </a:t>
            </a:r>
            <a:r>
              <a:rPr b="1" lang="en-IN" sz="8150">
                <a:latin typeface="Times New Roman"/>
                <a:ea typeface="Times New Roman"/>
                <a:cs typeface="Times New Roman"/>
                <a:sym typeface="Times New Roman"/>
              </a:rPr>
              <a:t>gather staff and patient experience</a:t>
            </a:r>
            <a:r>
              <a:rPr lang="en-IN" sz="8150">
                <a:latin typeface="Times New Roman"/>
                <a:ea typeface="Times New Roman"/>
                <a:cs typeface="Times New Roman"/>
                <a:sym typeface="Times New Roman"/>
              </a:rPr>
              <a:t> stories to promote recognition and motivation</a:t>
            </a:r>
            <a:endParaRPr sz="81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52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89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5489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g26cdcc4d237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g2c435b9ce0b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2c435b9ce0b_0_20"/>
          <p:cNvSpPr txBox="1"/>
          <p:nvPr/>
        </p:nvSpPr>
        <p:spPr>
          <a:xfrm>
            <a:off x="2369600" y="304800"/>
            <a:ext cx="8651100" cy="11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IN" sz="4500" u="none" cap="none" strike="noStrike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Success factors to be effective PAC</a:t>
            </a:r>
            <a:endParaRPr b="1" i="0" sz="4500" u="none" cap="none" strike="noStrike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7" name="Google Shape;357;g2c435b9ce0b_0_20"/>
          <p:cNvSpPr txBox="1"/>
          <p:nvPr/>
        </p:nvSpPr>
        <p:spPr>
          <a:xfrm>
            <a:off x="533400" y="1387575"/>
            <a:ext cx="10782300" cy="48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b="1" i="0" lang="en-I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Leadership support - </a:t>
            </a:r>
            <a:r>
              <a:rPr b="0" i="0" lang="en-I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Involvement of hospital leadership in creating and managing PAC, Strong support &amp; demonstrate actions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b="1" i="0" lang="en-I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 - </a:t>
            </a:r>
            <a:r>
              <a:rPr b="0" i="0" lang="en-I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 of the PAC, Seniors representation from HCP &amp; Patients; committed resources &amp; secretariat; clarity of objectives, execution process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b="1" i="0" lang="en-I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Formal &amp; Regular - </a:t>
            </a:r>
            <a:r>
              <a:rPr b="0" i="0" lang="en-I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Determine</a:t>
            </a:r>
            <a:r>
              <a:rPr b="1" i="0" lang="en-I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I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frequency of meetings, formal agenda involvement of all departments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b="1" i="0" lang="en-I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 - </a:t>
            </a:r>
            <a:r>
              <a:rPr b="0" i="0" lang="en-I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 with the patients, communication with the healthcare team members, and hospital leadership.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b="1" i="0" lang="en-I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Celebrate - </a:t>
            </a:r>
            <a:r>
              <a:rPr b="0" i="0" lang="en-I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Evidence of PAC’s contribution; impact of PAC on patient experiences &amp; outcomes</a:t>
            </a:r>
            <a:endParaRPr b="1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Google Shape;358;g2c435b9ce0b_0_20"/>
          <p:cNvSpPr txBox="1"/>
          <p:nvPr>
            <p:ph idx="12" type="sldNum"/>
          </p:nvPr>
        </p:nvSpPr>
        <p:spPr>
          <a:xfrm>
            <a:off x="11644250" y="6414450"/>
            <a:ext cx="45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b="1" lang="en-I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9" name="Google Shape;359;g2c435b9ce0b_0_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g2c4aec6d646_1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2c4aec6d646_1_1"/>
          <p:cNvSpPr txBox="1"/>
          <p:nvPr/>
        </p:nvSpPr>
        <p:spPr>
          <a:xfrm>
            <a:off x="4101600" y="671675"/>
            <a:ext cx="39888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IN" sz="4400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Conclusion:</a:t>
            </a:r>
            <a:endParaRPr b="1" sz="4400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g2c4aec6d646_1_1"/>
          <p:cNvSpPr/>
          <p:nvPr/>
        </p:nvSpPr>
        <p:spPr>
          <a:xfrm>
            <a:off x="8386652" y="2654804"/>
            <a:ext cx="456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67" name="Google Shape;367;g2c4aec6d646_1_1"/>
          <p:cNvSpPr txBox="1"/>
          <p:nvPr>
            <p:ph idx="12" type="sldNum"/>
          </p:nvPr>
        </p:nvSpPr>
        <p:spPr>
          <a:xfrm>
            <a:off x="11644250" y="6414450"/>
            <a:ext cx="45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b="1" lang="en-I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g2c4aec6d646_1_1"/>
          <p:cNvSpPr txBox="1"/>
          <p:nvPr/>
        </p:nvSpPr>
        <p:spPr>
          <a:xfrm>
            <a:off x="1174250" y="1616075"/>
            <a:ext cx="10116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6700" lvl="0" marL="228600" rt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Only form PAC if there is commitment and belief both in letter and spirit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6700" lvl="0" marL="228600" rt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This is not a grievance redressal forum nor one for expressing difficulties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6700" lvl="0" marL="228600" rt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Look for small gains and publicize them - keep building on the success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6700" lvl="0" marL="228600" rt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Encourage PR (Patient Representatives) to connect with the patient community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6700" lvl="0" marL="228600" rt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Seek patient inputs and avoid being defensive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6700" lvl="0" marL="228600" rt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Give it the status and importance that a key stakeholder - a PATIENT - deserves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6700" lvl="0" marL="228600" rt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Make it a win-win situation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9" name="Google Shape;369;g2c4aec6d646_1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 b="-1058" l="1430" r="-1429" t="1060"/>
          <a:stretch/>
        </p:blipFill>
        <p:spPr>
          <a:xfrm>
            <a:off x="-76200" y="-80875"/>
            <a:ext cx="12450100" cy="709547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738360" y="2448042"/>
            <a:ext cx="633148" cy="798696"/>
          </a:xfrm>
          <a:custGeom>
            <a:rect b="b" l="l" r="r" t="t"/>
            <a:pathLst>
              <a:path extrusionOk="0" h="1196549" w="948537">
                <a:moveTo>
                  <a:pt x="0" y="0"/>
                </a:moveTo>
                <a:lnTo>
                  <a:pt x="948537" y="0"/>
                </a:lnTo>
                <a:lnTo>
                  <a:pt x="948537" y="1196550"/>
                </a:lnTo>
                <a:lnTo>
                  <a:pt x="0" y="1196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6" name="Google Shape;96;p1"/>
          <p:cNvGrpSpPr/>
          <p:nvPr/>
        </p:nvGrpSpPr>
        <p:grpSpPr>
          <a:xfrm>
            <a:off x="6158876" y="1300050"/>
            <a:ext cx="64251" cy="4036830"/>
            <a:chOff x="0" y="-19050"/>
            <a:chExt cx="18900" cy="1676703"/>
          </a:xfrm>
        </p:grpSpPr>
        <p:sp>
          <p:nvSpPr>
            <p:cNvPr id="97" name="Google Shape;97;p1"/>
            <p:cNvSpPr/>
            <p:nvPr/>
          </p:nvSpPr>
          <p:spPr>
            <a:xfrm>
              <a:off x="0" y="0"/>
              <a:ext cx="18750" cy="1657653"/>
            </a:xfrm>
            <a:custGeom>
              <a:rect b="b" l="l" r="r" t="t"/>
              <a:pathLst>
                <a:path extrusionOk="0" h="1657653" w="18750">
                  <a:moveTo>
                    <a:pt x="0" y="0"/>
                  </a:moveTo>
                  <a:lnTo>
                    <a:pt x="18750" y="0"/>
                  </a:lnTo>
                  <a:lnTo>
                    <a:pt x="18750" y="1657653"/>
                  </a:lnTo>
                  <a:lnTo>
                    <a:pt x="0" y="1657653"/>
                  </a:lnTo>
                  <a:close/>
                </a:path>
              </a:pathLst>
            </a:custGeom>
            <a:solidFill>
              <a:srgbClr val="009245"/>
            </a:solidFill>
            <a:ln>
              <a:noFill/>
            </a:ln>
          </p:spPr>
        </p:sp>
        <p:sp>
          <p:nvSpPr>
            <p:cNvPr id="98" name="Google Shape;98;p1"/>
            <p:cNvSpPr txBox="1"/>
            <p:nvPr/>
          </p:nvSpPr>
          <p:spPr>
            <a:xfrm>
              <a:off x="0" y="-19050"/>
              <a:ext cx="18900" cy="167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1"/>
          <p:cNvSpPr/>
          <p:nvPr/>
        </p:nvSpPr>
        <p:spPr>
          <a:xfrm rot="832799">
            <a:off x="635105" y="3542639"/>
            <a:ext cx="839657" cy="549975"/>
          </a:xfrm>
          <a:custGeom>
            <a:rect b="b" l="l" r="r" t="t"/>
            <a:pathLst>
              <a:path extrusionOk="0" h="824581" w="1258903">
                <a:moveTo>
                  <a:pt x="0" y="0"/>
                </a:moveTo>
                <a:lnTo>
                  <a:pt x="1258903" y="0"/>
                </a:lnTo>
                <a:lnTo>
                  <a:pt x="1258903" y="824581"/>
                </a:lnTo>
                <a:lnTo>
                  <a:pt x="0" y="824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00" name="Google Shape;100;p1"/>
          <p:cNvCxnSpPr/>
          <p:nvPr/>
        </p:nvCxnSpPr>
        <p:spPr>
          <a:xfrm flipH="1" rot="10800000">
            <a:off x="811787" y="3563415"/>
            <a:ext cx="486300" cy="543300"/>
          </a:xfrm>
          <a:prstGeom prst="straightConnector1">
            <a:avLst/>
          </a:prstGeom>
          <a:noFill/>
          <a:ln cap="flat" cmpd="sng" w="104775">
            <a:solidFill>
              <a:srgbClr val="8B141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p1"/>
          <p:cNvSpPr txBox="1"/>
          <p:nvPr/>
        </p:nvSpPr>
        <p:spPr>
          <a:xfrm>
            <a:off x="2179250" y="5546413"/>
            <a:ext cx="7939200" cy="327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i="0" lang="en-IN" sz="25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Up to 50% of this avoidable harm  can be prevented</a:t>
            </a:r>
            <a:endParaRPr b="1" i="0" sz="25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677182" y="4571085"/>
            <a:ext cx="755474" cy="619488"/>
          </a:xfrm>
          <a:custGeom>
            <a:rect b="b" l="l" r="r" t="t"/>
            <a:pathLst>
              <a:path extrusionOk="0" h="928072" w="1131796">
                <a:moveTo>
                  <a:pt x="0" y="0"/>
                </a:moveTo>
                <a:lnTo>
                  <a:pt x="1131796" y="0"/>
                </a:lnTo>
                <a:lnTo>
                  <a:pt x="1131796" y="928073"/>
                </a:lnTo>
                <a:lnTo>
                  <a:pt x="0" y="9280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1"/>
          <p:cNvSpPr/>
          <p:nvPr/>
        </p:nvSpPr>
        <p:spPr>
          <a:xfrm>
            <a:off x="6415536" y="1369192"/>
            <a:ext cx="713933" cy="946562"/>
          </a:xfrm>
          <a:custGeom>
            <a:rect b="b" l="l" r="r" t="t"/>
            <a:pathLst>
              <a:path extrusionOk="0" h="1418070" w="1069562">
                <a:moveTo>
                  <a:pt x="0" y="0"/>
                </a:moveTo>
                <a:lnTo>
                  <a:pt x="1069562" y="0"/>
                </a:lnTo>
                <a:lnTo>
                  <a:pt x="1069562" y="1418071"/>
                </a:lnTo>
                <a:lnTo>
                  <a:pt x="0" y="14180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44386" l="-56164" r="-10956" t="-667"/>
            </a:stretch>
          </a:blipFill>
          <a:ln>
            <a:noFill/>
          </a:ln>
        </p:spPr>
      </p:sp>
      <p:sp>
        <p:nvSpPr>
          <p:cNvPr id="104" name="Google Shape;104;p1"/>
          <p:cNvSpPr/>
          <p:nvPr/>
        </p:nvSpPr>
        <p:spPr>
          <a:xfrm>
            <a:off x="6442556" y="2867302"/>
            <a:ext cx="670805" cy="782281"/>
          </a:xfrm>
          <a:custGeom>
            <a:rect b="b" l="l" r="r" t="t"/>
            <a:pathLst>
              <a:path extrusionOk="0" h="1171956" w="1004952">
                <a:moveTo>
                  <a:pt x="0" y="0"/>
                </a:moveTo>
                <a:lnTo>
                  <a:pt x="1004952" y="0"/>
                </a:lnTo>
                <a:lnTo>
                  <a:pt x="1004952" y="1171956"/>
                </a:lnTo>
                <a:lnTo>
                  <a:pt x="0" y="1171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"/>
          <p:cNvSpPr txBox="1"/>
          <p:nvPr/>
        </p:nvSpPr>
        <p:spPr>
          <a:xfrm>
            <a:off x="1656786" y="2487775"/>
            <a:ext cx="40815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Medication Errors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constitute 50% of avoidable harm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1699386" y="1412140"/>
            <a:ext cx="39963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500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in 10 patients </a:t>
            </a:r>
            <a:r>
              <a:rPr b="0" i="0" lang="en-IN" sz="2500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suffer harm during hospitalization  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1584375" y="3518625"/>
            <a:ext cx="4440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500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Unsafe Surgical Practices</a:t>
            </a:r>
            <a:r>
              <a:rPr b="0" i="0" lang="en-IN" sz="2500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cause complications in 25% of patients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7249126" y="1293000"/>
            <a:ext cx="48795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500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OPD 4 out of 10 patients 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harmed due to missed/incorrect diagnoses, medication, prescriptions and communication errors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1429676" y="4616148"/>
            <a:ext cx="45357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Calibration of </a:t>
            </a:r>
            <a:r>
              <a:rPr b="1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Medical Device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leads to</a:t>
            </a:r>
            <a:r>
              <a:rPr b="1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errors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7530925" y="2931288"/>
            <a:ext cx="43110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Unsafe Transfusion/ Injection 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practices 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7485625" y="4252825"/>
            <a:ext cx="4643100" cy="9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IN" sz="2500" u="sng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Harm is also caused due to ignorance of patients and non-involvement</a:t>
            </a:r>
            <a:endParaRPr b="1" i="0" sz="2500" u="sng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1571750" y="305700"/>
            <a:ext cx="9154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en-IN" sz="4600" u="none" cap="none" strike="noStrike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</a:t>
            </a:r>
            <a:r>
              <a:rPr b="1" lang="en-IN" sz="4600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this Critical</a:t>
            </a:r>
            <a:endParaRPr b="0" i="0" sz="4600" u="none" cap="none" strike="noStrike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Google Shape;113;p1"/>
          <p:cNvPicPr preferRelativeResize="0"/>
          <p:nvPr/>
        </p:nvPicPr>
        <p:blipFill rotWithShape="1">
          <a:blip r:embed="rId9">
            <a:alphaModFix/>
          </a:blip>
          <a:srcRect b="18439" l="10943" r="10991" t="14138"/>
          <a:stretch/>
        </p:blipFill>
        <p:spPr>
          <a:xfrm>
            <a:off x="676975" y="1347212"/>
            <a:ext cx="755899" cy="78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10">
            <a:alphaModFix/>
          </a:blip>
          <a:srcRect b="9442" l="21012" r="22771" t="8022"/>
          <a:stretch/>
        </p:blipFill>
        <p:spPr>
          <a:xfrm>
            <a:off x="6311275" y="4077600"/>
            <a:ext cx="1174350" cy="114944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"/>
          <p:cNvSpPr txBox="1"/>
          <p:nvPr/>
        </p:nvSpPr>
        <p:spPr>
          <a:xfrm>
            <a:off x="4636133" y="6093759"/>
            <a:ext cx="2205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IN" sz="2000" u="sng" cap="none" strike="noStrike">
                <a:solidFill>
                  <a:srgbClr val="F2663D"/>
                </a:solidFill>
                <a:latin typeface="Times"/>
                <a:ea typeface="Times"/>
                <a:cs typeface="Times"/>
                <a:sym typeface="Times"/>
              </a:rPr>
              <a:t>*Source: WHO</a:t>
            </a:r>
            <a:endParaRPr b="1" i="0" sz="2500" u="none" cap="none" strike="noStrike">
              <a:solidFill>
                <a:srgbClr val="0070C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6" name="Google Shape;116;p1"/>
          <p:cNvSpPr txBox="1"/>
          <p:nvPr>
            <p:ph idx="12" type="sldNum"/>
          </p:nvPr>
        </p:nvSpPr>
        <p:spPr>
          <a:xfrm>
            <a:off x="11826625" y="6490650"/>
            <a:ext cx="27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b="1" lang="en-I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7" name="Google Shape;117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g2c435b9ce0b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2c435b9ce0b_0_12"/>
          <p:cNvSpPr txBox="1"/>
          <p:nvPr/>
        </p:nvSpPr>
        <p:spPr>
          <a:xfrm>
            <a:off x="2346600" y="1167275"/>
            <a:ext cx="79857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en-IN" sz="5000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Combine Patient Centricity with Disease Sensitivity</a:t>
            </a:r>
            <a:endParaRPr b="1" i="0" sz="5000" u="none" cap="none" strike="noStrike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6" name="Google Shape;376;g2c435b9ce0b_0_12"/>
          <p:cNvSpPr txBox="1"/>
          <p:nvPr/>
        </p:nvSpPr>
        <p:spPr>
          <a:xfrm>
            <a:off x="851148" y="5832475"/>
            <a:ext cx="72921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IN" sz="33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</a:t>
            </a:r>
            <a:endParaRPr b="1" i="0" sz="33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g2c435b9ce0b_0_12"/>
          <p:cNvSpPr txBox="1"/>
          <p:nvPr>
            <p:ph idx="12" type="sldNum"/>
          </p:nvPr>
        </p:nvSpPr>
        <p:spPr>
          <a:xfrm>
            <a:off x="11644250" y="6414450"/>
            <a:ext cx="45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b="1" lang="en-I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8" name="Google Shape;378;g2c435b9ce0b_0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000" y="5832475"/>
            <a:ext cx="947075" cy="9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2c435b9ce0b_0_12"/>
          <p:cNvSpPr txBox="1"/>
          <p:nvPr/>
        </p:nvSpPr>
        <p:spPr>
          <a:xfrm>
            <a:off x="1585900" y="3270825"/>
            <a:ext cx="4914600" cy="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g2c435b9ce0b_0_12"/>
          <p:cNvSpPr txBox="1"/>
          <p:nvPr/>
        </p:nvSpPr>
        <p:spPr>
          <a:xfrm>
            <a:off x="1703400" y="3270825"/>
            <a:ext cx="9272100" cy="7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5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Engage with Your Key Stakeholder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g2c806c644b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2c806c644b7_0_0"/>
          <p:cNvSpPr txBox="1"/>
          <p:nvPr/>
        </p:nvSpPr>
        <p:spPr>
          <a:xfrm>
            <a:off x="535600" y="675000"/>
            <a:ext cx="11549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IN" sz="6100">
                <a:solidFill>
                  <a:srgbClr val="4472C4"/>
                </a:solidFill>
                <a:latin typeface="Times"/>
                <a:ea typeface="Times"/>
                <a:cs typeface="Times"/>
                <a:sym typeface="Times"/>
              </a:rPr>
              <a:t>WORKSHOP </a:t>
            </a:r>
            <a:r>
              <a:rPr b="1" lang="en-IN" sz="6100">
                <a:solidFill>
                  <a:srgbClr val="C00000"/>
                </a:solidFill>
                <a:latin typeface="Times"/>
                <a:ea typeface="Times"/>
                <a:cs typeface="Times"/>
                <a:sym typeface="Times"/>
              </a:rPr>
              <a:t>with</a:t>
            </a:r>
            <a:r>
              <a:rPr b="1" lang="en-IN" sz="6100">
                <a:solidFill>
                  <a:srgbClr val="4472C4"/>
                </a:solidFill>
                <a:latin typeface="Times"/>
                <a:ea typeface="Times"/>
                <a:cs typeface="Times"/>
                <a:sym typeface="Times"/>
              </a:rPr>
              <a:t> AUDIENCE</a:t>
            </a:r>
            <a:endParaRPr b="1" i="0" sz="6100" u="none" cap="none" strike="noStrike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g2c806c644b7_0_0"/>
          <p:cNvSpPr/>
          <p:nvPr/>
        </p:nvSpPr>
        <p:spPr>
          <a:xfrm>
            <a:off x="8386652" y="2654804"/>
            <a:ext cx="456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88" name="Google Shape;388;g2c806c644b7_0_0"/>
          <p:cNvSpPr txBox="1"/>
          <p:nvPr>
            <p:ph idx="12" type="sldNum"/>
          </p:nvPr>
        </p:nvSpPr>
        <p:spPr>
          <a:xfrm>
            <a:off x="11644250" y="6414450"/>
            <a:ext cx="45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b="1" lang="en-I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9" name="Google Shape;389;g2c806c644b7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g2c806c644b7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0475" y="1795800"/>
            <a:ext cx="5449200" cy="40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g26d0dcae3b9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g26d0dcae3b9_0_9"/>
          <p:cNvSpPr txBox="1"/>
          <p:nvPr/>
        </p:nvSpPr>
        <p:spPr>
          <a:xfrm>
            <a:off x="288525" y="903600"/>
            <a:ext cx="116280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IN" sz="4500">
                <a:solidFill>
                  <a:srgbClr val="FF5B66"/>
                </a:solidFill>
                <a:latin typeface="Times"/>
                <a:ea typeface="Times"/>
                <a:cs typeface="Times"/>
                <a:sym typeface="Times"/>
              </a:rPr>
              <a:t>Making PAC works</a:t>
            </a:r>
            <a:endParaRPr b="1" i="0" sz="4500" u="none" cap="none" strike="noStrike">
              <a:solidFill>
                <a:srgbClr val="FF5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g26d0dcae3b9_0_9"/>
          <p:cNvSpPr/>
          <p:nvPr/>
        </p:nvSpPr>
        <p:spPr>
          <a:xfrm>
            <a:off x="8386652" y="2654804"/>
            <a:ext cx="456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98" name="Google Shape;398;g26d0dcae3b9_0_9"/>
          <p:cNvSpPr txBox="1"/>
          <p:nvPr>
            <p:ph idx="12" type="sldNum"/>
          </p:nvPr>
        </p:nvSpPr>
        <p:spPr>
          <a:xfrm>
            <a:off x="11644250" y="6414450"/>
            <a:ext cx="45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b="1" lang="en-I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9" name="Google Shape;399;g26d0dcae3b9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0" name="Google Shape;400;g26d0dcae3b9_0_9"/>
          <p:cNvGraphicFramePr/>
          <p:nvPr/>
        </p:nvGraphicFramePr>
        <p:xfrm>
          <a:off x="1097475" y="2282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{001FC05C-2750-4597-9D01-F2A561FEFD0A}</a:tableStyleId>
              </a:tblPr>
              <a:tblGrid>
                <a:gridCol w="829375"/>
                <a:gridCol w="3899425"/>
                <a:gridCol w="55582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N" sz="22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S.No.</a:t>
                      </a:r>
                      <a:endParaRPr b="1" sz="220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N" sz="22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BARRIERS</a:t>
                      </a:r>
                      <a:endParaRPr b="1" sz="220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N" sz="22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POSSIBLE SOLUTIONS</a:t>
                      </a:r>
                      <a:endParaRPr b="1" sz="220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g26d0dcae3b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g26d0dcae3b9_0_0"/>
          <p:cNvSpPr txBox="1"/>
          <p:nvPr/>
        </p:nvSpPr>
        <p:spPr>
          <a:xfrm>
            <a:off x="3031725" y="598800"/>
            <a:ext cx="65631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IN" sz="4500" u="none" cap="none" strike="noStrike">
                <a:solidFill>
                  <a:srgbClr val="FF5B66"/>
                </a:solidFill>
                <a:latin typeface="Times"/>
                <a:ea typeface="Times"/>
                <a:cs typeface="Times"/>
                <a:sym typeface="Times"/>
              </a:rPr>
              <a:t>PAC: Formation &amp; Steps</a:t>
            </a:r>
            <a:endParaRPr b="1" i="0" sz="4500" u="none" cap="none" strike="noStrike">
              <a:solidFill>
                <a:srgbClr val="FF5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g26d0dcae3b9_0_0"/>
          <p:cNvSpPr/>
          <p:nvPr/>
        </p:nvSpPr>
        <p:spPr>
          <a:xfrm>
            <a:off x="8386652" y="2654804"/>
            <a:ext cx="456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08" name="Google Shape;408;g26d0dcae3b9_0_0"/>
          <p:cNvSpPr txBox="1"/>
          <p:nvPr/>
        </p:nvSpPr>
        <p:spPr>
          <a:xfrm>
            <a:off x="906975" y="1442625"/>
            <a:ext cx="11269500" cy="42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IN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CAHO has created a manual on PAC which covers all steps:</a:t>
            </a:r>
            <a:endParaRPr b="1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200" u="sng">
                <a:latin typeface="Times New Roman"/>
                <a:ea typeface="Times New Roman"/>
                <a:cs typeface="Times New Roman"/>
                <a:sym typeface="Times New Roman"/>
              </a:rPr>
              <a:t>Step 1: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IN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PAC, Commit Resources, Define meeting protocols - </a:t>
            </a:r>
            <a:r>
              <a:rPr b="1" i="0" lang="en-IN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Leadership &amp; Strategies</a:t>
            </a:r>
            <a:endParaRPr b="1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2:</a:t>
            </a:r>
            <a:r>
              <a:rPr lang="en-I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IN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Orientation of PAC members, Hospital staff, Roles and Responsibilities - </a:t>
            </a:r>
            <a:r>
              <a:rPr b="1" i="0" lang="en-IN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Selection </a:t>
            </a: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of Members &amp; Operationalizing PAC</a:t>
            </a:r>
            <a:endParaRPr b="1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3:</a:t>
            </a:r>
            <a:r>
              <a:rPr lang="en-I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IN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 Priority Areas for Improvement taking HCP/Patient inputs - </a:t>
            </a:r>
            <a:r>
              <a:rPr b="1" i="0" lang="en-IN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 selection</a:t>
            </a:r>
            <a:endParaRPr b="1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4:</a:t>
            </a:r>
            <a:r>
              <a:rPr b="1" lang="en-I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IN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Conduct PAC Meetings; Review work done; firm up plans - </a:t>
            </a:r>
            <a:r>
              <a:rPr b="1" i="0" lang="en-IN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Conducting Meetin</a:t>
            </a: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gs</a:t>
            </a:r>
            <a:endParaRPr b="1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5:</a:t>
            </a:r>
            <a:r>
              <a:rPr lang="en-I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IN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 the improvements &amp; Report back - </a:t>
            </a:r>
            <a:r>
              <a:rPr b="1" i="0" lang="en-IN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Integrating learnings</a:t>
            </a:r>
            <a:endParaRPr b="1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6:</a:t>
            </a:r>
            <a:r>
              <a:rPr lang="en-I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IN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Communicate, Share  impact, adopt best  practices &amp; encourage patient feedback, celebrate 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uccess - </a:t>
            </a: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Communications - HCP/PC</a:t>
            </a:r>
            <a:endParaRPr b="1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09" name="Google Shape;409;g26d0dcae3b9_0_0"/>
          <p:cNvSpPr txBox="1"/>
          <p:nvPr>
            <p:ph idx="12" type="sldNum"/>
          </p:nvPr>
        </p:nvSpPr>
        <p:spPr>
          <a:xfrm>
            <a:off x="11644250" y="6414450"/>
            <a:ext cx="45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b="1" lang="en-I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0" name="Google Shape;410;g26d0dcae3b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f1bfff21fb_0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2c435b9ce0b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2c435b9ce0b_0_4"/>
          <p:cNvSpPr txBox="1"/>
          <p:nvPr/>
        </p:nvSpPr>
        <p:spPr>
          <a:xfrm>
            <a:off x="1746450" y="459250"/>
            <a:ext cx="8922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IN" sz="4500" u="none" cap="none" strike="noStrike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 Medical Errors happen</a:t>
            </a:r>
            <a:endParaRPr b="0" i="0" sz="4500" u="none" cap="none" strike="noStrike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g2c435b9ce0b_0_4"/>
          <p:cNvSpPr txBox="1"/>
          <p:nvPr/>
        </p:nvSpPr>
        <p:spPr>
          <a:xfrm>
            <a:off x="671450" y="1264275"/>
            <a:ext cx="5181600" cy="52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1" i="0" lang="en-IN" sz="25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At Healthcare Providers </a:t>
            </a:r>
            <a:r>
              <a:rPr b="1" lang="en-IN" sz="25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b="1" i="0" lang="en-IN" sz="25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endParaRPr b="1" i="0" sz="25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err is Human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Too many patients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Overworked,  under staffed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Inadequate communication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 engagement with patients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g2c435b9ce0b_0_4"/>
          <p:cNvSpPr txBox="1"/>
          <p:nvPr/>
        </p:nvSpPr>
        <p:spPr>
          <a:xfrm>
            <a:off x="6453113" y="1264275"/>
            <a:ext cx="5181600" cy="52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1" i="0" lang="en-IN" sz="25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Patients and Caregivers </a:t>
            </a:r>
            <a:r>
              <a:rPr b="1" lang="en-IN" sz="25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b="1" i="0" lang="en-IN" sz="25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endParaRPr b="1" i="0" sz="25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Lack of awareness &amp; engagement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Ignoring symptoms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Confused about disease,  treatment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asking right questions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Language/ Cultural barriers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6" name="Google Shape;126;g2c435b9ce0b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48363" y="1751200"/>
            <a:ext cx="1991124" cy="1991124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7" name="Google Shape;127;g2c435b9ce0b_0_4"/>
          <p:cNvPicPr preferRelativeResize="0"/>
          <p:nvPr/>
        </p:nvPicPr>
        <p:blipFill rotWithShape="1">
          <a:blip r:embed="rId5">
            <a:alphaModFix/>
          </a:blip>
          <a:srcRect b="12751" l="10039" r="6925" t="7401"/>
          <a:stretch/>
        </p:blipFill>
        <p:spPr>
          <a:xfrm>
            <a:off x="1442474" y="1852700"/>
            <a:ext cx="2958050" cy="1991125"/>
          </a:xfrm>
          <a:prstGeom prst="rect">
            <a:avLst/>
          </a:prstGeom>
          <a:noFill/>
          <a:ln cap="flat" cmpd="sng" w="28575">
            <a:solidFill>
              <a:srgbClr val="FF5B66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28" name="Google Shape;128;g2c435b9ce0b_0_4"/>
          <p:cNvGrpSpPr/>
          <p:nvPr/>
        </p:nvGrpSpPr>
        <p:grpSpPr>
          <a:xfrm>
            <a:off x="5932974" y="1188075"/>
            <a:ext cx="43674" cy="4776759"/>
            <a:chOff x="0" y="-19050"/>
            <a:chExt cx="18900" cy="1676703"/>
          </a:xfrm>
        </p:grpSpPr>
        <p:sp>
          <p:nvSpPr>
            <p:cNvPr id="129" name="Google Shape;129;g2c435b9ce0b_0_4"/>
            <p:cNvSpPr/>
            <p:nvPr/>
          </p:nvSpPr>
          <p:spPr>
            <a:xfrm>
              <a:off x="0" y="0"/>
              <a:ext cx="18750" cy="1657653"/>
            </a:xfrm>
            <a:custGeom>
              <a:rect b="b" l="l" r="r" t="t"/>
              <a:pathLst>
                <a:path extrusionOk="0" h="1657653" w="18750">
                  <a:moveTo>
                    <a:pt x="0" y="0"/>
                  </a:moveTo>
                  <a:lnTo>
                    <a:pt x="18750" y="0"/>
                  </a:lnTo>
                  <a:lnTo>
                    <a:pt x="18750" y="1657653"/>
                  </a:lnTo>
                  <a:lnTo>
                    <a:pt x="0" y="1657653"/>
                  </a:lnTo>
                  <a:close/>
                </a:path>
              </a:pathLst>
            </a:custGeom>
            <a:solidFill>
              <a:srgbClr val="009245"/>
            </a:solidFill>
            <a:ln>
              <a:noFill/>
            </a:ln>
          </p:spPr>
        </p:sp>
        <p:sp>
          <p:nvSpPr>
            <p:cNvPr id="130" name="Google Shape;130;g2c435b9ce0b_0_4"/>
            <p:cNvSpPr txBox="1"/>
            <p:nvPr/>
          </p:nvSpPr>
          <p:spPr>
            <a:xfrm>
              <a:off x="0" y="-19050"/>
              <a:ext cx="18900" cy="167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g2c435b9ce0b_0_4"/>
          <p:cNvSpPr txBox="1"/>
          <p:nvPr>
            <p:ph idx="12" type="sldNum"/>
          </p:nvPr>
        </p:nvSpPr>
        <p:spPr>
          <a:xfrm>
            <a:off x="11826625" y="6490650"/>
            <a:ext cx="27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b="1" lang="en-I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2" name="Google Shape;132;g2c435b9ce0b_0_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2c435b9ce0b_0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2c435b9ce0b_0_52"/>
          <p:cNvSpPr/>
          <p:nvPr/>
        </p:nvSpPr>
        <p:spPr>
          <a:xfrm>
            <a:off x="1279350" y="1874550"/>
            <a:ext cx="939867" cy="1109807"/>
          </a:xfrm>
          <a:custGeom>
            <a:rect b="b" l="l" r="r" t="t"/>
            <a:pathLst>
              <a:path extrusionOk="0" h="1675180" w="1270091">
                <a:moveTo>
                  <a:pt x="0" y="0"/>
                </a:moveTo>
                <a:lnTo>
                  <a:pt x="1270091" y="0"/>
                </a:lnTo>
                <a:lnTo>
                  <a:pt x="1270091" y="1675180"/>
                </a:lnTo>
                <a:lnTo>
                  <a:pt x="0" y="16751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g2c435b9ce0b_0_52"/>
          <p:cNvSpPr/>
          <p:nvPr/>
        </p:nvSpPr>
        <p:spPr>
          <a:xfrm>
            <a:off x="10031875" y="1818125"/>
            <a:ext cx="1109439" cy="982999"/>
          </a:xfrm>
          <a:custGeom>
            <a:rect b="b" l="l" r="r" t="t"/>
            <a:pathLst>
              <a:path extrusionOk="0" h="1618105" w="1373918">
                <a:moveTo>
                  <a:pt x="0" y="0"/>
                </a:moveTo>
                <a:lnTo>
                  <a:pt x="1373919" y="0"/>
                </a:lnTo>
                <a:lnTo>
                  <a:pt x="1373919" y="1618105"/>
                </a:lnTo>
                <a:lnTo>
                  <a:pt x="0" y="16181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g2c435b9ce0b_0_52"/>
          <p:cNvSpPr/>
          <p:nvPr/>
        </p:nvSpPr>
        <p:spPr>
          <a:xfrm>
            <a:off x="3992975" y="1810225"/>
            <a:ext cx="939965" cy="980273"/>
          </a:xfrm>
          <a:custGeom>
            <a:rect b="b" l="l" r="r" t="t"/>
            <a:pathLst>
              <a:path extrusionOk="0" h="1593940" w="1599940">
                <a:moveTo>
                  <a:pt x="0" y="0"/>
                </a:moveTo>
                <a:lnTo>
                  <a:pt x="1599940" y="0"/>
                </a:lnTo>
                <a:lnTo>
                  <a:pt x="1599940" y="1593940"/>
                </a:lnTo>
                <a:lnTo>
                  <a:pt x="0" y="1593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g2c435b9ce0b_0_52"/>
          <p:cNvSpPr/>
          <p:nvPr/>
        </p:nvSpPr>
        <p:spPr>
          <a:xfrm>
            <a:off x="6964250" y="1830525"/>
            <a:ext cx="830330" cy="980056"/>
          </a:xfrm>
          <a:custGeom>
            <a:rect b="b" l="l" r="r" t="t"/>
            <a:pathLst>
              <a:path extrusionOk="0" h="1633427" w="1523542">
                <a:moveTo>
                  <a:pt x="0" y="0"/>
                </a:moveTo>
                <a:lnTo>
                  <a:pt x="1523542" y="0"/>
                </a:lnTo>
                <a:lnTo>
                  <a:pt x="1523542" y="1633428"/>
                </a:lnTo>
                <a:lnTo>
                  <a:pt x="0" y="1633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g2c435b9ce0b_0_52"/>
          <p:cNvSpPr/>
          <p:nvPr/>
        </p:nvSpPr>
        <p:spPr>
          <a:xfrm>
            <a:off x="8404800" y="3826150"/>
            <a:ext cx="1280866" cy="1143174"/>
          </a:xfrm>
          <a:custGeom>
            <a:rect b="b" l="l" r="r" t="t"/>
            <a:pathLst>
              <a:path extrusionOk="0" h="1921300" w="2257033">
                <a:moveTo>
                  <a:pt x="0" y="0"/>
                </a:moveTo>
                <a:lnTo>
                  <a:pt x="2257033" y="0"/>
                </a:lnTo>
                <a:lnTo>
                  <a:pt x="2257033" y="1921299"/>
                </a:lnTo>
                <a:lnTo>
                  <a:pt x="0" y="19212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g2c435b9ce0b_0_52"/>
          <p:cNvSpPr/>
          <p:nvPr/>
        </p:nvSpPr>
        <p:spPr>
          <a:xfrm>
            <a:off x="2448625" y="3878075"/>
            <a:ext cx="1279177" cy="1143428"/>
          </a:xfrm>
          <a:custGeom>
            <a:rect b="b" l="l" r="r" t="t"/>
            <a:pathLst>
              <a:path extrusionOk="0" h="2088453" w="2088453">
                <a:moveTo>
                  <a:pt x="0" y="0"/>
                </a:moveTo>
                <a:lnTo>
                  <a:pt x="2088452" y="0"/>
                </a:lnTo>
                <a:lnTo>
                  <a:pt x="2088452" y="2088452"/>
                </a:lnTo>
                <a:lnTo>
                  <a:pt x="0" y="2088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g2c435b9ce0b_0_52"/>
          <p:cNvSpPr/>
          <p:nvPr/>
        </p:nvSpPr>
        <p:spPr>
          <a:xfrm>
            <a:off x="5608125" y="3826225"/>
            <a:ext cx="1107460" cy="1106761"/>
          </a:xfrm>
          <a:custGeom>
            <a:rect b="b" l="l" r="r" t="t"/>
            <a:pathLst>
              <a:path extrusionOk="0" h="1709284" w="1646781">
                <a:moveTo>
                  <a:pt x="0" y="0"/>
                </a:moveTo>
                <a:lnTo>
                  <a:pt x="1646781" y="0"/>
                </a:lnTo>
                <a:lnTo>
                  <a:pt x="1646781" y="1709284"/>
                </a:lnTo>
                <a:lnTo>
                  <a:pt x="0" y="17092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g2c435b9ce0b_0_52"/>
          <p:cNvSpPr txBox="1"/>
          <p:nvPr/>
        </p:nvSpPr>
        <p:spPr>
          <a:xfrm>
            <a:off x="1329400" y="496725"/>
            <a:ext cx="10366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IN" sz="4500" u="none" cap="none" strike="noStrike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and Caregivers can help get safer outcomes?</a:t>
            </a:r>
            <a:endParaRPr b="0" i="0" sz="4500" u="none" cap="none" strike="noStrike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g2c435b9ce0b_0_52"/>
          <p:cNvSpPr txBox="1"/>
          <p:nvPr/>
        </p:nvSpPr>
        <p:spPr>
          <a:xfrm>
            <a:off x="533400" y="3031000"/>
            <a:ext cx="24678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IN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Being Alert - Asking Questions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g2c435b9ce0b_0_52"/>
          <p:cNvSpPr txBox="1"/>
          <p:nvPr/>
        </p:nvSpPr>
        <p:spPr>
          <a:xfrm>
            <a:off x="9668302" y="3031744"/>
            <a:ext cx="23151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IN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Keeping Track </a:t>
            </a:r>
            <a:endParaRPr b="1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IN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Symptoms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g2c435b9ce0b_0_52"/>
          <p:cNvSpPr txBox="1"/>
          <p:nvPr/>
        </p:nvSpPr>
        <p:spPr>
          <a:xfrm>
            <a:off x="6096000" y="2841611"/>
            <a:ext cx="2613600" cy="9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IN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Following Prescriptions/ Advise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g2c435b9ce0b_0_52"/>
          <p:cNvSpPr txBox="1"/>
          <p:nvPr/>
        </p:nvSpPr>
        <p:spPr>
          <a:xfrm>
            <a:off x="3358364" y="2841611"/>
            <a:ext cx="2399700" cy="9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IN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Providing Complete Information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g2c435b9ce0b_0_52"/>
          <p:cNvSpPr txBox="1"/>
          <p:nvPr/>
        </p:nvSpPr>
        <p:spPr>
          <a:xfrm>
            <a:off x="4753999" y="5082800"/>
            <a:ext cx="27975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IN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Keeping Updated Medical Records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g2c435b9ce0b_0_52"/>
          <p:cNvSpPr txBox="1"/>
          <p:nvPr/>
        </p:nvSpPr>
        <p:spPr>
          <a:xfrm>
            <a:off x="7652375" y="5059825"/>
            <a:ext cx="35073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IN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 trust &amp; provide 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IN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Valuable Feedback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g2c435b9ce0b_0_52"/>
          <p:cNvSpPr txBox="1"/>
          <p:nvPr/>
        </p:nvSpPr>
        <p:spPr>
          <a:xfrm>
            <a:off x="1838150" y="5136025"/>
            <a:ext cx="26445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IN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Getting a Second 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IN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Opinion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g2c435b9ce0b_0_52"/>
          <p:cNvSpPr txBox="1"/>
          <p:nvPr>
            <p:ph idx="12" type="sldNum"/>
          </p:nvPr>
        </p:nvSpPr>
        <p:spPr>
          <a:xfrm>
            <a:off x="11826625" y="6490650"/>
            <a:ext cx="27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b="1" lang="en-I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4" name="Google Shape;154;g2c435b9ce0b_0_5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2c435b9ce0b_0_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Google Shape;160;g2c435b9ce0b_0_56"/>
          <p:cNvGrpSpPr/>
          <p:nvPr/>
        </p:nvGrpSpPr>
        <p:grpSpPr>
          <a:xfrm>
            <a:off x="4911072" y="2244072"/>
            <a:ext cx="2369881" cy="2369881"/>
            <a:chOff x="0" y="0"/>
            <a:chExt cx="812800" cy="812800"/>
          </a:xfrm>
        </p:grpSpPr>
        <p:sp>
          <p:nvSpPr>
            <p:cNvPr id="161" name="Google Shape;161;g2c435b9ce0b_0_5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80975">
              <a:solidFill>
                <a:srgbClr val="0E4D8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g2c435b9ce0b_0_5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g2c435b9ce0b_0_56"/>
          <p:cNvSpPr/>
          <p:nvPr/>
        </p:nvSpPr>
        <p:spPr>
          <a:xfrm>
            <a:off x="7266058" y="1256061"/>
            <a:ext cx="695315" cy="695315"/>
          </a:xfrm>
          <a:custGeom>
            <a:rect b="b" l="l" r="r" t="t"/>
            <a:pathLst>
              <a:path extrusionOk="0" h="1041670" w="1041670">
                <a:moveTo>
                  <a:pt x="0" y="0"/>
                </a:moveTo>
                <a:lnTo>
                  <a:pt x="1041671" y="0"/>
                </a:lnTo>
                <a:lnTo>
                  <a:pt x="1041671" y="1041670"/>
                </a:lnTo>
                <a:lnTo>
                  <a:pt x="0" y="10416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g2c435b9ce0b_0_56"/>
          <p:cNvSpPr/>
          <p:nvPr/>
        </p:nvSpPr>
        <p:spPr>
          <a:xfrm>
            <a:off x="8612674" y="2286349"/>
            <a:ext cx="889623" cy="874151"/>
          </a:xfrm>
          <a:custGeom>
            <a:rect b="b" l="l" r="r" t="t"/>
            <a:pathLst>
              <a:path extrusionOk="0" h="1547170" w="1547170">
                <a:moveTo>
                  <a:pt x="0" y="0"/>
                </a:moveTo>
                <a:lnTo>
                  <a:pt x="1547170" y="0"/>
                </a:lnTo>
                <a:lnTo>
                  <a:pt x="1547170" y="1547169"/>
                </a:lnTo>
                <a:lnTo>
                  <a:pt x="0" y="15471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g2c435b9ce0b_0_56"/>
          <p:cNvSpPr/>
          <p:nvPr/>
        </p:nvSpPr>
        <p:spPr>
          <a:xfrm>
            <a:off x="2525008" y="4895404"/>
            <a:ext cx="827884" cy="827884"/>
          </a:xfrm>
          <a:custGeom>
            <a:rect b="b" l="l" r="r" t="t"/>
            <a:pathLst>
              <a:path extrusionOk="0" h="1240275" w="1240275">
                <a:moveTo>
                  <a:pt x="0" y="0"/>
                </a:moveTo>
                <a:lnTo>
                  <a:pt x="1240275" y="0"/>
                </a:lnTo>
                <a:lnTo>
                  <a:pt x="1240275" y="1240275"/>
                </a:lnTo>
                <a:lnTo>
                  <a:pt x="0" y="1240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g2c435b9ce0b_0_56"/>
          <p:cNvSpPr/>
          <p:nvPr/>
        </p:nvSpPr>
        <p:spPr>
          <a:xfrm>
            <a:off x="3222761" y="1534506"/>
            <a:ext cx="887785" cy="1007415"/>
          </a:xfrm>
          <a:custGeom>
            <a:rect b="b" l="l" r="r" t="t"/>
            <a:pathLst>
              <a:path extrusionOk="0" h="1509236" w="1330015">
                <a:moveTo>
                  <a:pt x="0" y="0"/>
                </a:moveTo>
                <a:lnTo>
                  <a:pt x="1330015" y="0"/>
                </a:lnTo>
                <a:lnTo>
                  <a:pt x="1330015" y="1509237"/>
                </a:lnTo>
                <a:lnTo>
                  <a:pt x="0" y="1509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67" name="Google Shape;167;g2c435b9ce0b_0_56"/>
          <p:cNvCxnSpPr/>
          <p:nvPr/>
        </p:nvCxnSpPr>
        <p:spPr>
          <a:xfrm flipH="1" rot="10800000">
            <a:off x="6153775" y="1547700"/>
            <a:ext cx="586500" cy="6090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" name="Google Shape;168;g2c435b9ce0b_0_56"/>
          <p:cNvCxnSpPr/>
          <p:nvPr/>
        </p:nvCxnSpPr>
        <p:spPr>
          <a:xfrm>
            <a:off x="6749916" y="1551670"/>
            <a:ext cx="465600" cy="15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" name="Google Shape;169;g2c435b9ce0b_0_56"/>
          <p:cNvCxnSpPr/>
          <p:nvPr/>
        </p:nvCxnSpPr>
        <p:spPr>
          <a:xfrm flipH="1" rot="10800000">
            <a:off x="4358828" y="4479161"/>
            <a:ext cx="1317600" cy="8577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0" name="Google Shape;170;g2c435b9ce0b_0_56"/>
          <p:cNvCxnSpPr/>
          <p:nvPr/>
        </p:nvCxnSpPr>
        <p:spPr>
          <a:xfrm>
            <a:off x="3420699" y="5334803"/>
            <a:ext cx="9312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1" name="Google Shape;171;g2c435b9ce0b_0_56"/>
          <p:cNvCxnSpPr/>
          <p:nvPr/>
        </p:nvCxnSpPr>
        <p:spPr>
          <a:xfrm>
            <a:off x="3526986" y="3715863"/>
            <a:ext cx="1358400" cy="81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2" name="Google Shape;172;g2c435b9ce0b_0_56"/>
          <p:cNvCxnSpPr/>
          <p:nvPr/>
        </p:nvCxnSpPr>
        <p:spPr>
          <a:xfrm>
            <a:off x="7276550" y="3747578"/>
            <a:ext cx="1178100" cy="6768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3" name="Google Shape;173;g2c435b9ce0b_0_56"/>
          <p:cNvCxnSpPr/>
          <p:nvPr/>
        </p:nvCxnSpPr>
        <p:spPr>
          <a:xfrm flipH="1" rot="10800000">
            <a:off x="6991525" y="2451865"/>
            <a:ext cx="898800" cy="2433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4" name="Google Shape;174;g2c435b9ce0b_0_56"/>
          <p:cNvCxnSpPr/>
          <p:nvPr/>
        </p:nvCxnSpPr>
        <p:spPr>
          <a:xfrm>
            <a:off x="7871306" y="2450846"/>
            <a:ext cx="655200" cy="339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5" name="Google Shape;175;g2c435b9ce0b_0_56"/>
          <p:cNvCxnSpPr/>
          <p:nvPr/>
        </p:nvCxnSpPr>
        <p:spPr>
          <a:xfrm>
            <a:off x="6705351" y="4474933"/>
            <a:ext cx="688500" cy="1170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" name="Google Shape;176;g2c435b9ce0b_0_56"/>
          <p:cNvCxnSpPr/>
          <p:nvPr/>
        </p:nvCxnSpPr>
        <p:spPr>
          <a:xfrm>
            <a:off x="4623112" y="2157235"/>
            <a:ext cx="503100" cy="4326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7" name="Google Shape;177;g2c435b9ce0b_0_56"/>
          <p:cNvSpPr/>
          <p:nvPr/>
        </p:nvSpPr>
        <p:spPr>
          <a:xfrm rot="2003555">
            <a:off x="6785103" y="2468626"/>
            <a:ext cx="406739" cy="326738"/>
          </a:xfrm>
          <a:custGeom>
            <a:rect b="b" l="l" r="r" t="t"/>
            <a:pathLst>
              <a:path extrusionOk="0" h="491878" w="609137">
                <a:moveTo>
                  <a:pt x="0" y="0"/>
                </a:moveTo>
                <a:lnTo>
                  <a:pt x="609138" y="0"/>
                </a:lnTo>
                <a:lnTo>
                  <a:pt x="609138" y="491879"/>
                </a:lnTo>
                <a:lnTo>
                  <a:pt x="0" y="491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g2c435b9ce0b_0_56"/>
          <p:cNvSpPr/>
          <p:nvPr/>
        </p:nvSpPr>
        <p:spPr>
          <a:xfrm rot="5309892">
            <a:off x="7088696" y="3539399"/>
            <a:ext cx="406739" cy="328441"/>
          </a:xfrm>
          <a:custGeom>
            <a:rect b="b" l="l" r="r" t="t"/>
            <a:pathLst>
              <a:path extrusionOk="0" h="491878" w="609137">
                <a:moveTo>
                  <a:pt x="0" y="0"/>
                </a:moveTo>
                <a:lnTo>
                  <a:pt x="609137" y="0"/>
                </a:lnTo>
                <a:lnTo>
                  <a:pt x="609137" y="491878"/>
                </a:lnTo>
                <a:lnTo>
                  <a:pt x="0" y="491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g2c435b9ce0b_0_56"/>
          <p:cNvSpPr/>
          <p:nvPr/>
        </p:nvSpPr>
        <p:spPr>
          <a:xfrm rot="8900172">
            <a:off x="6424567" y="4315088"/>
            <a:ext cx="406142" cy="327960"/>
          </a:xfrm>
          <a:custGeom>
            <a:rect b="b" l="l" r="r" t="t"/>
            <a:pathLst>
              <a:path extrusionOk="0" h="491878" w="609137">
                <a:moveTo>
                  <a:pt x="0" y="0"/>
                </a:moveTo>
                <a:lnTo>
                  <a:pt x="609137" y="0"/>
                </a:lnTo>
                <a:lnTo>
                  <a:pt x="609137" y="491879"/>
                </a:lnTo>
                <a:lnTo>
                  <a:pt x="0" y="491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g2c435b9ce0b_0_56"/>
          <p:cNvSpPr/>
          <p:nvPr/>
        </p:nvSpPr>
        <p:spPr>
          <a:xfrm rot="-9954703">
            <a:off x="5452888" y="4380067"/>
            <a:ext cx="406647" cy="328368"/>
          </a:xfrm>
          <a:custGeom>
            <a:rect b="b" l="l" r="r" t="t"/>
            <a:pathLst>
              <a:path extrusionOk="0" h="491878" w="609137">
                <a:moveTo>
                  <a:pt x="0" y="0"/>
                </a:moveTo>
                <a:lnTo>
                  <a:pt x="609137" y="0"/>
                </a:lnTo>
                <a:lnTo>
                  <a:pt x="609137" y="491879"/>
                </a:lnTo>
                <a:lnTo>
                  <a:pt x="0" y="491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g2c435b9ce0b_0_56"/>
          <p:cNvSpPr/>
          <p:nvPr/>
        </p:nvSpPr>
        <p:spPr>
          <a:xfrm rot="-6705694">
            <a:off x="4732499" y="3555435"/>
            <a:ext cx="406645" cy="328365"/>
          </a:xfrm>
          <a:custGeom>
            <a:rect b="b" l="l" r="r" t="t"/>
            <a:pathLst>
              <a:path extrusionOk="0" h="491878" w="609137">
                <a:moveTo>
                  <a:pt x="0" y="0"/>
                </a:moveTo>
                <a:lnTo>
                  <a:pt x="609137" y="0"/>
                </a:lnTo>
                <a:lnTo>
                  <a:pt x="609137" y="491878"/>
                </a:lnTo>
                <a:lnTo>
                  <a:pt x="0" y="491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g2c435b9ce0b_0_56"/>
          <p:cNvSpPr/>
          <p:nvPr/>
        </p:nvSpPr>
        <p:spPr>
          <a:xfrm>
            <a:off x="8505148" y="4086127"/>
            <a:ext cx="1169514" cy="942185"/>
          </a:xfrm>
          <a:custGeom>
            <a:rect b="b" l="l" r="r" t="t"/>
            <a:pathLst>
              <a:path extrusionOk="0" h="1690018" w="2033938">
                <a:moveTo>
                  <a:pt x="0" y="0"/>
                </a:moveTo>
                <a:lnTo>
                  <a:pt x="2033938" y="0"/>
                </a:lnTo>
                <a:lnTo>
                  <a:pt x="2033938" y="1690018"/>
                </a:lnTo>
                <a:lnTo>
                  <a:pt x="0" y="16900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g2c435b9ce0b_0_56"/>
          <p:cNvSpPr txBox="1"/>
          <p:nvPr/>
        </p:nvSpPr>
        <p:spPr>
          <a:xfrm>
            <a:off x="7890371" y="1242303"/>
            <a:ext cx="21717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Detection &amp; Prevention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g2c435b9ce0b_0_56"/>
          <p:cNvSpPr txBox="1"/>
          <p:nvPr/>
        </p:nvSpPr>
        <p:spPr>
          <a:xfrm>
            <a:off x="1110300" y="496575"/>
            <a:ext cx="107655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IN" sz="4500" u="none" cap="none" strike="noStrike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Advantages of Patient Engagement to HCP </a:t>
            </a:r>
            <a:endParaRPr b="0" i="0" sz="4500" u="none" cap="none" strike="noStrike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g2c435b9ce0b_0_56"/>
          <p:cNvSpPr txBox="1"/>
          <p:nvPr/>
        </p:nvSpPr>
        <p:spPr>
          <a:xfrm>
            <a:off x="1262699" y="1609722"/>
            <a:ext cx="21717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profitability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g2c435b9ce0b_0_56"/>
          <p:cNvSpPr txBox="1"/>
          <p:nvPr/>
        </p:nvSpPr>
        <p:spPr>
          <a:xfrm>
            <a:off x="429905" y="4814373"/>
            <a:ext cx="2171700" cy="9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Higher Patient Loyalty/ Referrals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g2c435b9ce0b_0_56"/>
          <p:cNvSpPr txBox="1"/>
          <p:nvPr/>
        </p:nvSpPr>
        <p:spPr>
          <a:xfrm>
            <a:off x="9627861" y="4315602"/>
            <a:ext cx="21717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Trust &amp; Satisfaction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g2c435b9ce0b_0_56"/>
          <p:cNvSpPr txBox="1"/>
          <p:nvPr/>
        </p:nvSpPr>
        <p:spPr>
          <a:xfrm>
            <a:off x="9704061" y="2223130"/>
            <a:ext cx="21717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Better Outcomes &amp; Reduced Medical errors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g2c435b9ce0b_0_56"/>
          <p:cNvSpPr/>
          <p:nvPr/>
        </p:nvSpPr>
        <p:spPr>
          <a:xfrm>
            <a:off x="7092814" y="5696375"/>
            <a:ext cx="696226" cy="696226"/>
          </a:xfrm>
          <a:custGeom>
            <a:rect b="b" l="l" r="r" t="t"/>
            <a:pathLst>
              <a:path extrusionOk="0" h="1307467" w="1307467">
                <a:moveTo>
                  <a:pt x="0" y="0"/>
                </a:moveTo>
                <a:lnTo>
                  <a:pt x="1307468" y="0"/>
                </a:lnTo>
                <a:lnTo>
                  <a:pt x="1307468" y="1307467"/>
                </a:lnTo>
                <a:lnTo>
                  <a:pt x="0" y="1307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g2c435b9ce0b_0_56"/>
          <p:cNvSpPr txBox="1"/>
          <p:nvPr/>
        </p:nvSpPr>
        <p:spPr>
          <a:xfrm>
            <a:off x="5139681" y="5410614"/>
            <a:ext cx="21717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 and Professional Fulfillment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g2c435b9ce0b_0_56"/>
          <p:cNvSpPr/>
          <p:nvPr/>
        </p:nvSpPr>
        <p:spPr>
          <a:xfrm>
            <a:off x="2768270" y="3230311"/>
            <a:ext cx="653244" cy="856714"/>
          </a:xfrm>
          <a:custGeom>
            <a:rect b="b" l="l" r="r" t="t"/>
            <a:pathLst>
              <a:path extrusionOk="0" h="1283467" w="978643">
                <a:moveTo>
                  <a:pt x="0" y="0"/>
                </a:moveTo>
                <a:lnTo>
                  <a:pt x="978643" y="0"/>
                </a:lnTo>
                <a:lnTo>
                  <a:pt x="978643" y="1283467"/>
                </a:lnTo>
                <a:lnTo>
                  <a:pt x="0" y="1283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g2c435b9ce0b_0_56"/>
          <p:cNvSpPr txBox="1"/>
          <p:nvPr/>
        </p:nvSpPr>
        <p:spPr>
          <a:xfrm>
            <a:off x="991851" y="3377903"/>
            <a:ext cx="21717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Increased Reputation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3" name="Google Shape;193;g2c435b9ce0b_0_56"/>
          <p:cNvCxnSpPr/>
          <p:nvPr/>
        </p:nvCxnSpPr>
        <p:spPr>
          <a:xfrm flipH="1" rot="10800000">
            <a:off x="4205075" y="2181250"/>
            <a:ext cx="435300" cy="357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4" name="Google Shape;194;g2c435b9ce0b_0_56"/>
          <p:cNvSpPr txBox="1"/>
          <p:nvPr>
            <p:ph idx="12" type="sldNum"/>
          </p:nvPr>
        </p:nvSpPr>
        <p:spPr>
          <a:xfrm>
            <a:off x="11826625" y="6490650"/>
            <a:ext cx="27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b="1" lang="en-I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5" name="Google Shape;195;g2c435b9ce0b_0_5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c435b9ce0b_0_56"/>
          <p:cNvSpPr/>
          <p:nvPr/>
        </p:nvSpPr>
        <p:spPr>
          <a:xfrm rot="-1800221">
            <a:off x="5270463" y="1511162"/>
            <a:ext cx="675525" cy="1486425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g2c435b9ce0b_0_5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009275" y="2295275"/>
            <a:ext cx="2206249" cy="2255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g2f1bfff21fb_0_6"/>
          <p:cNvGrpSpPr/>
          <p:nvPr/>
        </p:nvGrpSpPr>
        <p:grpSpPr>
          <a:xfrm>
            <a:off x="4911072" y="2091672"/>
            <a:ext cx="2369881" cy="2369881"/>
            <a:chOff x="0" y="0"/>
            <a:chExt cx="812800" cy="812800"/>
          </a:xfrm>
        </p:grpSpPr>
        <p:sp>
          <p:nvSpPr>
            <p:cNvPr id="203" name="Google Shape;203;g2f1bfff21fb_0_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80975">
              <a:solidFill>
                <a:srgbClr val="0E4D8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g2f1bfff21fb_0_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g2f1bfff21fb_0_6"/>
          <p:cNvSpPr/>
          <p:nvPr/>
        </p:nvSpPr>
        <p:spPr>
          <a:xfrm>
            <a:off x="7266058" y="1103661"/>
            <a:ext cx="695315" cy="695315"/>
          </a:xfrm>
          <a:custGeom>
            <a:rect b="b" l="l" r="r" t="t"/>
            <a:pathLst>
              <a:path extrusionOk="0" h="1041670" w="1041670">
                <a:moveTo>
                  <a:pt x="0" y="0"/>
                </a:moveTo>
                <a:lnTo>
                  <a:pt x="1041671" y="0"/>
                </a:lnTo>
                <a:lnTo>
                  <a:pt x="1041671" y="1041670"/>
                </a:lnTo>
                <a:lnTo>
                  <a:pt x="0" y="10416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g2f1bfff21fb_0_6"/>
          <p:cNvSpPr/>
          <p:nvPr/>
        </p:nvSpPr>
        <p:spPr>
          <a:xfrm>
            <a:off x="8612674" y="2133949"/>
            <a:ext cx="889623" cy="874151"/>
          </a:xfrm>
          <a:custGeom>
            <a:rect b="b" l="l" r="r" t="t"/>
            <a:pathLst>
              <a:path extrusionOk="0" h="1547170" w="1547170">
                <a:moveTo>
                  <a:pt x="0" y="0"/>
                </a:moveTo>
                <a:lnTo>
                  <a:pt x="1547170" y="0"/>
                </a:lnTo>
                <a:lnTo>
                  <a:pt x="1547170" y="1547169"/>
                </a:lnTo>
                <a:lnTo>
                  <a:pt x="0" y="15471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g2f1bfff21fb_0_6"/>
          <p:cNvSpPr/>
          <p:nvPr/>
        </p:nvSpPr>
        <p:spPr>
          <a:xfrm>
            <a:off x="2525008" y="4743004"/>
            <a:ext cx="827884" cy="827884"/>
          </a:xfrm>
          <a:custGeom>
            <a:rect b="b" l="l" r="r" t="t"/>
            <a:pathLst>
              <a:path extrusionOk="0" h="1240275" w="1240275">
                <a:moveTo>
                  <a:pt x="0" y="0"/>
                </a:moveTo>
                <a:lnTo>
                  <a:pt x="1240275" y="0"/>
                </a:lnTo>
                <a:lnTo>
                  <a:pt x="1240275" y="1240275"/>
                </a:lnTo>
                <a:lnTo>
                  <a:pt x="0" y="1240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g2f1bfff21fb_0_6"/>
          <p:cNvSpPr/>
          <p:nvPr/>
        </p:nvSpPr>
        <p:spPr>
          <a:xfrm>
            <a:off x="3222761" y="1382106"/>
            <a:ext cx="887785" cy="1007415"/>
          </a:xfrm>
          <a:custGeom>
            <a:rect b="b" l="l" r="r" t="t"/>
            <a:pathLst>
              <a:path extrusionOk="0" h="1509236" w="1330015">
                <a:moveTo>
                  <a:pt x="0" y="0"/>
                </a:moveTo>
                <a:lnTo>
                  <a:pt x="1330015" y="0"/>
                </a:lnTo>
                <a:lnTo>
                  <a:pt x="1330015" y="1509237"/>
                </a:lnTo>
                <a:lnTo>
                  <a:pt x="0" y="1509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09" name="Google Shape;209;g2f1bfff21fb_0_6"/>
          <p:cNvCxnSpPr/>
          <p:nvPr/>
        </p:nvCxnSpPr>
        <p:spPr>
          <a:xfrm flipH="1" rot="10800000">
            <a:off x="6153775" y="1395300"/>
            <a:ext cx="586500" cy="6090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0" name="Google Shape;210;g2f1bfff21fb_0_6"/>
          <p:cNvCxnSpPr/>
          <p:nvPr/>
        </p:nvCxnSpPr>
        <p:spPr>
          <a:xfrm>
            <a:off x="6705341" y="1428220"/>
            <a:ext cx="465600" cy="15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1" name="Google Shape;211;g2f1bfff21fb_0_6"/>
          <p:cNvCxnSpPr/>
          <p:nvPr/>
        </p:nvCxnSpPr>
        <p:spPr>
          <a:xfrm flipH="1" rot="10800000">
            <a:off x="4358828" y="4326761"/>
            <a:ext cx="1317600" cy="8577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g2f1bfff21fb_0_6"/>
          <p:cNvCxnSpPr/>
          <p:nvPr/>
        </p:nvCxnSpPr>
        <p:spPr>
          <a:xfrm>
            <a:off x="3420699" y="5182403"/>
            <a:ext cx="9312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" name="Google Shape;213;g2f1bfff21fb_0_6"/>
          <p:cNvCxnSpPr/>
          <p:nvPr/>
        </p:nvCxnSpPr>
        <p:spPr>
          <a:xfrm>
            <a:off x="3526986" y="3563463"/>
            <a:ext cx="1358400" cy="81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4" name="Google Shape;214;g2f1bfff21fb_0_6"/>
          <p:cNvCxnSpPr/>
          <p:nvPr/>
        </p:nvCxnSpPr>
        <p:spPr>
          <a:xfrm>
            <a:off x="7276550" y="3595178"/>
            <a:ext cx="1178100" cy="6768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5" name="Google Shape;215;g2f1bfff21fb_0_6"/>
          <p:cNvCxnSpPr/>
          <p:nvPr/>
        </p:nvCxnSpPr>
        <p:spPr>
          <a:xfrm flipH="1" rot="10800000">
            <a:off x="6991525" y="2299465"/>
            <a:ext cx="898800" cy="2433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6" name="Google Shape;216;g2f1bfff21fb_0_6"/>
          <p:cNvCxnSpPr/>
          <p:nvPr/>
        </p:nvCxnSpPr>
        <p:spPr>
          <a:xfrm>
            <a:off x="7871306" y="2298446"/>
            <a:ext cx="655200" cy="339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Google Shape;217;g2f1bfff21fb_0_6"/>
          <p:cNvCxnSpPr/>
          <p:nvPr/>
        </p:nvCxnSpPr>
        <p:spPr>
          <a:xfrm>
            <a:off x="6705351" y="4322533"/>
            <a:ext cx="688500" cy="1170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8" name="Google Shape;218;g2f1bfff21fb_0_6"/>
          <p:cNvCxnSpPr/>
          <p:nvPr/>
        </p:nvCxnSpPr>
        <p:spPr>
          <a:xfrm>
            <a:off x="4623112" y="2004835"/>
            <a:ext cx="503100" cy="4326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9" name="Google Shape;219;g2f1bfff21fb_0_6"/>
          <p:cNvSpPr/>
          <p:nvPr/>
        </p:nvSpPr>
        <p:spPr>
          <a:xfrm rot="2003555">
            <a:off x="6785103" y="2316226"/>
            <a:ext cx="406739" cy="326738"/>
          </a:xfrm>
          <a:custGeom>
            <a:rect b="b" l="l" r="r" t="t"/>
            <a:pathLst>
              <a:path extrusionOk="0" h="491878" w="609137">
                <a:moveTo>
                  <a:pt x="0" y="0"/>
                </a:moveTo>
                <a:lnTo>
                  <a:pt x="609138" y="0"/>
                </a:lnTo>
                <a:lnTo>
                  <a:pt x="609138" y="491879"/>
                </a:lnTo>
                <a:lnTo>
                  <a:pt x="0" y="491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g2f1bfff21fb_0_6"/>
          <p:cNvSpPr/>
          <p:nvPr/>
        </p:nvSpPr>
        <p:spPr>
          <a:xfrm rot="5309892">
            <a:off x="7088696" y="3386999"/>
            <a:ext cx="406739" cy="328441"/>
          </a:xfrm>
          <a:custGeom>
            <a:rect b="b" l="l" r="r" t="t"/>
            <a:pathLst>
              <a:path extrusionOk="0" h="491878" w="609137">
                <a:moveTo>
                  <a:pt x="0" y="0"/>
                </a:moveTo>
                <a:lnTo>
                  <a:pt x="609137" y="0"/>
                </a:lnTo>
                <a:lnTo>
                  <a:pt x="609137" y="491878"/>
                </a:lnTo>
                <a:lnTo>
                  <a:pt x="0" y="491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1" name="Google Shape;221;g2f1bfff21fb_0_6"/>
          <p:cNvSpPr/>
          <p:nvPr/>
        </p:nvSpPr>
        <p:spPr>
          <a:xfrm rot="8900172">
            <a:off x="6424567" y="4162688"/>
            <a:ext cx="406142" cy="327960"/>
          </a:xfrm>
          <a:custGeom>
            <a:rect b="b" l="l" r="r" t="t"/>
            <a:pathLst>
              <a:path extrusionOk="0" h="491878" w="609137">
                <a:moveTo>
                  <a:pt x="0" y="0"/>
                </a:moveTo>
                <a:lnTo>
                  <a:pt x="609137" y="0"/>
                </a:lnTo>
                <a:lnTo>
                  <a:pt x="609137" y="491879"/>
                </a:lnTo>
                <a:lnTo>
                  <a:pt x="0" y="491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g2f1bfff21fb_0_6"/>
          <p:cNvSpPr/>
          <p:nvPr/>
        </p:nvSpPr>
        <p:spPr>
          <a:xfrm rot="-9954703">
            <a:off x="5452888" y="4227667"/>
            <a:ext cx="406647" cy="328368"/>
          </a:xfrm>
          <a:custGeom>
            <a:rect b="b" l="l" r="r" t="t"/>
            <a:pathLst>
              <a:path extrusionOk="0" h="491878" w="609137">
                <a:moveTo>
                  <a:pt x="0" y="0"/>
                </a:moveTo>
                <a:lnTo>
                  <a:pt x="609137" y="0"/>
                </a:lnTo>
                <a:lnTo>
                  <a:pt x="609137" y="491879"/>
                </a:lnTo>
                <a:lnTo>
                  <a:pt x="0" y="491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g2f1bfff21fb_0_6"/>
          <p:cNvSpPr/>
          <p:nvPr/>
        </p:nvSpPr>
        <p:spPr>
          <a:xfrm rot="-6705694">
            <a:off x="4732499" y="3403035"/>
            <a:ext cx="406645" cy="328365"/>
          </a:xfrm>
          <a:custGeom>
            <a:rect b="b" l="l" r="r" t="t"/>
            <a:pathLst>
              <a:path extrusionOk="0" h="491878" w="609137">
                <a:moveTo>
                  <a:pt x="0" y="0"/>
                </a:moveTo>
                <a:lnTo>
                  <a:pt x="609137" y="0"/>
                </a:lnTo>
                <a:lnTo>
                  <a:pt x="609137" y="491878"/>
                </a:lnTo>
                <a:lnTo>
                  <a:pt x="0" y="491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g2f1bfff21fb_0_6"/>
          <p:cNvSpPr/>
          <p:nvPr/>
        </p:nvSpPr>
        <p:spPr>
          <a:xfrm>
            <a:off x="8505148" y="3933727"/>
            <a:ext cx="1169514" cy="942185"/>
          </a:xfrm>
          <a:custGeom>
            <a:rect b="b" l="l" r="r" t="t"/>
            <a:pathLst>
              <a:path extrusionOk="0" h="1690018" w="2033938">
                <a:moveTo>
                  <a:pt x="0" y="0"/>
                </a:moveTo>
                <a:lnTo>
                  <a:pt x="2033938" y="0"/>
                </a:lnTo>
                <a:lnTo>
                  <a:pt x="2033938" y="1690018"/>
                </a:lnTo>
                <a:lnTo>
                  <a:pt x="0" y="16900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g2f1bfff21fb_0_6"/>
          <p:cNvSpPr txBox="1"/>
          <p:nvPr/>
        </p:nvSpPr>
        <p:spPr>
          <a:xfrm>
            <a:off x="7890371" y="1089903"/>
            <a:ext cx="21717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Detection &amp; Prevention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g2f1bfff21fb_0_6"/>
          <p:cNvSpPr txBox="1"/>
          <p:nvPr/>
        </p:nvSpPr>
        <p:spPr>
          <a:xfrm>
            <a:off x="729300" y="344175"/>
            <a:ext cx="107655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IN" sz="4500" u="none" cap="none" strike="noStrike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Advantages of Patient Engagement to HCP </a:t>
            </a:r>
            <a:endParaRPr b="0" i="0" sz="4500" u="none" cap="none" strike="noStrike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g2f1bfff21fb_0_6"/>
          <p:cNvSpPr txBox="1"/>
          <p:nvPr/>
        </p:nvSpPr>
        <p:spPr>
          <a:xfrm>
            <a:off x="1262699" y="1457322"/>
            <a:ext cx="21717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profitability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g2f1bfff21fb_0_6"/>
          <p:cNvSpPr txBox="1"/>
          <p:nvPr/>
        </p:nvSpPr>
        <p:spPr>
          <a:xfrm>
            <a:off x="429905" y="4661973"/>
            <a:ext cx="2171700" cy="9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Higher Patient Loyalty/ Referrals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g2f1bfff21fb_0_6"/>
          <p:cNvSpPr txBox="1"/>
          <p:nvPr/>
        </p:nvSpPr>
        <p:spPr>
          <a:xfrm>
            <a:off x="9627861" y="4163202"/>
            <a:ext cx="21717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Trust &amp; Satisfaction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g2f1bfff21fb_0_6"/>
          <p:cNvSpPr txBox="1"/>
          <p:nvPr/>
        </p:nvSpPr>
        <p:spPr>
          <a:xfrm>
            <a:off x="9704061" y="2070730"/>
            <a:ext cx="21717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Better Outcomes &amp; Reduced Medical errors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g2f1bfff21fb_0_6"/>
          <p:cNvSpPr/>
          <p:nvPr/>
        </p:nvSpPr>
        <p:spPr>
          <a:xfrm>
            <a:off x="7092814" y="5543975"/>
            <a:ext cx="696226" cy="696226"/>
          </a:xfrm>
          <a:custGeom>
            <a:rect b="b" l="l" r="r" t="t"/>
            <a:pathLst>
              <a:path extrusionOk="0" h="1307467" w="1307467">
                <a:moveTo>
                  <a:pt x="0" y="0"/>
                </a:moveTo>
                <a:lnTo>
                  <a:pt x="1307468" y="0"/>
                </a:lnTo>
                <a:lnTo>
                  <a:pt x="1307468" y="1307467"/>
                </a:lnTo>
                <a:lnTo>
                  <a:pt x="0" y="1307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2" name="Google Shape;232;g2f1bfff21fb_0_6"/>
          <p:cNvSpPr txBox="1"/>
          <p:nvPr/>
        </p:nvSpPr>
        <p:spPr>
          <a:xfrm>
            <a:off x="5139681" y="5258214"/>
            <a:ext cx="21717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 and Professional Fulfillment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g2f1bfff21fb_0_6"/>
          <p:cNvSpPr/>
          <p:nvPr/>
        </p:nvSpPr>
        <p:spPr>
          <a:xfrm>
            <a:off x="2768270" y="3077911"/>
            <a:ext cx="653244" cy="856714"/>
          </a:xfrm>
          <a:custGeom>
            <a:rect b="b" l="l" r="r" t="t"/>
            <a:pathLst>
              <a:path extrusionOk="0" h="1283467" w="978643">
                <a:moveTo>
                  <a:pt x="0" y="0"/>
                </a:moveTo>
                <a:lnTo>
                  <a:pt x="978643" y="0"/>
                </a:lnTo>
                <a:lnTo>
                  <a:pt x="978643" y="1283467"/>
                </a:lnTo>
                <a:lnTo>
                  <a:pt x="0" y="1283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g2f1bfff21fb_0_6"/>
          <p:cNvSpPr txBox="1"/>
          <p:nvPr/>
        </p:nvSpPr>
        <p:spPr>
          <a:xfrm>
            <a:off x="991851" y="3225503"/>
            <a:ext cx="21717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Increased Reputation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5" name="Google Shape;235;g2f1bfff21fb_0_6"/>
          <p:cNvCxnSpPr/>
          <p:nvPr/>
        </p:nvCxnSpPr>
        <p:spPr>
          <a:xfrm flipH="1" rot="10800000">
            <a:off x="4205075" y="2028850"/>
            <a:ext cx="435300" cy="357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6" name="Google Shape;236;g2f1bfff21fb_0_6"/>
          <p:cNvSpPr txBox="1"/>
          <p:nvPr>
            <p:ph idx="12" type="sldNum"/>
          </p:nvPr>
        </p:nvSpPr>
        <p:spPr>
          <a:xfrm>
            <a:off x="11826625" y="6490650"/>
            <a:ext cx="27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b="1" lang="en-I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g2f1bfff21fb_0_6"/>
          <p:cNvSpPr/>
          <p:nvPr/>
        </p:nvSpPr>
        <p:spPr>
          <a:xfrm rot="-1800221">
            <a:off x="5270463" y="1358762"/>
            <a:ext cx="675525" cy="1486425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g2f1bfff21fb_0_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009275" y="2142875"/>
            <a:ext cx="2206249" cy="2255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g2c435b9ce0b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2c435b9ce0b_0_24"/>
          <p:cNvSpPr txBox="1"/>
          <p:nvPr/>
        </p:nvSpPr>
        <p:spPr>
          <a:xfrm>
            <a:off x="1219200" y="462400"/>
            <a:ext cx="10612500" cy="12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IN" sz="4500" u="none" cap="none" strike="noStrike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Strategies to Engage Patients in Safe Care</a:t>
            </a:r>
            <a:endParaRPr b="1" i="0" sz="4700" u="none" cap="none" strike="noStrike">
              <a:solidFill>
                <a:srgbClr val="3C53A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g2c435b9ce0b_0_24"/>
          <p:cNvSpPr txBox="1"/>
          <p:nvPr/>
        </p:nvSpPr>
        <p:spPr>
          <a:xfrm>
            <a:off x="1128200" y="16870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73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Times New Roman"/>
              <a:buAutoNum type="arabicPeriod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Getting </a:t>
            </a:r>
            <a:r>
              <a:rPr b="1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</a:t>
            </a:r>
            <a:r>
              <a:rPr b="1" lang="en-IN" sz="2500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1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entricity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across the Organization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AutoNum type="arabicPeriod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Establish </a:t>
            </a:r>
            <a:r>
              <a:rPr b="1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</a:t>
            </a:r>
            <a:r>
              <a:rPr b="1" lang="en-IN" sz="2500">
                <a:latin typeface="Times New Roman"/>
                <a:ea typeface="Times New Roman"/>
                <a:cs typeface="Times New Roman"/>
                <a:sym typeface="Times New Roman"/>
              </a:rPr>
              <a:t>focused 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education and awareness program- </a:t>
            </a:r>
            <a:r>
              <a:rPr b="0" i="1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shared decision making 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AutoNum type="arabicPeriod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Establish </a:t>
            </a:r>
            <a:r>
              <a:rPr b="1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Feedback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Experience sharing 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platforms- </a:t>
            </a:r>
            <a:r>
              <a:rPr b="0" i="1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 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your customer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AutoNum type="arabicPeriod"/>
            </a:pPr>
            <a:r>
              <a:rPr b="1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way Communication 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0" i="1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bridge the trust deficit</a:t>
            </a:r>
            <a:endParaRPr b="0" i="1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AutoNum type="arabicPeriod"/>
            </a:pPr>
            <a:r>
              <a:rPr lang="en-IN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Establish </a:t>
            </a:r>
            <a:r>
              <a:rPr b="1" lang="en-IN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Advisory Councils </a:t>
            </a:r>
            <a:r>
              <a:rPr lang="en-IN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i="1" lang="en-IN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</a:t>
            </a:r>
            <a:r>
              <a:rPr lang="en-IN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IN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partnerships</a:t>
            </a:r>
            <a:r>
              <a:rPr lang="en-IN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i="1"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46" name="Google Shape;246;g2c435b9ce0b_0_24"/>
          <p:cNvGrpSpPr/>
          <p:nvPr/>
        </p:nvGrpSpPr>
        <p:grpSpPr>
          <a:xfrm>
            <a:off x="651649" y="5154231"/>
            <a:ext cx="11379333" cy="645513"/>
            <a:chOff x="19812" y="8923019"/>
            <a:chExt cx="18268315" cy="735711"/>
          </a:xfrm>
        </p:grpSpPr>
        <p:sp>
          <p:nvSpPr>
            <p:cNvPr id="247" name="Google Shape;247;g2c435b9ce0b_0_24"/>
            <p:cNvSpPr/>
            <p:nvPr/>
          </p:nvSpPr>
          <p:spPr>
            <a:xfrm>
              <a:off x="19812" y="8923019"/>
              <a:ext cx="18268315" cy="678815"/>
            </a:xfrm>
            <a:custGeom>
              <a:rect b="b" l="l" r="r" t="t"/>
              <a:pathLst>
                <a:path extrusionOk="0" h="678815" w="18268315">
                  <a:moveTo>
                    <a:pt x="0" y="678560"/>
                  </a:moveTo>
                  <a:lnTo>
                    <a:pt x="18268188" y="678560"/>
                  </a:lnTo>
                  <a:lnTo>
                    <a:pt x="18268188" y="0"/>
                  </a:lnTo>
                  <a:lnTo>
                    <a:pt x="0" y="0"/>
                  </a:lnTo>
                  <a:lnTo>
                    <a:pt x="0" y="678560"/>
                  </a:lnTo>
                  <a:close/>
                </a:path>
              </a:pathLst>
            </a:custGeom>
            <a:solidFill>
              <a:srgbClr val="FEEFE8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8" name="Google Shape;248;g2c435b9ce0b_0_24"/>
            <p:cNvSpPr/>
            <p:nvPr/>
          </p:nvSpPr>
          <p:spPr>
            <a:xfrm>
              <a:off x="19812" y="9601580"/>
              <a:ext cx="18268315" cy="57150"/>
            </a:xfrm>
            <a:custGeom>
              <a:rect b="b" l="l" r="r" t="t"/>
              <a:pathLst>
                <a:path extrusionOk="0" h="57150" w="18268315">
                  <a:moveTo>
                    <a:pt x="0" y="57150"/>
                  </a:moveTo>
                  <a:lnTo>
                    <a:pt x="18268188" y="57150"/>
                  </a:lnTo>
                  <a:lnTo>
                    <a:pt x="18268188" y="0"/>
                  </a:lnTo>
                  <a:lnTo>
                    <a:pt x="0" y="0"/>
                  </a:lnTo>
                  <a:lnTo>
                    <a:pt x="0" y="57150"/>
                  </a:lnTo>
                  <a:close/>
                </a:path>
              </a:pathLst>
            </a:custGeom>
            <a:solidFill>
              <a:srgbClr val="000000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9" name="Google Shape;249;g2c435b9ce0b_0_24"/>
            <p:cNvSpPr/>
            <p:nvPr/>
          </p:nvSpPr>
          <p:spPr>
            <a:xfrm>
              <a:off x="19812" y="8923019"/>
              <a:ext cx="18268315" cy="707390"/>
            </a:xfrm>
            <a:custGeom>
              <a:rect b="b" l="l" r="r" t="t"/>
              <a:pathLst>
                <a:path extrusionOk="0" h="707390" w="18268315">
                  <a:moveTo>
                    <a:pt x="18268188" y="0"/>
                  </a:moveTo>
                  <a:lnTo>
                    <a:pt x="0" y="0"/>
                  </a:lnTo>
                  <a:lnTo>
                    <a:pt x="0" y="707135"/>
                  </a:lnTo>
                </a:path>
              </a:pathLst>
            </a:cu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50" name="Google Shape;250;g2c435b9ce0b_0_24"/>
          <p:cNvSpPr txBox="1"/>
          <p:nvPr/>
        </p:nvSpPr>
        <p:spPr>
          <a:xfrm>
            <a:off x="-145900" y="5131225"/>
            <a:ext cx="12911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825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IN" sz="23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help improve patient outcomes, increase satisfaction and build trust</a:t>
            </a:r>
            <a:endParaRPr b="1" i="0" sz="23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g2c435b9ce0b_0_24"/>
          <p:cNvSpPr txBox="1"/>
          <p:nvPr>
            <p:ph idx="12" type="sldNum"/>
          </p:nvPr>
        </p:nvSpPr>
        <p:spPr>
          <a:xfrm>
            <a:off x="11644250" y="6414450"/>
            <a:ext cx="45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b="1" lang="en-I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2" name="Google Shape;252;g2c435b9ce0b_0_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g2c435b9ce0b_0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2c435b9ce0b_0_44"/>
          <p:cNvSpPr txBox="1"/>
          <p:nvPr/>
        </p:nvSpPr>
        <p:spPr>
          <a:xfrm>
            <a:off x="1379000" y="609600"/>
            <a:ext cx="101736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IN" sz="4500" u="none" cap="none" strike="noStrike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</a:t>
            </a:r>
            <a:r>
              <a:rPr b="1" lang="en-IN" sz="4500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</a:t>
            </a:r>
            <a:r>
              <a:rPr b="1" i="0" lang="en-IN" sz="4500" u="none" cap="none" strike="noStrike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Patient Advisory Council do</a:t>
            </a:r>
            <a:endParaRPr b="1" i="0" sz="4500" u="none" cap="none" strike="noStrike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g2c435b9ce0b_0_44"/>
          <p:cNvSpPr txBox="1"/>
          <p:nvPr/>
        </p:nvSpPr>
        <p:spPr>
          <a:xfrm>
            <a:off x="687425" y="1762550"/>
            <a:ext cx="11049900" cy="51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 communication and build trust between HCP and PC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Foster two-way collaboration between both parties, work towards common goals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 quality of care and patient satisfaction, </a:t>
            </a:r>
            <a:r>
              <a:rPr lang="en-IN" sz="250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ncorporat</a:t>
            </a:r>
            <a:r>
              <a:rPr lang="en-IN" sz="2500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feedback/ suggestions</a:t>
            </a:r>
            <a:r>
              <a:rPr lang="en-IN" sz="2500"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learnings from Patient experience.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Determine effective ways to educate Patient community 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•"/>
            </a:pPr>
            <a:r>
              <a:rPr lang="en-IN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Promote patient safety and reduce medical errors 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g2c435b9ce0b_0_44"/>
          <p:cNvSpPr txBox="1"/>
          <p:nvPr>
            <p:ph idx="12" type="sldNum"/>
          </p:nvPr>
        </p:nvSpPr>
        <p:spPr>
          <a:xfrm>
            <a:off x="11826625" y="6490650"/>
            <a:ext cx="27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b="1" lang="en-I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1" name="Google Shape;261;g2c435b9ce0b_0_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g2c435b9ce0b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2c435b9ce0b_0_48"/>
          <p:cNvSpPr txBox="1"/>
          <p:nvPr/>
        </p:nvSpPr>
        <p:spPr>
          <a:xfrm>
            <a:off x="3055400" y="533400"/>
            <a:ext cx="73209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IN" sz="4500" u="none" cap="none" strike="noStrike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will PAC benefit HCPs </a:t>
            </a:r>
            <a:endParaRPr b="1" i="0" sz="4500" u="none" cap="none" strike="noStrike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g2c435b9ce0b_0_48"/>
          <p:cNvSpPr txBox="1"/>
          <p:nvPr/>
        </p:nvSpPr>
        <p:spPr>
          <a:xfrm>
            <a:off x="754800" y="1428250"/>
            <a:ext cx="10987200" cy="50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Formal engagement with patients &amp; discussing their experiences, needs and ideating with HCP would help </a:t>
            </a:r>
            <a:r>
              <a:rPr b="0" i="1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bridge the Trust gap.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-IN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Helps becoming </a:t>
            </a:r>
            <a:r>
              <a:rPr b="1" lang="en-IN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centric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constructive  way to get </a:t>
            </a:r>
            <a:r>
              <a:rPr b="1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valuable patient feedback, patient insights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voice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improve service experience and clinical outcomes. 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 a platform for </a:t>
            </a:r>
            <a:r>
              <a:rPr b="1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two-way communication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Better understanding of </a:t>
            </a:r>
            <a:r>
              <a:rPr b="1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expectations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areas of improvement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Increased </a:t>
            </a:r>
            <a:r>
              <a:rPr b="1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loyalty &amp; patients-satisfaction</a:t>
            </a:r>
            <a:endParaRPr b="1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g2c435b9ce0b_0_48"/>
          <p:cNvSpPr txBox="1"/>
          <p:nvPr>
            <p:ph idx="12" type="sldNum"/>
          </p:nvPr>
        </p:nvSpPr>
        <p:spPr>
          <a:xfrm>
            <a:off x="11826625" y="6490650"/>
            <a:ext cx="27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b="1" lang="en-I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0" name="Google Shape;270;g2c435b9ce0b_0_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2024-03-07T06:00:02Z</dcterms:created>
  <dc:creator>ADMIN</dc:creator>
</cp:coreProperties>
</file>