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3" roundtripDataSignature="AMtx7mih5sHXMe4TNn0hwIVr6UG8I6PH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d5acdda35_0_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27d5acdda3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1.7.2013</a:t>
            </a:r>
            <a:endParaRPr/>
          </a:p>
        </p:txBody>
      </p:sp>
      <p:sp>
        <p:nvSpPr>
          <p:cNvPr id="247" name="Google Shape;247;p11:notes"/>
          <p:cNvSpPr/>
          <p:nvPr>
            <p:ph idx="3" type="sldImg"/>
          </p:nvPr>
        </p:nvSpPr>
        <p:spPr>
          <a:xfrm>
            <a:off x="2860675" y="512763"/>
            <a:ext cx="342265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p1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7d3456548f_0_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27d3456548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7d2eec058a_0_1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27d2eec058a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7d5acdda35_0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27d5acdda3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7d2eec058a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27d2eec058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3" name="Google Shape;63;p2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5" name="Google Shape;65;p2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72" name="Google Shape;72;p27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3" name="Google Shape;73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9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9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33" name="Google Shape;33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indent="-3048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22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indent="-3048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44" name="Google Shape;44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jpg"/><Relationship Id="rId4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8.jpg"/><Relationship Id="rId5" Type="http://schemas.openxmlformats.org/officeDocument/2006/relationships/image" Target="../media/image6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27d5acdda35_0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/>
          <p:nvPr>
            <p:ph type="title"/>
          </p:nvPr>
        </p:nvSpPr>
        <p:spPr>
          <a:xfrm>
            <a:off x="2258533" y="595946"/>
            <a:ext cx="4626931" cy="64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Times New Roman"/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 Shweta Prabhakar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10"/>
          <p:cNvSpPr txBox="1"/>
          <p:nvPr>
            <p:ph idx="1" type="body"/>
          </p:nvPr>
        </p:nvSpPr>
        <p:spPr>
          <a:xfrm>
            <a:off x="969467" y="4040481"/>
            <a:ext cx="7205062" cy="1645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b="1"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 of Healthcare Providers</a:t>
            </a:r>
            <a:r>
              <a:rPr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b="1"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or With patients</a:t>
            </a:r>
            <a:endParaRPr b="1" sz="24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Importance of disseminating R and R to empower patients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Challenges and benefits,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Experience  of successful communication in health care facilities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9th International Patient Safety Conference" id="243" name="Google Shape;24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6707" y="1472676"/>
            <a:ext cx="2470582" cy="2187082"/>
          </a:xfrm>
          <a:prstGeom prst="ellipse">
            <a:avLst/>
          </a:prstGeom>
          <a:noFill/>
          <a:ln cap="rnd" cmpd="sng" w="635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 txBox="1"/>
          <p:nvPr/>
        </p:nvSpPr>
        <p:spPr>
          <a:xfrm>
            <a:off x="1562731" y="1782666"/>
            <a:ext cx="6306262" cy="34420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5764" lvl="1" marL="471529" marR="0" rtl="0" algn="l">
              <a:lnSpc>
                <a:spcPct val="1776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 and Quick Recovery</a:t>
            </a:r>
            <a:endParaRPr/>
          </a:p>
          <a:p>
            <a:pPr indent="-235764" lvl="1" marL="471529" marR="0" rtl="0" algn="l">
              <a:lnSpc>
                <a:spcPct val="1776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Clear and Effective Two-way Communication</a:t>
            </a:r>
            <a:endParaRPr/>
          </a:p>
          <a:p>
            <a:pPr indent="-235764" lvl="1" marL="471529" marR="0" rtl="0" algn="l">
              <a:lnSpc>
                <a:spcPct val="1776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Receive Empathy, Respect, and Dignity</a:t>
            </a:r>
            <a:endParaRPr/>
          </a:p>
          <a:p>
            <a:pPr indent="-235764" lvl="1" marL="471529" marR="0" rtl="0" algn="l">
              <a:lnSpc>
                <a:spcPct val="1776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 to Information , Records, to help decide</a:t>
            </a:r>
            <a:endParaRPr/>
          </a:p>
          <a:p>
            <a:pPr indent="-235764" lvl="1" marL="471529" marR="0" rtl="0" algn="l">
              <a:lnSpc>
                <a:spcPct val="1776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Response to Questions, proactive education</a:t>
            </a:r>
            <a:endParaRPr/>
          </a:p>
          <a:p>
            <a:pPr indent="-235764" lvl="1" marL="471529" marR="0" rtl="0" algn="l">
              <a:lnSpc>
                <a:spcPct val="1776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Coordination of care across specialties</a:t>
            </a:r>
            <a:endParaRPr/>
          </a:p>
          <a:p>
            <a:pPr indent="-235764" lvl="1" marL="471529" marR="0" rtl="0" algn="l">
              <a:lnSpc>
                <a:spcPct val="1776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Transparent &amp; Consistent billing - faster discharge</a:t>
            </a: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85806" y="6212906"/>
            <a:ext cx="597775" cy="571393"/>
          </a:xfrm>
          <a:custGeom>
            <a:rect b="b" l="l" r="r" t="t"/>
            <a:pathLst>
              <a:path extrusionOk="0" h="857089" w="857089">
                <a:moveTo>
                  <a:pt x="0" y="0"/>
                </a:moveTo>
                <a:lnTo>
                  <a:pt x="857089" y="0"/>
                </a:lnTo>
                <a:lnTo>
                  <a:pt x="857089" y="857088"/>
                </a:lnTo>
                <a:lnTo>
                  <a:pt x="0" y="857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11"/>
          <p:cNvSpPr/>
          <p:nvPr/>
        </p:nvSpPr>
        <p:spPr>
          <a:xfrm>
            <a:off x="280919" y="4398109"/>
            <a:ext cx="805323" cy="1079413"/>
          </a:xfrm>
          <a:custGeom>
            <a:rect b="b" l="l" r="r" t="t"/>
            <a:pathLst>
              <a:path extrusionOk="0" h="1931055" w="2001785">
                <a:moveTo>
                  <a:pt x="0" y="0"/>
                </a:moveTo>
                <a:lnTo>
                  <a:pt x="2001785" y="0"/>
                </a:lnTo>
                <a:lnTo>
                  <a:pt x="2001785" y="1931055"/>
                </a:lnTo>
                <a:lnTo>
                  <a:pt x="0" y="19310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11"/>
          <p:cNvSpPr/>
          <p:nvPr/>
        </p:nvSpPr>
        <p:spPr>
          <a:xfrm>
            <a:off x="7768791" y="4896243"/>
            <a:ext cx="1021488" cy="1308261"/>
          </a:xfrm>
          <a:custGeom>
            <a:rect b="b" l="l" r="r" t="t"/>
            <a:pathLst>
              <a:path extrusionOk="0" h="1999506" w="2174373">
                <a:moveTo>
                  <a:pt x="0" y="0"/>
                </a:moveTo>
                <a:lnTo>
                  <a:pt x="2174373" y="0"/>
                </a:lnTo>
                <a:lnTo>
                  <a:pt x="2174373" y="1999506"/>
                </a:lnTo>
                <a:lnTo>
                  <a:pt x="0" y="19995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11"/>
          <p:cNvSpPr/>
          <p:nvPr/>
        </p:nvSpPr>
        <p:spPr>
          <a:xfrm>
            <a:off x="7381834" y="947203"/>
            <a:ext cx="1408445" cy="1434053"/>
          </a:xfrm>
          <a:custGeom>
            <a:rect b="b" l="l" r="r" t="t"/>
            <a:pathLst>
              <a:path extrusionOk="0" h="2151079" w="2816890">
                <a:moveTo>
                  <a:pt x="0" y="0"/>
                </a:moveTo>
                <a:lnTo>
                  <a:pt x="2816890" y="0"/>
                </a:lnTo>
                <a:lnTo>
                  <a:pt x="2816890" y="2151080"/>
                </a:lnTo>
                <a:lnTo>
                  <a:pt x="0" y="2151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11"/>
          <p:cNvSpPr/>
          <p:nvPr/>
        </p:nvSpPr>
        <p:spPr>
          <a:xfrm>
            <a:off x="514350" y="878395"/>
            <a:ext cx="1048381" cy="1744955"/>
          </a:xfrm>
          <a:custGeom>
            <a:rect b="b" l="l" r="r" t="t"/>
            <a:pathLst>
              <a:path extrusionOk="0" h="2617433" w="2096761">
                <a:moveTo>
                  <a:pt x="0" y="0"/>
                </a:moveTo>
                <a:lnTo>
                  <a:pt x="2096761" y="0"/>
                </a:lnTo>
                <a:lnTo>
                  <a:pt x="2096761" y="2617434"/>
                </a:lnTo>
                <a:lnTo>
                  <a:pt x="0" y="26174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11"/>
          <p:cNvSpPr txBox="1"/>
          <p:nvPr/>
        </p:nvSpPr>
        <p:spPr>
          <a:xfrm>
            <a:off x="1213233" y="878395"/>
            <a:ext cx="6655760" cy="466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8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Times"/>
                <a:ea typeface="Times"/>
                <a:cs typeface="Times"/>
                <a:sym typeface="Times"/>
              </a:rPr>
              <a:t>Patient has a  Right to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"/>
          <p:cNvSpPr txBox="1"/>
          <p:nvPr>
            <p:ph type="title"/>
          </p:nvPr>
        </p:nvSpPr>
        <p:spPr>
          <a:xfrm>
            <a:off x="2152002" y="648070"/>
            <a:ext cx="4839995" cy="5809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Times New Roman"/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 Ashok Kunnapareddy</a:t>
            </a:r>
            <a:endParaRPr/>
          </a:p>
        </p:txBody>
      </p:sp>
      <p:sp>
        <p:nvSpPr>
          <p:cNvPr id="264" name="Google Shape;264;p12"/>
          <p:cNvSpPr txBox="1"/>
          <p:nvPr>
            <p:ph idx="1" type="body"/>
          </p:nvPr>
        </p:nvSpPr>
        <p:spPr>
          <a:xfrm>
            <a:off x="628650" y="3894122"/>
            <a:ext cx="7886700" cy="184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b="1"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Tools for building trust – Partnerships in safe care</a:t>
            </a:r>
            <a:endParaRPr b="1" sz="24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nformation dissemination, role of 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PAC,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Contribution  of  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Patient education, </a:t>
            </a:r>
            <a:r>
              <a:rPr b="1"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( </a:t>
            </a:r>
            <a:r>
              <a:rPr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curriculum, audience</a:t>
            </a:r>
            <a:r>
              <a:rPr b="1"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Tools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for dissemination-  in hospital settings, on social media, print and digital mediums, </a:t>
            </a:r>
            <a:r>
              <a:rPr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regional language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translations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shok Kunapareddy - CEO - Lean Process Labs | LinkedIn" id="265" name="Google Shape;26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8458" y="1468045"/>
            <a:ext cx="2187082" cy="2187082"/>
          </a:xfrm>
          <a:prstGeom prst="ellipse">
            <a:avLst/>
          </a:prstGeom>
          <a:noFill/>
          <a:ln cap="rnd" cmpd="sng" w="635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g27d3456548f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3021" y="541539"/>
            <a:ext cx="4059528" cy="574268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1" name="Google Shape;271;g27d3456548f_0_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451" y="541539"/>
            <a:ext cx="4059527" cy="574268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"/>
          <p:cNvSpPr txBox="1"/>
          <p:nvPr>
            <p:ph type="title"/>
          </p:nvPr>
        </p:nvSpPr>
        <p:spPr>
          <a:xfrm>
            <a:off x="2835582" y="752636"/>
            <a:ext cx="3472833" cy="598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Times New Roman"/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 Amitha Marla</a:t>
            </a:r>
            <a:endParaRPr/>
          </a:p>
        </p:txBody>
      </p:sp>
      <p:sp>
        <p:nvSpPr>
          <p:cNvPr id="277" name="Google Shape;277;p13"/>
          <p:cNvSpPr txBox="1"/>
          <p:nvPr>
            <p:ph idx="1" type="body"/>
          </p:nvPr>
        </p:nvSpPr>
        <p:spPr>
          <a:xfrm>
            <a:off x="815911" y="4107186"/>
            <a:ext cx="7875328" cy="1530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b="1"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Spreading R &amp; R - Beyond Accredited Private Hospitals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Local –Regional - National levels- Global framework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Organizational role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Community role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AHO" id="278" name="Google Shape;27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6104" y="1590113"/>
            <a:ext cx="2691785" cy="2278332"/>
          </a:xfrm>
          <a:prstGeom prst="ellipse">
            <a:avLst/>
          </a:prstGeom>
          <a:noFill/>
          <a:ln cap="rnd" cmpd="sng" w="635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743069" y="146482"/>
            <a:ext cx="7798913" cy="923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Times New Roman"/>
              <a:buNone/>
            </a:pPr>
            <a:r>
              <a:rPr b="1" lang="en-US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Rights-Kannada </a:t>
            </a:r>
            <a:endParaRPr b="1" sz="2800">
              <a:solidFill>
                <a:srgbClr val="7030A0"/>
              </a:solidFill>
            </a:endParaRPr>
          </a:p>
        </p:txBody>
      </p:sp>
      <p:pic>
        <p:nvPicPr>
          <p:cNvPr id="284" name="Google Shape;284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715" l="7730" r="7528" t="9074"/>
          <a:stretch/>
        </p:blipFill>
        <p:spPr>
          <a:xfrm>
            <a:off x="1469254" y="905522"/>
            <a:ext cx="6205492" cy="5495278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/>
          <p:nvPr>
            <p:ph type="title"/>
          </p:nvPr>
        </p:nvSpPr>
        <p:spPr>
          <a:xfrm>
            <a:off x="628649" y="212809"/>
            <a:ext cx="7886700" cy="6419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Times New Roman"/>
              <a:buNone/>
            </a:pPr>
            <a:r>
              <a:rPr b="1" lang="en-US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Responsibilities-Kannada </a:t>
            </a:r>
            <a:endParaRPr b="1" sz="2800">
              <a:solidFill>
                <a:srgbClr val="7030A0"/>
              </a:solidFill>
            </a:endParaRPr>
          </a:p>
        </p:txBody>
      </p:sp>
      <p:pic>
        <p:nvPicPr>
          <p:cNvPr id="290" name="Google Shape;290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709" l="7763" r="7885" t="22145"/>
          <a:stretch/>
        </p:blipFill>
        <p:spPr>
          <a:xfrm>
            <a:off x="1531398" y="885547"/>
            <a:ext cx="6081204" cy="508690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7d2eec058a_0_132"/>
          <p:cNvSpPr txBox="1"/>
          <p:nvPr/>
        </p:nvSpPr>
        <p:spPr>
          <a:xfrm>
            <a:off x="1199673" y="503711"/>
            <a:ext cx="6744654" cy="724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0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60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/>
          </a:p>
          <a:p>
            <a:pPr indent="0" lvl="0" marL="0" marR="0" rtl="0" algn="ctr">
              <a:lnSpc>
                <a:spcPct val="60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g27d2eec058a_0_132"/>
          <p:cNvSpPr/>
          <p:nvPr/>
        </p:nvSpPr>
        <p:spPr>
          <a:xfrm>
            <a:off x="3586579" y="4643019"/>
            <a:ext cx="1826375" cy="1535838"/>
          </a:xfrm>
          <a:custGeom>
            <a:rect b="b" l="l" r="r" t="t"/>
            <a:pathLst>
              <a:path extrusionOk="0" h="857089" w="857089">
                <a:moveTo>
                  <a:pt x="0" y="0"/>
                </a:moveTo>
                <a:lnTo>
                  <a:pt x="857089" y="0"/>
                </a:lnTo>
                <a:lnTo>
                  <a:pt x="857089" y="857088"/>
                </a:lnTo>
                <a:lnTo>
                  <a:pt x="0" y="857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g27d2eec058a_0_132"/>
          <p:cNvSpPr txBox="1"/>
          <p:nvPr>
            <p:ph type="title"/>
          </p:nvPr>
        </p:nvSpPr>
        <p:spPr>
          <a:xfrm>
            <a:off x="2917418" y="6330942"/>
            <a:ext cx="3065319" cy="335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Times New Roman"/>
              <a:buNone/>
            </a:pPr>
            <a:r>
              <a:rPr b="1" lang="en-US" sz="1800" u="sng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www.patientsforpatientsafety.in</a:t>
            </a:r>
            <a:endParaRPr b="1" sz="18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8" name="Google Shape;298;g27d2eec058a_0_132"/>
          <p:cNvPicPr preferRelativeResize="0"/>
          <p:nvPr/>
        </p:nvPicPr>
        <p:blipFill rotWithShape="1">
          <a:blip r:embed="rId4">
            <a:alphaModFix/>
          </a:blip>
          <a:srcRect b="32730" l="6310" r="7169" t="34029"/>
          <a:stretch/>
        </p:blipFill>
        <p:spPr>
          <a:xfrm>
            <a:off x="655168" y="2431934"/>
            <a:ext cx="8232485" cy="18284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9" name="Google Shape;299;g27d2eec058a_0_132"/>
          <p:cNvSpPr txBox="1"/>
          <p:nvPr/>
        </p:nvSpPr>
        <p:spPr>
          <a:xfrm>
            <a:off x="655168" y="1790193"/>
            <a:ext cx="82324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Regional Language Translations are available on our websites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27d5acdda35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31228"/>
            <a:ext cx="9301655" cy="708922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title"/>
          </p:nvPr>
        </p:nvSpPr>
        <p:spPr>
          <a:xfrm>
            <a:off x="2514182" y="652504"/>
            <a:ext cx="4115633" cy="558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imes New Roman"/>
              <a:buNone/>
            </a:pPr>
            <a:r>
              <a:rPr b="1" lang="en-US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Alexander Thomas</a:t>
            </a:r>
            <a:endParaRPr b="1" sz="36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2"/>
          <p:cNvSpPr txBox="1"/>
          <p:nvPr>
            <p:ph idx="1" type="body"/>
          </p:nvPr>
        </p:nvSpPr>
        <p:spPr>
          <a:xfrm>
            <a:off x="1011219" y="3994884"/>
            <a:ext cx="7121558" cy="1962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b="1"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Rights and Responsibilities – the What &amp; the Why </a:t>
            </a:r>
            <a:endParaRPr b="1" sz="24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WHY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Patient Rights and Responsibilities?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Communication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trust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between patient and health care professionals. 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Who benefits- 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Hospitals, Patients, Mutual Benefit?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Dr. Alexander Thomas - Patron - CAHO- Consortium of Accredited Health care  Organisation | LinkedIn"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0725" y="1521687"/>
            <a:ext cx="2162546" cy="2162546"/>
          </a:xfrm>
          <a:prstGeom prst="ellipse">
            <a:avLst/>
          </a:prstGeom>
          <a:noFill/>
          <a:ln cap="rnd" cmpd="sng" w="635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/>
        </p:nvSpPr>
        <p:spPr>
          <a:xfrm>
            <a:off x="582606" y="308991"/>
            <a:ext cx="7978788" cy="4568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83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Times"/>
                <a:ea typeface="Times"/>
                <a:cs typeface="Times"/>
                <a:sym typeface="Times"/>
              </a:rPr>
              <a:t>Disease centric or patient centric?</a:t>
            </a:r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>
            <a:off x="703770" y="986204"/>
            <a:ext cx="2682164" cy="1208714"/>
            <a:chOff x="0" y="0"/>
            <a:chExt cx="1451649" cy="490638"/>
          </a:xfrm>
        </p:grpSpPr>
        <p:sp>
          <p:nvSpPr>
            <p:cNvPr id="111" name="Google Shape;111;p3"/>
            <p:cNvSpPr/>
            <p:nvPr/>
          </p:nvSpPr>
          <p:spPr>
            <a:xfrm>
              <a:off x="0" y="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E0FA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293462" y="2304760"/>
            <a:ext cx="2682164" cy="1208714"/>
            <a:chOff x="0" y="0"/>
            <a:chExt cx="1451649" cy="490638"/>
          </a:xfrm>
        </p:grpSpPr>
        <p:sp>
          <p:nvSpPr>
            <p:cNvPr id="114" name="Google Shape;114;p3"/>
            <p:cNvSpPr/>
            <p:nvPr/>
          </p:nvSpPr>
          <p:spPr>
            <a:xfrm>
              <a:off x="0" y="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C9E4C6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6" name="Google Shape;116;p3"/>
          <p:cNvGrpSpPr/>
          <p:nvPr/>
        </p:nvGrpSpPr>
        <p:grpSpPr>
          <a:xfrm>
            <a:off x="293462" y="4109545"/>
            <a:ext cx="2682164" cy="1018917"/>
            <a:chOff x="0" y="0"/>
            <a:chExt cx="1451649" cy="490638"/>
          </a:xfrm>
        </p:grpSpPr>
        <p:sp>
          <p:nvSpPr>
            <p:cNvPr id="117" name="Google Shape;117;p3"/>
            <p:cNvSpPr/>
            <p:nvPr/>
          </p:nvSpPr>
          <p:spPr>
            <a:xfrm>
              <a:off x="0" y="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FDD1A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1778544" y="5443327"/>
            <a:ext cx="2752816" cy="973052"/>
            <a:chOff x="0" y="0"/>
            <a:chExt cx="1451649" cy="490638"/>
          </a:xfrm>
        </p:grpSpPr>
        <p:sp>
          <p:nvSpPr>
            <p:cNvPr id="120" name="Google Shape;120;p3"/>
            <p:cNvSpPr/>
            <p:nvPr/>
          </p:nvSpPr>
          <p:spPr>
            <a:xfrm>
              <a:off x="0" y="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F4F0D2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22" name="Google Shape;122;p3"/>
          <p:cNvGrpSpPr/>
          <p:nvPr/>
        </p:nvGrpSpPr>
        <p:grpSpPr>
          <a:xfrm>
            <a:off x="5501994" y="906058"/>
            <a:ext cx="2682164" cy="1017448"/>
            <a:chOff x="0" y="0"/>
            <a:chExt cx="1451649" cy="490638"/>
          </a:xfrm>
        </p:grpSpPr>
        <p:sp>
          <p:nvSpPr>
            <p:cNvPr id="123" name="Google Shape;123;p3"/>
            <p:cNvSpPr/>
            <p:nvPr/>
          </p:nvSpPr>
          <p:spPr>
            <a:xfrm>
              <a:off x="0" y="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F4F0D2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5355544" y="2209923"/>
            <a:ext cx="3580517" cy="1101096"/>
            <a:chOff x="0" y="0"/>
            <a:chExt cx="1937858" cy="522258"/>
          </a:xfrm>
        </p:grpSpPr>
        <p:sp>
          <p:nvSpPr>
            <p:cNvPr id="126" name="Google Shape;126;p3"/>
            <p:cNvSpPr/>
            <p:nvPr/>
          </p:nvSpPr>
          <p:spPr>
            <a:xfrm>
              <a:off x="0" y="0"/>
              <a:ext cx="1937858" cy="522258"/>
            </a:xfrm>
            <a:custGeom>
              <a:rect b="b" l="l" r="r" t="t"/>
              <a:pathLst>
                <a:path extrusionOk="0" h="522258" w="1937858">
                  <a:moveTo>
                    <a:pt x="1091650" y="0"/>
                  </a:moveTo>
                  <a:cubicBezTo>
                    <a:pt x="1112739" y="0"/>
                    <a:pt x="1133954" y="0"/>
                    <a:pt x="1155002" y="0"/>
                  </a:cubicBezTo>
                  <a:cubicBezTo>
                    <a:pt x="1322805" y="8652"/>
                    <a:pt x="1427675" y="37452"/>
                    <a:pt x="1475441" y="84579"/>
                  </a:cubicBezTo>
                  <a:cubicBezTo>
                    <a:pt x="1755199" y="78294"/>
                    <a:pt x="1937858" y="167403"/>
                    <a:pt x="1834641" y="254859"/>
                  </a:cubicBezTo>
                  <a:cubicBezTo>
                    <a:pt x="1875861" y="273237"/>
                    <a:pt x="1910250" y="293794"/>
                    <a:pt x="1922669" y="321384"/>
                  </a:cubicBezTo>
                  <a:cubicBezTo>
                    <a:pt x="1922669" y="329288"/>
                    <a:pt x="1922669" y="337173"/>
                    <a:pt x="1922669" y="345075"/>
                  </a:cubicBezTo>
                  <a:cubicBezTo>
                    <a:pt x="1885658" y="415296"/>
                    <a:pt x="1726398" y="462747"/>
                    <a:pt x="1464936" y="449973"/>
                  </a:cubicBezTo>
                  <a:cubicBezTo>
                    <a:pt x="1397663" y="486028"/>
                    <a:pt x="1277959" y="522258"/>
                    <a:pt x="1091689" y="517638"/>
                  </a:cubicBezTo>
                  <a:cubicBezTo>
                    <a:pt x="995408" y="515272"/>
                    <a:pt x="928427" y="501561"/>
                    <a:pt x="869783" y="484905"/>
                  </a:cubicBezTo>
                  <a:cubicBezTo>
                    <a:pt x="808014" y="498750"/>
                    <a:pt x="741117" y="509617"/>
                    <a:pt x="644461" y="509736"/>
                  </a:cubicBezTo>
                  <a:cubicBezTo>
                    <a:pt x="420845" y="509941"/>
                    <a:pt x="271255" y="456598"/>
                    <a:pt x="267629" y="383431"/>
                  </a:cubicBezTo>
                  <a:cubicBezTo>
                    <a:pt x="123874" y="366314"/>
                    <a:pt x="26509" y="334363"/>
                    <a:pt x="0" y="279691"/>
                  </a:cubicBezTo>
                  <a:cubicBezTo>
                    <a:pt x="0" y="271789"/>
                    <a:pt x="0" y="263869"/>
                    <a:pt x="0" y="256000"/>
                  </a:cubicBezTo>
                  <a:cubicBezTo>
                    <a:pt x="29260" y="201824"/>
                    <a:pt x="121331" y="167794"/>
                    <a:pt x="274631" y="153368"/>
                  </a:cubicBezTo>
                  <a:cubicBezTo>
                    <a:pt x="265420" y="61978"/>
                    <a:pt x="572063" y="4871"/>
                    <a:pt x="823978" y="45134"/>
                  </a:cubicBezTo>
                  <a:cubicBezTo>
                    <a:pt x="883956" y="25224"/>
                    <a:pt x="968815" y="3508"/>
                    <a:pt x="1091650" y="0"/>
                  </a:cubicBezTo>
                  <a:close/>
                </a:path>
              </a:pathLst>
            </a:custGeom>
            <a:solidFill>
              <a:srgbClr val="FDD1A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5501994" y="3830002"/>
            <a:ext cx="2682164" cy="1117641"/>
            <a:chOff x="0" y="0"/>
            <a:chExt cx="1451649" cy="490638"/>
          </a:xfrm>
        </p:grpSpPr>
        <p:sp>
          <p:nvSpPr>
            <p:cNvPr id="129" name="Google Shape;129;p3"/>
            <p:cNvSpPr/>
            <p:nvPr/>
          </p:nvSpPr>
          <p:spPr>
            <a:xfrm>
              <a:off x="0" y="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C9E4C6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31" name="Google Shape;131;p3"/>
          <p:cNvGrpSpPr/>
          <p:nvPr/>
        </p:nvGrpSpPr>
        <p:grpSpPr>
          <a:xfrm>
            <a:off x="4737657" y="5123366"/>
            <a:ext cx="3405590" cy="1097952"/>
            <a:chOff x="0" y="0"/>
            <a:chExt cx="1646774" cy="553147"/>
          </a:xfrm>
        </p:grpSpPr>
        <p:sp>
          <p:nvSpPr>
            <p:cNvPr id="132" name="Google Shape;132;p3"/>
            <p:cNvSpPr/>
            <p:nvPr/>
          </p:nvSpPr>
          <p:spPr>
            <a:xfrm>
              <a:off x="0" y="0"/>
              <a:ext cx="1646774" cy="553147"/>
            </a:xfrm>
            <a:custGeom>
              <a:rect b="b" l="l" r="r" t="t"/>
              <a:pathLst>
                <a:path extrusionOk="0" h="553147" w="1646774">
                  <a:moveTo>
                    <a:pt x="926378" y="0"/>
                  </a:moveTo>
                  <a:cubicBezTo>
                    <a:pt x="944275" y="0"/>
                    <a:pt x="962278" y="0"/>
                    <a:pt x="980139" y="0"/>
                  </a:cubicBezTo>
                  <a:cubicBezTo>
                    <a:pt x="1122538" y="9168"/>
                    <a:pt x="1211531" y="39686"/>
                    <a:pt x="1252066" y="89622"/>
                  </a:cubicBezTo>
                  <a:cubicBezTo>
                    <a:pt x="1489469" y="82963"/>
                    <a:pt x="1646774" y="177385"/>
                    <a:pt x="1556884" y="270057"/>
                  </a:cubicBezTo>
                  <a:cubicBezTo>
                    <a:pt x="1591864" y="289530"/>
                    <a:pt x="1621046" y="311313"/>
                    <a:pt x="1631585" y="340549"/>
                  </a:cubicBezTo>
                  <a:cubicBezTo>
                    <a:pt x="1631585" y="348923"/>
                    <a:pt x="1631585" y="357278"/>
                    <a:pt x="1631585" y="365652"/>
                  </a:cubicBezTo>
                  <a:cubicBezTo>
                    <a:pt x="1600177" y="440061"/>
                    <a:pt x="1465028" y="490341"/>
                    <a:pt x="1243151" y="476805"/>
                  </a:cubicBezTo>
                  <a:cubicBezTo>
                    <a:pt x="1186063" y="515010"/>
                    <a:pt x="1084482" y="553147"/>
                    <a:pt x="926411" y="548505"/>
                  </a:cubicBezTo>
                  <a:cubicBezTo>
                    <a:pt x="844707" y="545997"/>
                    <a:pt x="787867" y="531470"/>
                    <a:pt x="738101" y="513820"/>
                  </a:cubicBezTo>
                  <a:cubicBezTo>
                    <a:pt x="685684" y="528491"/>
                    <a:pt x="628915" y="540005"/>
                    <a:pt x="546892" y="540132"/>
                  </a:cubicBezTo>
                  <a:cubicBezTo>
                    <a:pt x="357131" y="540349"/>
                    <a:pt x="230188" y="483826"/>
                    <a:pt x="227111" y="406295"/>
                  </a:cubicBezTo>
                  <a:cubicBezTo>
                    <a:pt x="105120" y="388157"/>
                    <a:pt x="22495" y="354301"/>
                    <a:pt x="0" y="296369"/>
                  </a:cubicBezTo>
                  <a:cubicBezTo>
                    <a:pt x="0" y="287996"/>
                    <a:pt x="0" y="279604"/>
                    <a:pt x="0" y="271266"/>
                  </a:cubicBezTo>
                  <a:cubicBezTo>
                    <a:pt x="24830" y="213859"/>
                    <a:pt x="102962" y="177800"/>
                    <a:pt x="233053" y="162514"/>
                  </a:cubicBezTo>
                  <a:cubicBezTo>
                    <a:pt x="225236" y="65673"/>
                    <a:pt x="485455" y="5161"/>
                    <a:pt x="699231" y="47825"/>
                  </a:cubicBezTo>
                  <a:cubicBezTo>
                    <a:pt x="750129" y="26728"/>
                    <a:pt x="822141" y="3718"/>
                    <a:pt x="926378" y="0"/>
                  </a:cubicBezTo>
                  <a:close/>
                </a:path>
              </a:pathLst>
            </a:custGeom>
            <a:solidFill>
              <a:srgbClr val="E0FA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3394953" y="1695258"/>
            <a:ext cx="134955" cy="179939"/>
            <a:chOff x="0" y="0"/>
            <a:chExt cx="812800" cy="812800"/>
          </a:xfrm>
        </p:grpSpPr>
        <p:sp>
          <p:nvSpPr>
            <p:cNvPr id="135" name="Google Shape;135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37" name="Google Shape;137;p3"/>
          <p:cNvGrpSpPr/>
          <p:nvPr/>
        </p:nvGrpSpPr>
        <p:grpSpPr>
          <a:xfrm>
            <a:off x="3529908" y="1875197"/>
            <a:ext cx="111792" cy="149056"/>
            <a:chOff x="0" y="0"/>
            <a:chExt cx="812800" cy="812800"/>
          </a:xfrm>
        </p:grpSpPr>
        <p:sp>
          <p:nvSpPr>
            <p:cNvPr id="138" name="Google Shape;138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40" name="Google Shape;140;p3"/>
          <p:cNvGrpSpPr/>
          <p:nvPr/>
        </p:nvGrpSpPr>
        <p:grpSpPr>
          <a:xfrm rot="-1830678">
            <a:off x="2977565" y="3099435"/>
            <a:ext cx="134955" cy="179939"/>
            <a:chOff x="0" y="0"/>
            <a:chExt cx="812800" cy="812800"/>
          </a:xfrm>
        </p:grpSpPr>
        <p:sp>
          <p:nvSpPr>
            <p:cNvPr id="141" name="Google Shape;141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43" name="Google Shape;143;p3"/>
          <p:cNvGrpSpPr/>
          <p:nvPr/>
        </p:nvGrpSpPr>
        <p:grpSpPr>
          <a:xfrm rot="-1830678">
            <a:off x="3158073" y="3173079"/>
            <a:ext cx="111792" cy="149056"/>
            <a:chOff x="0" y="0"/>
            <a:chExt cx="812800" cy="812800"/>
          </a:xfrm>
        </p:grpSpPr>
        <p:sp>
          <p:nvSpPr>
            <p:cNvPr id="144" name="Google Shape;144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46" name="Google Shape;146;p3"/>
          <p:cNvGrpSpPr/>
          <p:nvPr/>
        </p:nvGrpSpPr>
        <p:grpSpPr>
          <a:xfrm rot="5400000">
            <a:off x="5459076" y="1636215"/>
            <a:ext cx="179939" cy="134955"/>
            <a:chOff x="0" y="0"/>
            <a:chExt cx="812800" cy="812800"/>
          </a:xfrm>
        </p:grpSpPr>
        <p:sp>
          <p:nvSpPr>
            <p:cNvPr id="147" name="Google Shape;147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49" name="Google Shape;149;p3"/>
          <p:cNvGrpSpPr/>
          <p:nvPr/>
        </p:nvGrpSpPr>
        <p:grpSpPr>
          <a:xfrm rot="5400000">
            <a:off x="5315946" y="1782186"/>
            <a:ext cx="149056" cy="111792"/>
            <a:chOff x="0" y="0"/>
            <a:chExt cx="812800" cy="812800"/>
          </a:xfrm>
        </p:grpSpPr>
        <p:sp>
          <p:nvSpPr>
            <p:cNvPr id="150" name="Google Shape;150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52" name="Google Shape;152;p3"/>
          <p:cNvGrpSpPr/>
          <p:nvPr/>
        </p:nvGrpSpPr>
        <p:grpSpPr>
          <a:xfrm rot="-4092915">
            <a:off x="2882425" y="4334353"/>
            <a:ext cx="179939" cy="134955"/>
            <a:chOff x="0" y="0"/>
            <a:chExt cx="812800" cy="812800"/>
          </a:xfrm>
        </p:grpSpPr>
        <p:sp>
          <p:nvSpPr>
            <p:cNvPr id="153" name="Google Shape;153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55" name="Google Shape;155;p3"/>
          <p:cNvGrpSpPr/>
          <p:nvPr/>
        </p:nvGrpSpPr>
        <p:grpSpPr>
          <a:xfrm rot="-4092915">
            <a:off x="3058215" y="4254233"/>
            <a:ext cx="149056" cy="111792"/>
            <a:chOff x="0" y="0"/>
            <a:chExt cx="812800" cy="812800"/>
          </a:xfrm>
        </p:grpSpPr>
        <p:sp>
          <p:nvSpPr>
            <p:cNvPr id="156" name="Google Shape;156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58" name="Google Shape;158;p3"/>
          <p:cNvGrpSpPr/>
          <p:nvPr/>
        </p:nvGrpSpPr>
        <p:grpSpPr>
          <a:xfrm rot="-4520327">
            <a:off x="3454821" y="5156303"/>
            <a:ext cx="179939" cy="134955"/>
            <a:chOff x="0" y="0"/>
            <a:chExt cx="812800" cy="812800"/>
          </a:xfrm>
        </p:grpSpPr>
        <p:sp>
          <p:nvSpPr>
            <p:cNvPr id="159" name="Google Shape;159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61" name="Google Shape;161;p3"/>
          <p:cNvGrpSpPr/>
          <p:nvPr/>
        </p:nvGrpSpPr>
        <p:grpSpPr>
          <a:xfrm rot="-4520327">
            <a:off x="3620844" y="5050377"/>
            <a:ext cx="149056" cy="111792"/>
            <a:chOff x="0" y="0"/>
            <a:chExt cx="812800" cy="812800"/>
          </a:xfrm>
        </p:grpSpPr>
        <p:sp>
          <p:nvSpPr>
            <p:cNvPr id="162" name="Google Shape;162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64" name="Google Shape;164;p3"/>
          <p:cNvGrpSpPr/>
          <p:nvPr/>
        </p:nvGrpSpPr>
        <p:grpSpPr>
          <a:xfrm rot="10043076">
            <a:off x="5084568" y="5163721"/>
            <a:ext cx="134955" cy="179939"/>
            <a:chOff x="0" y="0"/>
            <a:chExt cx="812800" cy="812800"/>
          </a:xfrm>
        </p:grpSpPr>
        <p:sp>
          <p:nvSpPr>
            <p:cNvPr id="165" name="Google Shape;165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67" name="Google Shape;167;p3"/>
          <p:cNvGrpSpPr/>
          <p:nvPr/>
        </p:nvGrpSpPr>
        <p:grpSpPr>
          <a:xfrm rot="10043076">
            <a:off x="4948809" y="5054562"/>
            <a:ext cx="111792" cy="149056"/>
            <a:chOff x="0" y="0"/>
            <a:chExt cx="812800" cy="812800"/>
          </a:xfrm>
        </p:grpSpPr>
        <p:sp>
          <p:nvSpPr>
            <p:cNvPr id="168" name="Google Shape;168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0" name="Google Shape;170;p3"/>
          <p:cNvGrpSpPr/>
          <p:nvPr/>
        </p:nvGrpSpPr>
        <p:grpSpPr>
          <a:xfrm rot="8923572">
            <a:off x="5444667" y="3922314"/>
            <a:ext cx="134955" cy="179939"/>
            <a:chOff x="0" y="0"/>
            <a:chExt cx="812800" cy="812800"/>
          </a:xfrm>
        </p:grpSpPr>
        <p:sp>
          <p:nvSpPr>
            <p:cNvPr id="171" name="Google Shape;171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3" name="Google Shape;173;p3"/>
          <p:cNvGrpSpPr/>
          <p:nvPr/>
        </p:nvGrpSpPr>
        <p:grpSpPr>
          <a:xfrm rot="8923572">
            <a:off x="5286755" y="3882555"/>
            <a:ext cx="111792" cy="149056"/>
            <a:chOff x="0" y="0"/>
            <a:chExt cx="812800" cy="812800"/>
          </a:xfrm>
        </p:grpSpPr>
        <p:sp>
          <p:nvSpPr>
            <p:cNvPr id="174" name="Google Shape;174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6" name="Google Shape;176;p3"/>
          <p:cNvGrpSpPr/>
          <p:nvPr/>
        </p:nvGrpSpPr>
        <p:grpSpPr>
          <a:xfrm rot="5605396">
            <a:off x="5206114" y="2900688"/>
            <a:ext cx="179939" cy="134955"/>
            <a:chOff x="0" y="0"/>
            <a:chExt cx="812800" cy="812800"/>
          </a:xfrm>
        </p:grpSpPr>
        <p:sp>
          <p:nvSpPr>
            <p:cNvPr id="177" name="Google Shape;177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9" name="Google Shape;179;p3"/>
          <p:cNvGrpSpPr/>
          <p:nvPr/>
        </p:nvGrpSpPr>
        <p:grpSpPr>
          <a:xfrm rot="5605396">
            <a:off x="5061247" y="3040226"/>
            <a:ext cx="149056" cy="111792"/>
            <a:chOff x="0" y="0"/>
            <a:chExt cx="812800" cy="812800"/>
          </a:xfrm>
        </p:grpSpPr>
        <p:sp>
          <p:nvSpPr>
            <p:cNvPr id="180" name="Google Shape;180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82" name="Google Shape;182;p3"/>
          <p:cNvSpPr/>
          <p:nvPr/>
        </p:nvSpPr>
        <p:spPr>
          <a:xfrm>
            <a:off x="85806" y="6212906"/>
            <a:ext cx="581319" cy="571393"/>
          </a:xfrm>
          <a:custGeom>
            <a:rect b="b" l="l" r="r" t="t"/>
            <a:pathLst>
              <a:path extrusionOk="0" h="857089" w="857089">
                <a:moveTo>
                  <a:pt x="0" y="0"/>
                </a:moveTo>
                <a:lnTo>
                  <a:pt x="857089" y="0"/>
                </a:lnTo>
                <a:lnTo>
                  <a:pt x="857089" y="857088"/>
                </a:lnTo>
                <a:lnTo>
                  <a:pt x="0" y="857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3"/>
          <p:cNvSpPr/>
          <p:nvPr/>
        </p:nvSpPr>
        <p:spPr>
          <a:xfrm>
            <a:off x="3153336" y="1373461"/>
            <a:ext cx="2289318" cy="3933465"/>
          </a:xfrm>
          <a:custGeom>
            <a:rect b="b" l="l" r="r" t="t"/>
            <a:pathLst>
              <a:path extrusionOk="0" h="5900197" w="4578636">
                <a:moveTo>
                  <a:pt x="0" y="0"/>
                </a:moveTo>
                <a:lnTo>
                  <a:pt x="4578636" y="0"/>
                </a:lnTo>
                <a:lnTo>
                  <a:pt x="4578636" y="5900197"/>
                </a:lnTo>
                <a:lnTo>
                  <a:pt x="0" y="5900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3"/>
          <p:cNvSpPr txBox="1"/>
          <p:nvPr/>
        </p:nvSpPr>
        <p:spPr>
          <a:xfrm>
            <a:off x="969521" y="1277456"/>
            <a:ext cx="2217146" cy="58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my symptoms </a:t>
            </a:r>
            <a:endParaRPr/>
          </a:p>
          <a:p>
            <a:pPr indent="0" lvl="0" marL="0" marR="0" rtl="0" algn="ctr">
              <a:lnSpc>
                <a:spcPct val="12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serious?</a:t>
            </a:r>
            <a:endParaRPr/>
          </a:p>
        </p:txBody>
      </p:sp>
      <p:sp>
        <p:nvSpPr>
          <p:cNvPr id="185" name="Google Shape;185;p3"/>
          <p:cNvSpPr txBox="1"/>
          <p:nvPr/>
        </p:nvSpPr>
        <p:spPr>
          <a:xfrm>
            <a:off x="5863212" y="1150475"/>
            <a:ext cx="2130624" cy="58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all do I tell the </a:t>
            </a:r>
            <a:endParaRPr/>
          </a:p>
          <a:p>
            <a:pPr indent="0" lvl="0" marL="0" marR="0" rtl="0" algn="ctr">
              <a:lnSpc>
                <a:spcPct val="12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doctor?</a:t>
            </a:r>
            <a:endParaRPr/>
          </a:p>
        </p:txBody>
      </p:sp>
      <p:sp>
        <p:nvSpPr>
          <p:cNvPr id="186" name="Google Shape;186;p3"/>
          <p:cNvSpPr txBox="1"/>
          <p:nvPr/>
        </p:nvSpPr>
        <p:spPr>
          <a:xfrm>
            <a:off x="806631" y="2579374"/>
            <a:ext cx="1627763" cy="58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my diagnosis </a:t>
            </a:r>
            <a:endParaRPr/>
          </a:p>
          <a:p>
            <a:pPr indent="0" lvl="0" marL="0" marR="0" rtl="0" algn="ctr">
              <a:lnSpc>
                <a:spcPct val="113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correct?</a:t>
            </a:r>
            <a:endParaRPr/>
          </a:p>
        </p:txBody>
      </p:sp>
      <p:sp>
        <p:nvSpPr>
          <p:cNvPr id="187" name="Google Shape;187;p3"/>
          <p:cNvSpPr txBox="1"/>
          <p:nvPr/>
        </p:nvSpPr>
        <p:spPr>
          <a:xfrm>
            <a:off x="806631" y="4360283"/>
            <a:ext cx="1626573" cy="58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all the tests</a:t>
            </a:r>
            <a:endParaRPr/>
          </a:p>
          <a:p>
            <a:pPr indent="0" lvl="0" marL="0" marR="0" rtl="0" algn="ctr">
              <a:lnSpc>
                <a:spcPct val="113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required?</a:t>
            </a:r>
            <a:endParaRPr/>
          </a:p>
        </p:txBody>
      </p:sp>
      <p:sp>
        <p:nvSpPr>
          <p:cNvPr id="188" name="Google Shape;188;p3"/>
          <p:cNvSpPr txBox="1"/>
          <p:nvPr/>
        </p:nvSpPr>
        <p:spPr>
          <a:xfrm>
            <a:off x="5850153" y="2530017"/>
            <a:ext cx="2790766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Shall I take a second opinion?</a:t>
            </a:r>
            <a:endParaRPr/>
          </a:p>
          <a:p>
            <a:pPr indent="0" lvl="0" marL="0" marR="0" rtl="0" algn="ctr">
              <a:lnSpc>
                <a:spcPct val="114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&amp; How?</a:t>
            </a:r>
            <a:endParaRPr/>
          </a:p>
        </p:txBody>
      </p:sp>
      <p:sp>
        <p:nvSpPr>
          <p:cNvPr id="189" name="Google Shape;189;p3"/>
          <p:cNvSpPr txBox="1"/>
          <p:nvPr/>
        </p:nvSpPr>
        <p:spPr>
          <a:xfrm>
            <a:off x="5727906" y="4185140"/>
            <a:ext cx="2230339" cy="58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expensive is the </a:t>
            </a:r>
            <a:endParaRPr/>
          </a:p>
          <a:p>
            <a:pPr indent="0" lvl="0" marL="0" marR="0" rtl="0" algn="ctr">
              <a:lnSpc>
                <a:spcPct val="113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treatment?</a:t>
            </a:r>
            <a:endParaRPr/>
          </a:p>
        </p:txBody>
      </p:sp>
      <p:sp>
        <p:nvSpPr>
          <p:cNvPr id="190" name="Google Shape;190;p3"/>
          <p:cNvSpPr txBox="1"/>
          <p:nvPr/>
        </p:nvSpPr>
        <p:spPr>
          <a:xfrm>
            <a:off x="2114161" y="5701764"/>
            <a:ext cx="2266950" cy="58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should I keep</a:t>
            </a:r>
            <a:endParaRPr/>
          </a:p>
          <a:p>
            <a:pPr indent="0" lvl="0" marL="0" marR="0" rtl="0" algn="ctr">
              <a:lnSpc>
                <a:spcPct val="113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my records?</a:t>
            </a:r>
            <a:endParaRPr/>
          </a:p>
        </p:txBody>
      </p:sp>
      <p:sp>
        <p:nvSpPr>
          <p:cNvPr id="191" name="Google Shape;191;p3"/>
          <p:cNvSpPr txBox="1"/>
          <p:nvPr/>
        </p:nvSpPr>
        <p:spPr>
          <a:xfrm>
            <a:off x="5237175" y="5405580"/>
            <a:ext cx="2538542" cy="58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can I get answers </a:t>
            </a:r>
            <a:endParaRPr/>
          </a:p>
          <a:p>
            <a:pPr indent="0" lvl="0" marL="0" marR="0" rtl="0" algn="ctr">
              <a:lnSpc>
                <a:spcPct val="113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these questions?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"/>
          <p:cNvSpPr txBox="1"/>
          <p:nvPr>
            <p:ph type="title"/>
          </p:nvPr>
        </p:nvSpPr>
        <p:spPr>
          <a:xfrm>
            <a:off x="1347976" y="120215"/>
            <a:ext cx="6261830" cy="77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Times New Roman"/>
              <a:buNone/>
            </a:pPr>
            <a:r>
              <a:rPr b="1" lang="en-US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Rights - English   </a:t>
            </a:r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3">
            <a:alphaModFix/>
          </a:blip>
          <a:srcRect b="5824" l="7738" r="5057" t="10979"/>
          <a:stretch/>
        </p:blipFill>
        <p:spPr>
          <a:xfrm>
            <a:off x="1268792" y="895719"/>
            <a:ext cx="6606415" cy="555834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 txBox="1"/>
          <p:nvPr>
            <p:ph type="title"/>
          </p:nvPr>
        </p:nvSpPr>
        <p:spPr>
          <a:xfrm>
            <a:off x="628649" y="542681"/>
            <a:ext cx="7886700" cy="737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Times New Roman"/>
              <a:buNone/>
            </a:pPr>
            <a:r>
              <a:rPr b="1" lang="en-US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Responsibilities - English </a:t>
            </a:r>
            <a:endParaRPr/>
          </a:p>
        </p:txBody>
      </p:sp>
      <p:pic>
        <p:nvPicPr>
          <p:cNvPr id="203" name="Google Shape;203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8323" l="4459" r="8099" t="26710"/>
          <a:stretch/>
        </p:blipFill>
        <p:spPr>
          <a:xfrm>
            <a:off x="1433743" y="1369267"/>
            <a:ext cx="6276513" cy="44033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/>
          <p:nvPr>
            <p:ph type="title"/>
          </p:nvPr>
        </p:nvSpPr>
        <p:spPr>
          <a:xfrm>
            <a:off x="2644712" y="601771"/>
            <a:ext cx="3854573" cy="6646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imes New Roman"/>
              <a:buNone/>
            </a:pPr>
            <a:r>
              <a:rPr b="1" lang="en-US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 Nagendra Swamy</a:t>
            </a:r>
            <a:endParaRPr/>
          </a:p>
        </p:txBody>
      </p:sp>
      <p:sp>
        <p:nvSpPr>
          <p:cNvPr id="209" name="Google Shape;209;p8"/>
          <p:cNvSpPr txBox="1"/>
          <p:nvPr>
            <p:ph idx="1" type="body"/>
          </p:nvPr>
        </p:nvSpPr>
        <p:spPr>
          <a:xfrm>
            <a:off x="628649" y="4061412"/>
            <a:ext cx="7886700" cy="1530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b="1"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 of Patient Community- </a:t>
            </a:r>
            <a:r>
              <a:rPr b="1" lang="en-US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Health My Responsibility</a:t>
            </a:r>
            <a:endParaRPr b="1" sz="24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Importance and Role  of 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Patients 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in  understanding and applying R and R, 2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Patient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 ownership, responsibility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in own care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Caregivers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responsibility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Dr Nagendra Swamy - Founder Chairman - Medisync Health Management Services  Private Limited | LinkedIn" id="210" name="Google Shape;21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4195" y="1594928"/>
            <a:ext cx="2162546" cy="2162546"/>
          </a:xfrm>
          <a:prstGeom prst="ellipse">
            <a:avLst/>
          </a:prstGeom>
          <a:noFill/>
          <a:ln cap="rnd" cmpd="sng" w="635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/>
          <p:nvPr/>
        </p:nvSpPr>
        <p:spPr>
          <a:xfrm>
            <a:off x="615506" y="1727136"/>
            <a:ext cx="752263" cy="1322924"/>
          </a:xfrm>
          <a:custGeom>
            <a:rect b="b" l="l" r="r" t="t"/>
            <a:pathLst>
              <a:path extrusionOk="0" h="1984386" w="1504526">
                <a:moveTo>
                  <a:pt x="0" y="0"/>
                </a:moveTo>
                <a:lnTo>
                  <a:pt x="1504526" y="0"/>
                </a:lnTo>
                <a:lnTo>
                  <a:pt x="1504526" y="1984386"/>
                </a:lnTo>
                <a:lnTo>
                  <a:pt x="0" y="1984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9"/>
          <p:cNvSpPr/>
          <p:nvPr/>
        </p:nvSpPr>
        <p:spPr>
          <a:xfrm>
            <a:off x="7729434" y="1619094"/>
            <a:ext cx="779994" cy="1224829"/>
          </a:xfrm>
          <a:custGeom>
            <a:rect b="b" l="l" r="r" t="t"/>
            <a:pathLst>
              <a:path extrusionOk="0" h="1837244" w="1559987">
                <a:moveTo>
                  <a:pt x="0" y="0"/>
                </a:moveTo>
                <a:lnTo>
                  <a:pt x="1559987" y="0"/>
                </a:lnTo>
                <a:lnTo>
                  <a:pt x="1559987" y="1837244"/>
                </a:lnTo>
                <a:lnTo>
                  <a:pt x="0" y="18372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9"/>
          <p:cNvSpPr/>
          <p:nvPr/>
        </p:nvSpPr>
        <p:spPr>
          <a:xfrm>
            <a:off x="2668730" y="1781296"/>
            <a:ext cx="914382" cy="1214604"/>
          </a:xfrm>
          <a:custGeom>
            <a:rect b="b" l="l" r="r" t="t"/>
            <a:pathLst>
              <a:path extrusionOk="0" h="1821906" w="1828764">
                <a:moveTo>
                  <a:pt x="0" y="0"/>
                </a:moveTo>
                <a:lnTo>
                  <a:pt x="1828764" y="0"/>
                </a:lnTo>
                <a:lnTo>
                  <a:pt x="1828764" y="1821906"/>
                </a:lnTo>
                <a:lnTo>
                  <a:pt x="0" y="1821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9"/>
          <p:cNvSpPr/>
          <p:nvPr/>
        </p:nvSpPr>
        <p:spPr>
          <a:xfrm>
            <a:off x="5037665" y="1624300"/>
            <a:ext cx="959497" cy="1371600"/>
          </a:xfrm>
          <a:custGeom>
            <a:rect b="b" l="l" r="r" t="t"/>
            <a:pathLst>
              <a:path extrusionOk="0" h="2057400" w="1918993">
                <a:moveTo>
                  <a:pt x="0" y="0"/>
                </a:moveTo>
                <a:lnTo>
                  <a:pt x="1918993" y="0"/>
                </a:lnTo>
                <a:lnTo>
                  <a:pt x="191899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9"/>
          <p:cNvSpPr/>
          <p:nvPr/>
        </p:nvSpPr>
        <p:spPr>
          <a:xfrm>
            <a:off x="6185865" y="4148709"/>
            <a:ext cx="1292901" cy="1467442"/>
          </a:xfrm>
          <a:custGeom>
            <a:rect b="b" l="l" r="r" t="t"/>
            <a:pathLst>
              <a:path extrusionOk="0" h="2201163" w="2585801">
                <a:moveTo>
                  <a:pt x="0" y="0"/>
                </a:moveTo>
                <a:lnTo>
                  <a:pt x="2585801" y="0"/>
                </a:lnTo>
                <a:lnTo>
                  <a:pt x="2585801" y="2201163"/>
                </a:lnTo>
                <a:lnTo>
                  <a:pt x="0" y="22011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9"/>
          <p:cNvSpPr/>
          <p:nvPr/>
        </p:nvSpPr>
        <p:spPr>
          <a:xfrm>
            <a:off x="1463671" y="4037274"/>
            <a:ext cx="1267735" cy="1690313"/>
          </a:xfrm>
          <a:custGeom>
            <a:rect b="b" l="l" r="r" t="t"/>
            <a:pathLst>
              <a:path extrusionOk="0" h="2535469" w="2535469">
                <a:moveTo>
                  <a:pt x="0" y="0"/>
                </a:moveTo>
                <a:lnTo>
                  <a:pt x="2535469" y="0"/>
                </a:lnTo>
                <a:lnTo>
                  <a:pt x="2535469" y="2535469"/>
                </a:lnTo>
                <a:lnTo>
                  <a:pt x="0" y="25354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9"/>
          <p:cNvSpPr/>
          <p:nvPr/>
        </p:nvSpPr>
        <p:spPr>
          <a:xfrm>
            <a:off x="85806" y="6212906"/>
            <a:ext cx="428545" cy="571393"/>
          </a:xfrm>
          <a:custGeom>
            <a:rect b="b" l="l" r="r" t="t"/>
            <a:pathLst>
              <a:path extrusionOk="0" h="857089" w="857089">
                <a:moveTo>
                  <a:pt x="0" y="0"/>
                </a:moveTo>
                <a:lnTo>
                  <a:pt x="857089" y="0"/>
                </a:lnTo>
                <a:lnTo>
                  <a:pt x="857089" y="857088"/>
                </a:lnTo>
                <a:lnTo>
                  <a:pt x="0" y="857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9"/>
          <p:cNvSpPr/>
          <p:nvPr/>
        </p:nvSpPr>
        <p:spPr>
          <a:xfrm>
            <a:off x="3968160" y="4335285"/>
            <a:ext cx="1006042" cy="1392302"/>
          </a:xfrm>
          <a:custGeom>
            <a:rect b="b" l="l" r="r" t="t"/>
            <a:pathLst>
              <a:path extrusionOk="0" h="2088453" w="2012084">
                <a:moveTo>
                  <a:pt x="0" y="0"/>
                </a:moveTo>
                <a:lnTo>
                  <a:pt x="2012084" y="0"/>
                </a:lnTo>
                <a:lnTo>
                  <a:pt x="2012084" y="2088452"/>
                </a:lnTo>
                <a:lnTo>
                  <a:pt x="0" y="2088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9"/>
          <p:cNvSpPr txBox="1"/>
          <p:nvPr/>
        </p:nvSpPr>
        <p:spPr>
          <a:xfrm>
            <a:off x="1468684" y="537741"/>
            <a:ext cx="6655760" cy="466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8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Times"/>
                <a:ea typeface="Times"/>
                <a:cs typeface="Times"/>
                <a:sym typeface="Times"/>
              </a:rPr>
              <a:t>Patients have a role to play</a:t>
            </a:r>
            <a:endParaRPr/>
          </a:p>
        </p:txBody>
      </p:sp>
      <p:sp>
        <p:nvSpPr>
          <p:cNvPr id="224" name="Google Shape;224;p9"/>
          <p:cNvSpPr txBox="1"/>
          <p:nvPr/>
        </p:nvSpPr>
        <p:spPr>
          <a:xfrm>
            <a:off x="0" y="2967511"/>
            <a:ext cx="1983274" cy="641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Being Alert - Asking Questions</a:t>
            </a:r>
            <a:endParaRPr/>
          </a:p>
        </p:txBody>
      </p:sp>
      <p:sp>
        <p:nvSpPr>
          <p:cNvPr id="225" name="Google Shape;225;p9"/>
          <p:cNvSpPr txBox="1"/>
          <p:nvPr/>
        </p:nvSpPr>
        <p:spPr>
          <a:xfrm>
            <a:off x="7251226" y="2955544"/>
            <a:ext cx="1736408" cy="730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Keeping Track of Medication/ Symptoms</a:t>
            </a:r>
            <a:endParaRPr/>
          </a:p>
        </p:txBody>
      </p:sp>
      <p:sp>
        <p:nvSpPr>
          <p:cNvPr id="226" name="Google Shape;226;p9"/>
          <p:cNvSpPr txBox="1"/>
          <p:nvPr/>
        </p:nvSpPr>
        <p:spPr>
          <a:xfrm>
            <a:off x="4572000" y="3070211"/>
            <a:ext cx="1960007" cy="730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Following Prescriptions/ Advise</a:t>
            </a:r>
            <a:endParaRPr/>
          </a:p>
        </p:txBody>
      </p:sp>
      <p:sp>
        <p:nvSpPr>
          <p:cNvPr id="227" name="Google Shape;227;p9"/>
          <p:cNvSpPr txBox="1"/>
          <p:nvPr/>
        </p:nvSpPr>
        <p:spPr>
          <a:xfrm>
            <a:off x="2404473" y="3070211"/>
            <a:ext cx="1799678" cy="730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Providing Complete Information</a:t>
            </a:r>
            <a:endParaRPr/>
          </a:p>
        </p:txBody>
      </p:sp>
      <p:sp>
        <p:nvSpPr>
          <p:cNvPr id="228" name="Google Shape;228;p9"/>
          <p:cNvSpPr txBox="1"/>
          <p:nvPr/>
        </p:nvSpPr>
        <p:spPr>
          <a:xfrm>
            <a:off x="3679803" y="5844794"/>
            <a:ext cx="1582757" cy="730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Keeping Updated Medical Records</a:t>
            </a:r>
            <a:endParaRPr/>
          </a:p>
        </p:txBody>
      </p:sp>
      <p:sp>
        <p:nvSpPr>
          <p:cNvPr id="229" name="Google Shape;229;p9"/>
          <p:cNvSpPr txBox="1"/>
          <p:nvPr/>
        </p:nvSpPr>
        <p:spPr>
          <a:xfrm>
            <a:off x="6185865" y="5821816"/>
            <a:ext cx="1664137" cy="730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Giving </a:t>
            </a:r>
            <a:endParaRPr/>
          </a:p>
          <a:p>
            <a:pPr indent="0" lvl="0" marL="0" marR="0" rtl="0" algn="ctr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Valuable Feedback</a:t>
            </a:r>
            <a:endParaRPr/>
          </a:p>
        </p:txBody>
      </p:sp>
      <p:sp>
        <p:nvSpPr>
          <p:cNvPr id="230" name="Google Shape;230;p9"/>
          <p:cNvSpPr txBox="1"/>
          <p:nvPr/>
        </p:nvSpPr>
        <p:spPr>
          <a:xfrm>
            <a:off x="1233261" y="5821816"/>
            <a:ext cx="1728555" cy="730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Getting a Second </a:t>
            </a:r>
            <a:endParaRPr/>
          </a:p>
          <a:p>
            <a:pPr indent="0" lvl="0" marL="0" marR="0" rtl="0" algn="ctr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Opinion; Building Trust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7d2eec058a_0_6"/>
          <p:cNvSpPr txBox="1"/>
          <p:nvPr>
            <p:ph idx="1" type="body"/>
          </p:nvPr>
        </p:nvSpPr>
        <p:spPr>
          <a:xfrm flipH="1">
            <a:off x="6930025" y="6924702"/>
            <a:ext cx="263400" cy="1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28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36" name="Google Shape;236;g27d2eec058a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9448" y="230819"/>
            <a:ext cx="4305104" cy="609008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2023-09-10T05:49:34Z</dcterms:created>
  <dc:creator>user</dc:creator>
</cp:coreProperties>
</file>