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2FB3fdOL5Bc0Wy6LKFcYny1UX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410" name="Google Shape;410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1.7.2013</a:t>
            </a:r>
            <a:endParaRPr/>
          </a:p>
        </p:txBody>
      </p:sp>
      <p:sp>
        <p:nvSpPr>
          <p:cNvPr id="429" name="Google Shape;429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7" name="Google Shape;487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3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9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1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41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1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4" name="Google Shape;124;p41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6" name="Google Shape;136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37" name="Google Shape;137;p4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4" name="Google Shape;144;p4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6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6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7"/>
          <p:cNvSpPr txBox="1"/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47"/>
          <p:cNvSpPr txBox="1"/>
          <p:nvPr>
            <p:ph idx="12" type="sldNum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"/>
          <p:cNvSpPr txBox="1"/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48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48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48"/>
          <p:cNvSpPr txBox="1"/>
          <p:nvPr>
            <p:ph idx="12" type="sldNum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3" name="Google Shape;1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5" name="Google Shape;19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9" name="Google Shape;219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7" name="Google Shape;22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jpg"/><Relationship Id="rId6" Type="http://schemas.openxmlformats.org/officeDocument/2006/relationships/image" Target="../media/image38.jpg"/><Relationship Id="rId7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15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3" Type="http://schemas.openxmlformats.org/officeDocument/2006/relationships/image" Target="../media/image4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Relationship Id="rId14" Type="http://schemas.openxmlformats.org/officeDocument/2006/relationships/image" Target="../media/image6.jp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/>
          <p:nvPr/>
        </p:nvSpPr>
        <p:spPr>
          <a:xfrm>
            <a:off x="11053397" y="5555549"/>
            <a:ext cx="1110409" cy="1157943"/>
          </a:xfrm>
          <a:custGeom>
            <a:rect b="b" l="l" r="r" t="t"/>
            <a:pathLst>
              <a:path extrusionOk="0" h="1205408" w="1205408">
                <a:moveTo>
                  <a:pt x="0" y="0"/>
                </a:moveTo>
                <a:lnTo>
                  <a:pt x="1205408" y="0"/>
                </a:lnTo>
                <a:lnTo>
                  <a:pt x="1205408" y="1205408"/>
                </a:lnTo>
                <a:lnTo>
                  <a:pt x="0" y="1205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7" name="Google Shape;247;p1"/>
          <p:cNvSpPr txBox="1"/>
          <p:nvPr/>
        </p:nvSpPr>
        <p:spPr>
          <a:xfrm>
            <a:off x="852487" y="341940"/>
            <a:ext cx="1048702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 ANEI Annual Patient Safety Conference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b="1" baseline="30000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1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September, 2023</a:t>
            </a:r>
            <a:endParaRPr b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Involvement &amp; Centricity</a:t>
            </a:r>
            <a:endParaRPr b="1" sz="2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8" name="Google Shape;248;p1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249" name="Google Shape;249;p1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250" name="Google Shape;250;p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World Patient Safety Day 2023: Engaging Patients for Patient Safety" id="251" name="Google Shape;2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420" y="0"/>
            <a:ext cx="1946809" cy="8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"/>
          <p:cNvSpPr txBox="1"/>
          <p:nvPr/>
        </p:nvSpPr>
        <p:spPr>
          <a:xfrm>
            <a:off x="2668717" y="6302309"/>
            <a:ext cx="6854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/>
          </a:p>
        </p:txBody>
      </p:sp>
      <p:pic>
        <p:nvPicPr>
          <p:cNvPr id="253" name="Google Shape;25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898" y="6013420"/>
            <a:ext cx="1714286" cy="7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7662" y="2427584"/>
            <a:ext cx="7202588" cy="358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"/>
          <p:cNvSpPr txBox="1"/>
          <p:nvPr/>
        </p:nvSpPr>
        <p:spPr>
          <a:xfrm>
            <a:off x="1557944" y="6152028"/>
            <a:ext cx="90761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/>
          </a:p>
        </p:txBody>
      </p:sp>
      <p:sp>
        <p:nvSpPr>
          <p:cNvPr id="556" name="Google Shape;556;p10"/>
          <p:cNvSpPr txBox="1"/>
          <p:nvPr>
            <p:ph type="title"/>
          </p:nvPr>
        </p:nvSpPr>
        <p:spPr>
          <a:xfrm>
            <a:off x="4617024" y="6428226"/>
            <a:ext cx="2957946" cy="44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Times New Roman"/>
              <a:buNone/>
            </a:pPr>
            <a:r>
              <a:rPr b="1" lang="en-US" sz="16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b="1" sz="1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0"/>
          <p:cNvSpPr/>
          <p:nvPr/>
        </p:nvSpPr>
        <p:spPr>
          <a:xfrm>
            <a:off x="288888" y="91254"/>
            <a:ext cx="1310411" cy="480426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sp>
        <p:nvSpPr>
          <p:cNvPr id="559" name="Google Shape;559;p10"/>
          <p:cNvSpPr txBox="1"/>
          <p:nvPr/>
        </p:nvSpPr>
        <p:spPr>
          <a:xfrm>
            <a:off x="4404517" y="149123"/>
            <a:ext cx="33829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Conclusion</a:t>
            </a:r>
            <a:endParaRPr/>
          </a:p>
        </p:txBody>
      </p:sp>
      <p:sp>
        <p:nvSpPr>
          <p:cNvPr id="560" name="Google Shape;560;p10"/>
          <p:cNvSpPr/>
          <p:nvPr/>
        </p:nvSpPr>
        <p:spPr>
          <a:xfrm>
            <a:off x="11439525" y="6095133"/>
            <a:ext cx="752475" cy="714375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descr="Nursing Graphics, Designs &amp; Templates | GraphicRiver" id="561" name="Google Shape;56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04018" y="285100"/>
            <a:ext cx="2294762" cy="1532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rse Vector Art &amp; Graphics | freevector.com" id="562" name="Google Shape;562;p10"/>
          <p:cNvPicPr preferRelativeResize="0"/>
          <p:nvPr/>
        </p:nvPicPr>
        <p:blipFill rotWithShape="1">
          <a:blip r:embed="rId7">
            <a:alphaModFix/>
          </a:blip>
          <a:srcRect b="0" l="0" r="20720" t="0"/>
          <a:stretch/>
        </p:blipFill>
        <p:spPr>
          <a:xfrm rot="-232833">
            <a:off x="-21236" y="1374877"/>
            <a:ext cx="185398" cy="241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10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564" name="Google Shape;564;p10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565" name="Google Shape;565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10"/>
          <p:cNvSpPr txBox="1"/>
          <p:nvPr/>
        </p:nvSpPr>
        <p:spPr>
          <a:xfrm>
            <a:off x="7114459" y="1125395"/>
            <a:ext cx="2294762" cy="46166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 Patients</a:t>
            </a:r>
            <a:endParaRPr/>
          </a:p>
        </p:txBody>
      </p:sp>
      <p:sp>
        <p:nvSpPr>
          <p:cNvPr id="567" name="Google Shape;567;p10"/>
          <p:cNvSpPr txBox="1"/>
          <p:nvPr/>
        </p:nvSpPr>
        <p:spPr>
          <a:xfrm>
            <a:off x="7111827" y="1929690"/>
            <a:ext cx="3014890" cy="830997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 them to Ask</a:t>
            </a:r>
            <a:endParaRPr/>
          </a:p>
        </p:txBody>
      </p:sp>
      <p:sp>
        <p:nvSpPr>
          <p:cNvPr id="568" name="Google Shape;568;p10"/>
          <p:cNvSpPr txBox="1"/>
          <p:nvPr/>
        </p:nvSpPr>
        <p:spPr>
          <a:xfrm>
            <a:off x="7111827" y="3097136"/>
            <a:ext cx="2492190" cy="46166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re-confirm</a:t>
            </a:r>
            <a:endParaRPr/>
          </a:p>
        </p:txBody>
      </p:sp>
      <p:sp>
        <p:nvSpPr>
          <p:cNvPr id="569" name="Google Shape;569;p10"/>
          <p:cNvSpPr txBox="1"/>
          <p:nvPr/>
        </p:nvSpPr>
        <p:spPr>
          <a:xfrm>
            <a:off x="7107288" y="4700272"/>
            <a:ext cx="3609727" cy="46166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empathy is Magical</a:t>
            </a:r>
            <a:endParaRPr/>
          </a:p>
        </p:txBody>
      </p:sp>
      <p:sp>
        <p:nvSpPr>
          <p:cNvPr id="570" name="Google Shape;570;p10"/>
          <p:cNvSpPr txBox="1"/>
          <p:nvPr/>
        </p:nvSpPr>
        <p:spPr>
          <a:xfrm>
            <a:off x="7111827" y="3853413"/>
            <a:ext cx="1204492" cy="46166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it</a:t>
            </a:r>
            <a:endParaRPr/>
          </a:p>
        </p:txBody>
      </p:sp>
      <p:sp>
        <p:nvSpPr>
          <p:cNvPr id="571" name="Google Shape;571;p10"/>
          <p:cNvSpPr txBox="1"/>
          <p:nvPr/>
        </p:nvSpPr>
        <p:spPr>
          <a:xfrm>
            <a:off x="767872" y="1125395"/>
            <a:ext cx="4820487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play a vital role</a:t>
            </a:r>
            <a:endParaRPr/>
          </a:p>
        </p:txBody>
      </p:sp>
      <p:sp>
        <p:nvSpPr>
          <p:cNvPr id="572" name="Google Shape;572;p10"/>
          <p:cNvSpPr txBox="1"/>
          <p:nvPr/>
        </p:nvSpPr>
        <p:spPr>
          <a:xfrm>
            <a:off x="767872" y="1929690"/>
            <a:ext cx="4820487" cy="83099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are comfortable communicating with you</a:t>
            </a:r>
            <a:endParaRPr/>
          </a:p>
        </p:txBody>
      </p:sp>
      <p:sp>
        <p:nvSpPr>
          <p:cNvPr id="573" name="Google Shape;573;p10"/>
          <p:cNvSpPr txBox="1"/>
          <p:nvPr/>
        </p:nvSpPr>
        <p:spPr>
          <a:xfrm>
            <a:off x="767872" y="3095456"/>
            <a:ext cx="4820487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understand your guidance</a:t>
            </a:r>
            <a:endParaRPr/>
          </a:p>
        </p:txBody>
      </p:sp>
      <p:sp>
        <p:nvSpPr>
          <p:cNvPr id="574" name="Google Shape;574;p10"/>
          <p:cNvSpPr txBox="1"/>
          <p:nvPr/>
        </p:nvSpPr>
        <p:spPr>
          <a:xfrm>
            <a:off x="767872" y="3903838"/>
            <a:ext cx="4820487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know how to prevent harm</a:t>
            </a:r>
            <a:endParaRPr/>
          </a:p>
        </p:txBody>
      </p:sp>
      <p:sp>
        <p:nvSpPr>
          <p:cNvPr id="575" name="Google Shape;575;p10"/>
          <p:cNvSpPr txBox="1"/>
          <p:nvPr/>
        </p:nvSpPr>
        <p:spPr>
          <a:xfrm>
            <a:off x="767872" y="4700272"/>
            <a:ext cx="4820487" cy="46166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are stressed</a:t>
            </a:r>
            <a:endParaRPr/>
          </a:p>
        </p:txBody>
      </p:sp>
      <p:cxnSp>
        <p:nvCxnSpPr>
          <p:cNvPr id="576" name="Google Shape;576;p10"/>
          <p:cNvCxnSpPr/>
          <p:nvPr/>
        </p:nvCxnSpPr>
        <p:spPr>
          <a:xfrm flipH="1" rot="10800000">
            <a:off x="5819682" y="1375124"/>
            <a:ext cx="1171026" cy="1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7" name="Google Shape;577;p10"/>
          <p:cNvCxnSpPr/>
          <p:nvPr/>
        </p:nvCxnSpPr>
        <p:spPr>
          <a:xfrm flipH="1" rot="10800000">
            <a:off x="5764580" y="2345187"/>
            <a:ext cx="1171026" cy="1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8" name="Google Shape;578;p10"/>
          <p:cNvCxnSpPr/>
          <p:nvPr/>
        </p:nvCxnSpPr>
        <p:spPr>
          <a:xfrm flipH="1" rot="10800000">
            <a:off x="5793526" y="3327968"/>
            <a:ext cx="1171026" cy="1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9" name="Google Shape;579;p10"/>
          <p:cNvCxnSpPr/>
          <p:nvPr/>
        </p:nvCxnSpPr>
        <p:spPr>
          <a:xfrm flipH="1" rot="10800000">
            <a:off x="5793526" y="4134669"/>
            <a:ext cx="1171026" cy="1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0" name="Google Shape;580;p10"/>
          <p:cNvCxnSpPr/>
          <p:nvPr/>
        </p:nvCxnSpPr>
        <p:spPr>
          <a:xfrm flipH="1" rot="10800000">
            <a:off x="5819682" y="4931104"/>
            <a:ext cx="1171026" cy="1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/>
          <p:nvPr/>
        </p:nvSpPr>
        <p:spPr>
          <a:xfrm>
            <a:off x="1693889" y="132504"/>
            <a:ext cx="8872437" cy="539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1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Patient is more than his Disease</a:t>
            </a:r>
            <a:endParaRPr/>
          </a:p>
        </p:txBody>
      </p:sp>
      <p:grpSp>
        <p:nvGrpSpPr>
          <p:cNvPr id="260" name="Google Shape;260;p2"/>
          <p:cNvGrpSpPr/>
          <p:nvPr/>
        </p:nvGrpSpPr>
        <p:grpSpPr>
          <a:xfrm>
            <a:off x="1165950" y="1003026"/>
            <a:ext cx="3576218" cy="796676"/>
            <a:chOff x="0" y="0"/>
            <a:chExt cx="1451649" cy="490638"/>
          </a:xfrm>
        </p:grpSpPr>
        <p:sp>
          <p:nvSpPr>
            <p:cNvPr id="261" name="Google Shape;261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>
            <a:off x="461139" y="2304760"/>
            <a:ext cx="3505623" cy="801686"/>
            <a:chOff x="0" y="0"/>
            <a:chExt cx="1451649" cy="490638"/>
          </a:xfrm>
        </p:grpSpPr>
        <p:sp>
          <p:nvSpPr>
            <p:cNvPr id="264" name="Google Shape;264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617861" y="3788753"/>
            <a:ext cx="3209927" cy="877523"/>
            <a:chOff x="0" y="0"/>
            <a:chExt cx="1451649" cy="490638"/>
          </a:xfrm>
        </p:grpSpPr>
        <p:sp>
          <p:nvSpPr>
            <p:cNvPr id="267" name="Google Shape;267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9" name="Google Shape;269;p2"/>
          <p:cNvGrpSpPr/>
          <p:nvPr/>
        </p:nvGrpSpPr>
        <p:grpSpPr>
          <a:xfrm>
            <a:off x="977740" y="5129090"/>
            <a:ext cx="3757564" cy="894451"/>
            <a:chOff x="0" y="0"/>
            <a:chExt cx="1451649" cy="490638"/>
          </a:xfrm>
        </p:grpSpPr>
        <p:sp>
          <p:nvSpPr>
            <p:cNvPr id="270" name="Google Shape;270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2" name="Google Shape;272;p2"/>
          <p:cNvGrpSpPr/>
          <p:nvPr/>
        </p:nvGrpSpPr>
        <p:grpSpPr>
          <a:xfrm>
            <a:off x="6899027" y="1049204"/>
            <a:ext cx="3576218" cy="824427"/>
            <a:chOff x="0" y="0"/>
            <a:chExt cx="1451649" cy="490638"/>
          </a:xfrm>
        </p:grpSpPr>
        <p:sp>
          <p:nvSpPr>
            <p:cNvPr id="273" name="Google Shape;273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7130324" y="1979183"/>
            <a:ext cx="4774022" cy="958390"/>
            <a:chOff x="0" y="0"/>
            <a:chExt cx="1937858" cy="522258"/>
          </a:xfrm>
        </p:grpSpPr>
        <p:sp>
          <p:nvSpPr>
            <p:cNvPr id="276" name="Google Shape;276;p2"/>
            <p:cNvSpPr/>
            <p:nvPr/>
          </p:nvSpPr>
          <p:spPr>
            <a:xfrm>
              <a:off x="0" y="0"/>
              <a:ext cx="1937858" cy="522258"/>
            </a:xfrm>
            <a:custGeom>
              <a:rect b="b" l="l" r="r" t="t"/>
              <a:pathLst>
                <a:path extrusionOk="0" h="522258" w="19378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8" name="Google Shape;278;p2"/>
          <p:cNvGrpSpPr/>
          <p:nvPr/>
        </p:nvGrpSpPr>
        <p:grpSpPr>
          <a:xfrm>
            <a:off x="7538107" y="3503035"/>
            <a:ext cx="3498191" cy="893516"/>
            <a:chOff x="0" y="0"/>
            <a:chExt cx="1451649" cy="490638"/>
          </a:xfrm>
        </p:grpSpPr>
        <p:sp>
          <p:nvSpPr>
            <p:cNvPr id="279" name="Google Shape;279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7027714" y="4887532"/>
            <a:ext cx="4533780" cy="1006679"/>
            <a:chOff x="0" y="0"/>
            <a:chExt cx="1646774" cy="553147"/>
          </a:xfrm>
        </p:grpSpPr>
        <p:sp>
          <p:nvSpPr>
            <p:cNvPr id="282" name="Google Shape;282;p2"/>
            <p:cNvSpPr/>
            <p:nvPr/>
          </p:nvSpPr>
          <p:spPr>
            <a:xfrm>
              <a:off x="0" y="0"/>
              <a:ext cx="1646774" cy="553147"/>
            </a:xfrm>
            <a:custGeom>
              <a:rect b="b" l="l" r="r" t="t"/>
              <a:pathLst>
                <a:path extrusionOk="0" h="553147" w="1646774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4" name="Google Shape;284;p2"/>
          <p:cNvGrpSpPr/>
          <p:nvPr/>
        </p:nvGrpSpPr>
        <p:grpSpPr>
          <a:xfrm>
            <a:off x="4526605" y="1695259"/>
            <a:ext cx="179939" cy="179939"/>
            <a:chOff x="0" y="0"/>
            <a:chExt cx="812800" cy="812800"/>
          </a:xfrm>
        </p:grpSpPr>
        <p:sp>
          <p:nvSpPr>
            <p:cNvPr id="285" name="Google Shape;28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4706544" y="1875197"/>
            <a:ext cx="149056" cy="149056"/>
            <a:chOff x="0" y="0"/>
            <a:chExt cx="812800" cy="812800"/>
          </a:xfrm>
        </p:grpSpPr>
        <p:sp>
          <p:nvSpPr>
            <p:cNvPr id="288" name="Google Shape;288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0" name="Google Shape;290;p2"/>
          <p:cNvGrpSpPr/>
          <p:nvPr/>
        </p:nvGrpSpPr>
        <p:grpSpPr>
          <a:xfrm rot="-1830678">
            <a:off x="3970087" y="3099435"/>
            <a:ext cx="179939" cy="179939"/>
            <a:chOff x="0" y="0"/>
            <a:chExt cx="812800" cy="812800"/>
          </a:xfrm>
        </p:grpSpPr>
        <p:sp>
          <p:nvSpPr>
            <p:cNvPr id="291" name="Google Shape;29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3" name="Google Shape;293;p2"/>
          <p:cNvGrpSpPr/>
          <p:nvPr/>
        </p:nvGrpSpPr>
        <p:grpSpPr>
          <a:xfrm rot="-1830678">
            <a:off x="4210764" y="3173079"/>
            <a:ext cx="149056" cy="149056"/>
            <a:chOff x="0" y="0"/>
            <a:chExt cx="812800" cy="812800"/>
          </a:xfrm>
        </p:grpSpPr>
        <p:sp>
          <p:nvSpPr>
            <p:cNvPr id="294" name="Google Shape;29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6" name="Google Shape;296;p2"/>
          <p:cNvGrpSpPr/>
          <p:nvPr/>
        </p:nvGrpSpPr>
        <p:grpSpPr>
          <a:xfrm rot="5400000">
            <a:off x="6658462" y="1485349"/>
            <a:ext cx="179939" cy="179939"/>
            <a:chOff x="0" y="0"/>
            <a:chExt cx="812800" cy="812800"/>
          </a:xfrm>
        </p:grpSpPr>
        <p:sp>
          <p:nvSpPr>
            <p:cNvPr id="297" name="Google Shape;29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 rot="5400000">
            <a:off x="6509405" y="1665287"/>
            <a:ext cx="149056" cy="149056"/>
            <a:chOff x="0" y="0"/>
            <a:chExt cx="812800" cy="812800"/>
          </a:xfrm>
        </p:grpSpPr>
        <p:sp>
          <p:nvSpPr>
            <p:cNvPr id="300" name="Google Shape;30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2" name="Google Shape;302;p2"/>
          <p:cNvGrpSpPr/>
          <p:nvPr/>
        </p:nvGrpSpPr>
        <p:grpSpPr>
          <a:xfrm rot="-4092915">
            <a:off x="3873223" y="4311861"/>
            <a:ext cx="179939" cy="179939"/>
            <a:chOff x="0" y="0"/>
            <a:chExt cx="812800" cy="812800"/>
          </a:xfrm>
        </p:grpSpPr>
        <p:sp>
          <p:nvSpPr>
            <p:cNvPr id="303" name="Google Shape;30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5" name="Google Shape;305;p2"/>
          <p:cNvGrpSpPr/>
          <p:nvPr/>
        </p:nvGrpSpPr>
        <p:grpSpPr>
          <a:xfrm rot="-4092915">
            <a:off x="4102462" y="4235601"/>
            <a:ext cx="149056" cy="149056"/>
            <a:chOff x="0" y="0"/>
            <a:chExt cx="812800" cy="812800"/>
          </a:xfrm>
        </p:grpSpPr>
        <p:sp>
          <p:nvSpPr>
            <p:cNvPr id="306" name="Google Shape;30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8" name="Google Shape;308;p2"/>
          <p:cNvGrpSpPr/>
          <p:nvPr/>
        </p:nvGrpSpPr>
        <p:grpSpPr>
          <a:xfrm rot="-4520327">
            <a:off x="4636417" y="5133811"/>
            <a:ext cx="179939" cy="179939"/>
            <a:chOff x="0" y="0"/>
            <a:chExt cx="812800" cy="812800"/>
          </a:xfrm>
        </p:grpSpPr>
        <p:sp>
          <p:nvSpPr>
            <p:cNvPr id="309" name="Google Shape;30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1" name="Google Shape;311;p2"/>
          <p:cNvGrpSpPr/>
          <p:nvPr/>
        </p:nvGrpSpPr>
        <p:grpSpPr>
          <a:xfrm rot="-4520327">
            <a:off x="4852635" y="5031745"/>
            <a:ext cx="149056" cy="149056"/>
            <a:chOff x="0" y="0"/>
            <a:chExt cx="812800" cy="812800"/>
          </a:xfrm>
        </p:grpSpPr>
        <p:sp>
          <p:nvSpPr>
            <p:cNvPr id="312" name="Google Shape;31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4" name="Google Shape;314;p2"/>
          <p:cNvGrpSpPr/>
          <p:nvPr/>
        </p:nvGrpSpPr>
        <p:grpSpPr>
          <a:xfrm rot="10043076">
            <a:off x="6779424" y="5163721"/>
            <a:ext cx="179939" cy="179939"/>
            <a:chOff x="0" y="0"/>
            <a:chExt cx="812800" cy="812800"/>
          </a:xfrm>
        </p:grpSpPr>
        <p:sp>
          <p:nvSpPr>
            <p:cNvPr id="315" name="Google Shape;31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7" name="Google Shape;317;p2"/>
          <p:cNvGrpSpPr/>
          <p:nvPr/>
        </p:nvGrpSpPr>
        <p:grpSpPr>
          <a:xfrm rot="10043076">
            <a:off x="6598411" y="5054562"/>
            <a:ext cx="149056" cy="149056"/>
            <a:chOff x="0" y="0"/>
            <a:chExt cx="812800" cy="812800"/>
          </a:xfrm>
        </p:grpSpPr>
        <p:sp>
          <p:nvSpPr>
            <p:cNvPr id="318" name="Google Shape;318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0" name="Google Shape;320;p2"/>
          <p:cNvGrpSpPr/>
          <p:nvPr/>
        </p:nvGrpSpPr>
        <p:grpSpPr>
          <a:xfrm rot="8923572">
            <a:off x="7259557" y="3922314"/>
            <a:ext cx="179939" cy="179939"/>
            <a:chOff x="0" y="0"/>
            <a:chExt cx="812800" cy="812800"/>
          </a:xfrm>
        </p:grpSpPr>
        <p:sp>
          <p:nvSpPr>
            <p:cNvPr id="321" name="Google Shape;32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3" name="Google Shape;323;p2"/>
          <p:cNvGrpSpPr/>
          <p:nvPr/>
        </p:nvGrpSpPr>
        <p:grpSpPr>
          <a:xfrm rot="8923572">
            <a:off x="7049007" y="3882555"/>
            <a:ext cx="149056" cy="149056"/>
            <a:chOff x="0" y="0"/>
            <a:chExt cx="812800" cy="812800"/>
          </a:xfrm>
        </p:grpSpPr>
        <p:sp>
          <p:nvSpPr>
            <p:cNvPr id="324" name="Google Shape;32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6" name="Google Shape;326;p2"/>
          <p:cNvGrpSpPr/>
          <p:nvPr/>
        </p:nvGrpSpPr>
        <p:grpSpPr>
          <a:xfrm rot="5605396">
            <a:off x="6886393" y="2665595"/>
            <a:ext cx="179939" cy="179939"/>
            <a:chOff x="0" y="0"/>
            <a:chExt cx="812800" cy="812800"/>
          </a:xfrm>
        </p:grpSpPr>
        <p:sp>
          <p:nvSpPr>
            <p:cNvPr id="327" name="Google Shape;32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9" name="Google Shape;329;p2"/>
          <p:cNvGrpSpPr/>
          <p:nvPr/>
        </p:nvGrpSpPr>
        <p:grpSpPr>
          <a:xfrm rot="5605396">
            <a:off x="6727807" y="2835418"/>
            <a:ext cx="149056" cy="149056"/>
            <a:chOff x="0" y="0"/>
            <a:chExt cx="812800" cy="812800"/>
          </a:xfrm>
        </p:grpSpPr>
        <p:sp>
          <p:nvSpPr>
            <p:cNvPr id="330" name="Google Shape;33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2" name="Google Shape;332;p2"/>
          <p:cNvSpPr/>
          <p:nvPr/>
        </p:nvSpPr>
        <p:spPr>
          <a:xfrm>
            <a:off x="11380100" y="5973325"/>
            <a:ext cx="811900" cy="836183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"/>
          <p:cNvSpPr/>
          <p:nvPr/>
        </p:nvSpPr>
        <p:spPr>
          <a:xfrm>
            <a:off x="3928278" y="1536301"/>
            <a:ext cx="3052424" cy="3933465"/>
          </a:xfrm>
          <a:custGeom>
            <a:rect b="b" l="l" r="r" t="t"/>
            <a:pathLst>
              <a:path extrusionOk="0" h="5900197" w="4578636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"/>
          <p:cNvSpPr txBox="1"/>
          <p:nvPr/>
        </p:nvSpPr>
        <p:spPr>
          <a:xfrm>
            <a:off x="1528224" y="1049204"/>
            <a:ext cx="295619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my symptoms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serious?</a:t>
            </a:r>
            <a:endParaRPr/>
          </a:p>
        </p:txBody>
      </p:sp>
      <p:sp>
        <p:nvSpPr>
          <p:cNvPr id="335" name="Google Shape;335;p2"/>
          <p:cNvSpPr txBox="1"/>
          <p:nvPr/>
        </p:nvSpPr>
        <p:spPr>
          <a:xfrm>
            <a:off x="7341356" y="1132931"/>
            <a:ext cx="28408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all do I tell the 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doctor?</a:t>
            </a:r>
            <a:endParaRPr/>
          </a:p>
        </p:txBody>
      </p:sp>
      <p:sp>
        <p:nvSpPr>
          <p:cNvPr id="336" name="Google Shape;336;p2"/>
          <p:cNvSpPr txBox="1"/>
          <p:nvPr/>
        </p:nvSpPr>
        <p:spPr>
          <a:xfrm>
            <a:off x="1227319" y="2381167"/>
            <a:ext cx="217035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my diagnosis 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correct?</a:t>
            </a:r>
            <a:endParaRPr/>
          </a:p>
        </p:txBody>
      </p:sp>
      <p:sp>
        <p:nvSpPr>
          <p:cNvPr id="337" name="Google Shape;337;p2"/>
          <p:cNvSpPr txBox="1"/>
          <p:nvPr/>
        </p:nvSpPr>
        <p:spPr>
          <a:xfrm>
            <a:off x="1120090" y="3888655"/>
            <a:ext cx="216876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all the tests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required?</a:t>
            </a:r>
            <a:endParaRPr/>
          </a:p>
        </p:txBody>
      </p:sp>
      <p:sp>
        <p:nvSpPr>
          <p:cNvPr id="338" name="Google Shape;338;p2"/>
          <p:cNvSpPr txBox="1"/>
          <p:nvPr/>
        </p:nvSpPr>
        <p:spPr>
          <a:xfrm>
            <a:off x="7755568" y="2177325"/>
            <a:ext cx="3721021" cy="631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Shall I take a second opinion?</a:t>
            </a:r>
            <a:endParaRPr/>
          </a:p>
          <a:p>
            <a:pPr indent="0" lvl="0" marL="0" marR="0" rtl="0" algn="ct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&amp; How?</a:t>
            </a:r>
            <a:endParaRPr/>
          </a:p>
        </p:txBody>
      </p:sp>
      <p:sp>
        <p:nvSpPr>
          <p:cNvPr id="339" name="Google Shape;339;p2"/>
          <p:cNvSpPr txBox="1"/>
          <p:nvPr/>
        </p:nvSpPr>
        <p:spPr>
          <a:xfrm>
            <a:off x="7900215" y="3626071"/>
            <a:ext cx="297378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expensive is the 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treatment?</a:t>
            </a:r>
            <a:endParaRPr/>
          </a:p>
        </p:txBody>
      </p:sp>
      <p:sp>
        <p:nvSpPr>
          <p:cNvPr id="340" name="Google Shape;340;p2"/>
          <p:cNvSpPr txBox="1"/>
          <p:nvPr/>
        </p:nvSpPr>
        <p:spPr>
          <a:xfrm>
            <a:off x="1417291" y="5261724"/>
            <a:ext cx="30226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I keep my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records?</a:t>
            </a:r>
            <a:endParaRPr/>
          </a:p>
        </p:txBody>
      </p:sp>
      <p:sp>
        <p:nvSpPr>
          <p:cNvPr id="341" name="Google Shape;341;p2"/>
          <p:cNvSpPr txBox="1"/>
          <p:nvPr/>
        </p:nvSpPr>
        <p:spPr>
          <a:xfrm>
            <a:off x="7341356" y="4960137"/>
            <a:ext cx="421469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can I get answers to </a:t>
            </a:r>
            <a:endParaRPr/>
          </a:p>
          <a:p>
            <a:pPr indent="0" lvl="0" marL="0" marR="0" rtl="0" algn="ctr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questions?</a:t>
            </a:r>
            <a:endParaRPr/>
          </a:p>
        </p:txBody>
      </p:sp>
      <p:grpSp>
        <p:nvGrpSpPr>
          <p:cNvPr id="342" name="Google Shape;342;p2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343" name="Google Shape;343;p2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344" name="Google Shape;344;p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5" name="Google Shape;34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Patient Safety Day 2023: Engaging Patients for Patient Safety" id="346" name="Google Shape;34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477" y="62829"/>
            <a:ext cx="1233302" cy="5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/>
          <p:nvPr/>
        </p:nvSpPr>
        <p:spPr>
          <a:xfrm>
            <a:off x="317328" y="91058"/>
            <a:ext cx="907301" cy="323285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sp>
        <p:nvSpPr>
          <p:cNvPr id="352" name="Google Shape;352;p3"/>
          <p:cNvSpPr txBox="1"/>
          <p:nvPr/>
        </p:nvSpPr>
        <p:spPr>
          <a:xfrm>
            <a:off x="1122464" y="136154"/>
            <a:ext cx="11082023" cy="543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Patient  Journey filled with </a:t>
            </a:r>
            <a:r>
              <a:rPr b="1" lang="en-US" sz="36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doubts</a:t>
            </a:r>
            <a:r>
              <a:rPr b="1" lang="en-US" sz="36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 lang="en-US" sz="36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possible</a:t>
            </a:r>
            <a:r>
              <a:rPr b="1" lang="en-US" sz="36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harm</a:t>
            </a:r>
            <a:r>
              <a:rPr b="1" lang="en-US" sz="4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? </a:t>
            </a:r>
            <a:endParaRPr/>
          </a:p>
        </p:txBody>
      </p:sp>
      <p:sp>
        <p:nvSpPr>
          <p:cNvPr id="353" name="Google Shape;353;p3"/>
          <p:cNvSpPr/>
          <p:nvPr/>
        </p:nvSpPr>
        <p:spPr>
          <a:xfrm>
            <a:off x="11437025" y="6015002"/>
            <a:ext cx="754975" cy="754975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4" name="Google Shape;354;p3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355" name="Google Shape;355;p3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356" name="Google Shape;356;p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7" name="Google Shape;3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"/>
          <p:cNvPicPr preferRelativeResize="0"/>
          <p:nvPr/>
        </p:nvPicPr>
        <p:blipFill rotWithShape="1">
          <a:blip r:embed="rId6">
            <a:alphaModFix/>
          </a:blip>
          <a:srcRect b="29812" l="8529" r="8382" t="46666"/>
          <a:stretch/>
        </p:blipFill>
        <p:spPr>
          <a:xfrm>
            <a:off x="378594" y="2844279"/>
            <a:ext cx="11672097" cy="1908000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59" name="Google Shape;359;p3"/>
          <p:cNvCxnSpPr/>
          <p:nvPr/>
        </p:nvCxnSpPr>
        <p:spPr>
          <a:xfrm>
            <a:off x="5278856" y="4220027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0" name="Google Shape;360;p3"/>
          <p:cNvCxnSpPr/>
          <p:nvPr/>
        </p:nvCxnSpPr>
        <p:spPr>
          <a:xfrm>
            <a:off x="8744527" y="4324108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1" name="Google Shape;361;p3"/>
          <p:cNvCxnSpPr>
            <a:endCxn id="362" idx="0"/>
          </p:cNvCxnSpPr>
          <p:nvPr/>
        </p:nvCxnSpPr>
        <p:spPr>
          <a:xfrm flipH="1">
            <a:off x="3416517" y="4596298"/>
            <a:ext cx="1800" cy="76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3" name="Google Shape;363;p3"/>
          <p:cNvCxnSpPr/>
          <p:nvPr/>
        </p:nvCxnSpPr>
        <p:spPr>
          <a:xfrm rot="10800000">
            <a:off x="5292378" y="1904178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4" name="Google Shape;364;p3"/>
          <p:cNvCxnSpPr/>
          <p:nvPr/>
        </p:nvCxnSpPr>
        <p:spPr>
          <a:xfrm rot="10800000">
            <a:off x="3448802" y="2729753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5" name="Google Shape;365;p3"/>
          <p:cNvSpPr/>
          <p:nvPr/>
        </p:nvSpPr>
        <p:spPr>
          <a:xfrm>
            <a:off x="6114000" y="5500053"/>
            <a:ext cx="1786538" cy="72668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"/>
          <p:cNvSpPr txBox="1"/>
          <p:nvPr/>
        </p:nvSpPr>
        <p:spPr>
          <a:xfrm>
            <a:off x="6315621" y="5633209"/>
            <a:ext cx="1432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Recurrence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"/>
          <p:cNvSpPr/>
          <p:nvPr/>
        </p:nvSpPr>
        <p:spPr>
          <a:xfrm>
            <a:off x="9939248" y="5210093"/>
            <a:ext cx="1786538" cy="741225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/>
          <p:nvPr/>
        </p:nvSpPr>
        <p:spPr>
          <a:xfrm>
            <a:off x="7954962" y="5150947"/>
            <a:ext cx="1786538" cy="741225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"/>
          <p:cNvSpPr/>
          <p:nvPr/>
        </p:nvSpPr>
        <p:spPr>
          <a:xfrm>
            <a:off x="4393027" y="5057079"/>
            <a:ext cx="1786538" cy="741225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"/>
          <p:cNvSpPr/>
          <p:nvPr/>
        </p:nvSpPr>
        <p:spPr>
          <a:xfrm>
            <a:off x="2491180" y="5313902"/>
            <a:ext cx="1786538" cy="741225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"/>
          <p:cNvSpPr/>
          <p:nvPr/>
        </p:nvSpPr>
        <p:spPr>
          <a:xfrm>
            <a:off x="654517" y="4883128"/>
            <a:ext cx="1786538" cy="741225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"/>
          <p:cNvSpPr txBox="1"/>
          <p:nvPr/>
        </p:nvSpPr>
        <p:spPr>
          <a:xfrm>
            <a:off x="791866" y="4908635"/>
            <a:ext cx="14320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Delayed diagnosis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"/>
          <p:cNvSpPr txBox="1"/>
          <p:nvPr/>
        </p:nvSpPr>
        <p:spPr>
          <a:xfrm>
            <a:off x="2700505" y="5364898"/>
            <a:ext cx="14320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Incomplete information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 txBox="1"/>
          <p:nvPr/>
        </p:nvSpPr>
        <p:spPr>
          <a:xfrm>
            <a:off x="4411019" y="5083533"/>
            <a:ext cx="17865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Non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compliance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 txBox="1"/>
          <p:nvPr/>
        </p:nvSpPr>
        <p:spPr>
          <a:xfrm>
            <a:off x="7889030" y="5217062"/>
            <a:ext cx="19513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Dispensing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errors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"/>
          <p:cNvSpPr txBox="1"/>
          <p:nvPr/>
        </p:nvSpPr>
        <p:spPr>
          <a:xfrm>
            <a:off x="10135298" y="5257539"/>
            <a:ext cx="14320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Respiratory disease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3"/>
          <p:cNvGrpSpPr/>
          <p:nvPr/>
        </p:nvGrpSpPr>
        <p:grpSpPr>
          <a:xfrm>
            <a:off x="378594" y="266500"/>
            <a:ext cx="2175098" cy="1583569"/>
            <a:chOff x="-90055" y="50800"/>
            <a:chExt cx="1451649" cy="903448"/>
          </a:xfrm>
        </p:grpSpPr>
        <p:sp>
          <p:nvSpPr>
            <p:cNvPr id="377" name="Google Shape;377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9" name="Google Shape;379;p3"/>
          <p:cNvGrpSpPr/>
          <p:nvPr/>
        </p:nvGrpSpPr>
        <p:grpSpPr>
          <a:xfrm>
            <a:off x="2158489" y="1043046"/>
            <a:ext cx="2212516" cy="1560379"/>
            <a:chOff x="-90055" y="50800"/>
            <a:chExt cx="1451649" cy="903448"/>
          </a:xfrm>
        </p:grpSpPr>
        <p:sp>
          <p:nvSpPr>
            <p:cNvPr id="380" name="Google Shape;380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3942123" y="157754"/>
            <a:ext cx="2918388" cy="1656551"/>
            <a:chOff x="-90055" y="50800"/>
            <a:chExt cx="1451649" cy="903448"/>
          </a:xfrm>
        </p:grpSpPr>
        <p:sp>
          <p:nvSpPr>
            <p:cNvPr id="383" name="Google Shape;383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85" name="Google Shape;385;p3"/>
          <p:cNvGrpSpPr/>
          <p:nvPr/>
        </p:nvGrpSpPr>
        <p:grpSpPr>
          <a:xfrm>
            <a:off x="5722288" y="1128136"/>
            <a:ext cx="2369597" cy="1495680"/>
            <a:chOff x="-90055" y="50800"/>
            <a:chExt cx="1451649" cy="903448"/>
          </a:xfrm>
        </p:grpSpPr>
        <p:sp>
          <p:nvSpPr>
            <p:cNvPr id="386" name="Google Shape;386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88" name="Google Shape;388;p3"/>
          <p:cNvGrpSpPr/>
          <p:nvPr/>
        </p:nvGrpSpPr>
        <p:grpSpPr>
          <a:xfrm>
            <a:off x="7844707" y="83191"/>
            <a:ext cx="1868635" cy="1648514"/>
            <a:chOff x="-90055" y="50800"/>
            <a:chExt cx="1451649" cy="903448"/>
          </a:xfrm>
        </p:grpSpPr>
        <p:sp>
          <p:nvSpPr>
            <p:cNvPr id="389" name="Google Shape;389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91" name="Google Shape;391;p3"/>
          <p:cNvGrpSpPr/>
          <p:nvPr/>
        </p:nvGrpSpPr>
        <p:grpSpPr>
          <a:xfrm>
            <a:off x="9271005" y="1268320"/>
            <a:ext cx="2466399" cy="1523562"/>
            <a:chOff x="-90055" y="50800"/>
            <a:chExt cx="1451649" cy="903448"/>
          </a:xfrm>
        </p:grpSpPr>
        <p:sp>
          <p:nvSpPr>
            <p:cNvPr id="392" name="Google Shape;392;p3"/>
            <p:cNvSpPr/>
            <p:nvPr/>
          </p:nvSpPr>
          <p:spPr>
            <a:xfrm>
              <a:off x="-90055" y="46361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chemeClr val="lt1"/>
            </a:solidFill>
            <a:ln cap="sq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4" name="Google Shape;394;p3"/>
          <p:cNvSpPr txBox="1"/>
          <p:nvPr/>
        </p:nvSpPr>
        <p:spPr>
          <a:xfrm>
            <a:off x="438017" y="1138227"/>
            <a:ext cx="21466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Are my symptoms serious?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"/>
          <p:cNvSpPr txBox="1"/>
          <p:nvPr/>
        </p:nvSpPr>
        <p:spPr>
          <a:xfrm>
            <a:off x="2314521" y="1862724"/>
            <a:ext cx="19513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What should 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tell my doctor?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"/>
          <p:cNvSpPr txBox="1"/>
          <p:nvPr/>
        </p:nvSpPr>
        <p:spPr>
          <a:xfrm>
            <a:off x="3998759" y="1179825"/>
            <a:ext cx="2881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Surgery vs Medicines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"/>
          <p:cNvSpPr txBox="1"/>
          <p:nvPr/>
        </p:nvSpPr>
        <p:spPr>
          <a:xfrm>
            <a:off x="5954198" y="1954473"/>
            <a:ext cx="20763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Shall I discontinue  Medicines?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"/>
          <p:cNvSpPr txBox="1"/>
          <p:nvPr/>
        </p:nvSpPr>
        <p:spPr>
          <a:xfrm>
            <a:off x="7858942" y="930952"/>
            <a:ext cx="19513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Are both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Tablets same?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"/>
          <p:cNvSpPr txBox="1"/>
          <p:nvPr/>
        </p:nvSpPr>
        <p:spPr>
          <a:xfrm>
            <a:off x="9597186" y="2074349"/>
            <a:ext cx="19513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What's the harm in smoking 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3"/>
          <p:cNvCxnSpPr/>
          <p:nvPr/>
        </p:nvCxnSpPr>
        <p:spPr>
          <a:xfrm>
            <a:off x="7002196" y="4798996"/>
            <a:ext cx="0" cy="57943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1" name="Google Shape;401;p3"/>
          <p:cNvCxnSpPr/>
          <p:nvPr/>
        </p:nvCxnSpPr>
        <p:spPr>
          <a:xfrm>
            <a:off x="1662338" y="3729317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2" name="Google Shape;402;p3"/>
          <p:cNvCxnSpPr/>
          <p:nvPr/>
        </p:nvCxnSpPr>
        <p:spPr>
          <a:xfrm rot="10800000">
            <a:off x="7002196" y="2743200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3" name="Google Shape;403;p3"/>
          <p:cNvCxnSpPr/>
          <p:nvPr/>
        </p:nvCxnSpPr>
        <p:spPr>
          <a:xfrm rot="10800000">
            <a:off x="10504026" y="2743200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4" name="Google Shape;404;p3"/>
          <p:cNvCxnSpPr/>
          <p:nvPr/>
        </p:nvCxnSpPr>
        <p:spPr>
          <a:xfrm rot="10800000">
            <a:off x="8801957" y="1921045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5" name="Google Shape;405;p3"/>
          <p:cNvCxnSpPr/>
          <p:nvPr/>
        </p:nvCxnSpPr>
        <p:spPr>
          <a:xfrm rot="10800000">
            <a:off x="1405812" y="1921045"/>
            <a:ext cx="0" cy="699247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6" name="Google Shape;406;p3"/>
          <p:cNvCxnSpPr/>
          <p:nvPr/>
        </p:nvCxnSpPr>
        <p:spPr>
          <a:xfrm>
            <a:off x="10684121" y="4601628"/>
            <a:ext cx="0" cy="57943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/>
          <p:nvPr/>
        </p:nvSpPr>
        <p:spPr>
          <a:xfrm>
            <a:off x="11382912" y="6006353"/>
            <a:ext cx="809088" cy="779929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4"/>
          <p:cNvSpPr/>
          <p:nvPr/>
        </p:nvSpPr>
        <p:spPr>
          <a:xfrm>
            <a:off x="665371" y="1158564"/>
            <a:ext cx="1237211" cy="1329842"/>
          </a:xfrm>
          <a:custGeom>
            <a:rect b="b" l="l" r="r" t="t"/>
            <a:pathLst>
              <a:path extrusionOk="0" h="1931055" w="2001785">
                <a:moveTo>
                  <a:pt x="0" y="0"/>
                </a:moveTo>
                <a:lnTo>
                  <a:pt x="2001785" y="0"/>
                </a:lnTo>
                <a:lnTo>
                  <a:pt x="2001785" y="1931055"/>
                </a:lnTo>
                <a:lnTo>
                  <a:pt x="0" y="1931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4"/>
          <p:cNvSpPr/>
          <p:nvPr/>
        </p:nvSpPr>
        <p:spPr>
          <a:xfrm>
            <a:off x="10336965" y="4467259"/>
            <a:ext cx="1450491" cy="1308261"/>
          </a:xfrm>
          <a:custGeom>
            <a:rect b="b" l="l" r="r" t="t"/>
            <a:pathLst>
              <a:path extrusionOk="0" h="1999506" w="2174373">
                <a:moveTo>
                  <a:pt x="0" y="0"/>
                </a:moveTo>
                <a:lnTo>
                  <a:pt x="2174373" y="0"/>
                </a:lnTo>
                <a:lnTo>
                  <a:pt x="2174373" y="1999506"/>
                </a:lnTo>
                <a:lnTo>
                  <a:pt x="0" y="1999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4"/>
          <p:cNvSpPr txBox="1"/>
          <p:nvPr/>
        </p:nvSpPr>
        <p:spPr>
          <a:xfrm>
            <a:off x="2704625" y="341042"/>
            <a:ext cx="6782750" cy="466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Nurses Play a Critical Role</a:t>
            </a:r>
            <a:endParaRPr/>
          </a:p>
        </p:txBody>
      </p:sp>
      <p:grpSp>
        <p:nvGrpSpPr>
          <p:cNvPr id="419" name="Google Shape;419;p4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420" name="Google Shape;420;p4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421" name="Google Shape;421;p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4"/>
          <p:cNvSpPr/>
          <p:nvPr/>
        </p:nvSpPr>
        <p:spPr>
          <a:xfrm>
            <a:off x="317328" y="91058"/>
            <a:ext cx="1509951" cy="468202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pic>
        <p:nvPicPr>
          <p:cNvPr id="423" name="Google Shape;4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"/>
          <p:cNvSpPr txBox="1"/>
          <p:nvPr/>
        </p:nvSpPr>
        <p:spPr>
          <a:xfrm>
            <a:off x="2213876" y="1186991"/>
            <a:ext cx="8562594" cy="4112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&amp; Critical Point of Patient Contact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of Treatment Plan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communicator, and Educator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assessment, and Vigilant Monitoring 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Comfort, Care, and Compassion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Overburdened but your smile/empathy makes the difference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74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4"/>
          <p:cNvSpPr txBox="1"/>
          <p:nvPr/>
        </p:nvSpPr>
        <p:spPr>
          <a:xfrm>
            <a:off x="2704625" y="5775520"/>
            <a:ext cx="5773270" cy="461665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 for your Invaluable Contributions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"/>
          <p:cNvSpPr/>
          <p:nvPr/>
        </p:nvSpPr>
        <p:spPr>
          <a:xfrm>
            <a:off x="11382912" y="6006353"/>
            <a:ext cx="809088" cy="779929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5"/>
          <p:cNvSpPr txBox="1"/>
          <p:nvPr/>
        </p:nvSpPr>
        <p:spPr>
          <a:xfrm>
            <a:off x="2768120" y="325159"/>
            <a:ext cx="6655760" cy="466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Nurses help Patients</a:t>
            </a:r>
            <a:endParaRPr/>
          </a:p>
        </p:txBody>
      </p:sp>
      <p:grpSp>
        <p:nvGrpSpPr>
          <p:cNvPr id="436" name="Google Shape;436;p5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437" name="Google Shape;437;p5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438" name="Google Shape;438;p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5"/>
          <p:cNvSpPr/>
          <p:nvPr/>
        </p:nvSpPr>
        <p:spPr>
          <a:xfrm>
            <a:off x="317328" y="91058"/>
            <a:ext cx="1509951" cy="468202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pic>
        <p:nvPicPr>
          <p:cNvPr id="440" name="Google Shape;44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"/>
          <p:cNvSpPr txBox="1"/>
          <p:nvPr/>
        </p:nvSpPr>
        <p:spPr>
          <a:xfrm>
            <a:off x="2013699" y="1254688"/>
            <a:ext cx="8290112" cy="275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 them to Ask Questions &amp; have Open Communication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them about Treatment Plan, Medications etc.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all documentation and Reports to Patients and Caregivers including side-effects of medicines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them about Home care issues, e.g. risks of falls, infections, diets etc.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them about signs of deterioration &amp; emergency protocols, What to do, What not to do &amp; Why it is important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 Patients and Caregivers how to control infections at home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330512" y="4147153"/>
            <a:ext cx="1426952" cy="1744955"/>
          </a:xfrm>
          <a:custGeom>
            <a:rect b="b" l="l" r="r" t="t"/>
            <a:pathLst>
              <a:path extrusionOk="0" h="2617433" w="2096761">
                <a:moveTo>
                  <a:pt x="0" y="0"/>
                </a:moveTo>
                <a:lnTo>
                  <a:pt x="2096761" y="0"/>
                </a:lnTo>
                <a:lnTo>
                  <a:pt x="2096761" y="2617434"/>
                </a:lnTo>
                <a:lnTo>
                  <a:pt x="0" y="2617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5"/>
          <p:cNvSpPr/>
          <p:nvPr/>
        </p:nvSpPr>
        <p:spPr>
          <a:xfrm>
            <a:off x="10320213" y="2117098"/>
            <a:ext cx="1322895" cy="1311902"/>
          </a:xfrm>
          <a:custGeom>
            <a:rect b="b" l="l" r="r" t="t"/>
            <a:pathLst>
              <a:path extrusionOk="0" h="2151079" w="2816890">
                <a:moveTo>
                  <a:pt x="0" y="0"/>
                </a:moveTo>
                <a:lnTo>
                  <a:pt x="2816890" y="0"/>
                </a:lnTo>
                <a:lnTo>
                  <a:pt x="2816890" y="2151080"/>
                </a:lnTo>
                <a:lnTo>
                  <a:pt x="0" y="2151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"/>
          <p:cNvSpPr/>
          <p:nvPr/>
        </p:nvSpPr>
        <p:spPr>
          <a:xfrm>
            <a:off x="9854177" y="1346249"/>
            <a:ext cx="1067482" cy="1062627"/>
          </a:xfrm>
          <a:custGeom>
            <a:rect b="b" l="l" r="r" t="t"/>
            <a:pathLst>
              <a:path extrusionOk="0" h="1821906" w="1828764">
                <a:moveTo>
                  <a:pt x="0" y="0"/>
                </a:moveTo>
                <a:lnTo>
                  <a:pt x="1828764" y="0"/>
                </a:lnTo>
                <a:lnTo>
                  <a:pt x="1828764" y="1821906"/>
                </a:lnTo>
                <a:lnTo>
                  <a:pt x="0" y="182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6"/>
          <p:cNvSpPr/>
          <p:nvPr/>
        </p:nvSpPr>
        <p:spPr>
          <a:xfrm>
            <a:off x="11479253" y="6025270"/>
            <a:ext cx="712747" cy="686728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6"/>
          <p:cNvSpPr/>
          <p:nvPr/>
        </p:nvSpPr>
        <p:spPr>
          <a:xfrm>
            <a:off x="5635128" y="3538686"/>
            <a:ext cx="1236298" cy="1102866"/>
          </a:xfrm>
          <a:custGeom>
            <a:rect b="b" l="l" r="r" t="t"/>
            <a:pathLst>
              <a:path extrusionOk="0" h="2088453" w="2012084">
                <a:moveTo>
                  <a:pt x="0" y="0"/>
                </a:moveTo>
                <a:lnTo>
                  <a:pt x="2012084" y="0"/>
                </a:lnTo>
                <a:lnTo>
                  <a:pt x="2012084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6"/>
          <p:cNvSpPr txBox="1"/>
          <p:nvPr/>
        </p:nvSpPr>
        <p:spPr>
          <a:xfrm>
            <a:off x="1411900" y="281621"/>
            <a:ext cx="9601279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1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How Patients can assist Nurses perform</a:t>
            </a:r>
            <a:endParaRPr/>
          </a:p>
        </p:txBody>
      </p:sp>
      <p:sp>
        <p:nvSpPr>
          <p:cNvPr id="452" name="Google Shape;452;p6"/>
          <p:cNvSpPr txBox="1"/>
          <p:nvPr/>
        </p:nvSpPr>
        <p:spPr>
          <a:xfrm>
            <a:off x="288619" y="2653563"/>
            <a:ext cx="2644365" cy="42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8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Polite and </a:t>
            </a:r>
            <a:endParaRPr/>
          </a:p>
          <a:p>
            <a:pPr indent="0" lvl="0" marL="0" marR="0" rtl="0" algn="ctr">
              <a:lnSpc>
                <a:spcPct val="28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28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28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281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Respectful</a:t>
            </a:r>
            <a:endParaRPr/>
          </a:p>
        </p:txBody>
      </p:sp>
      <p:sp>
        <p:nvSpPr>
          <p:cNvPr id="453" name="Google Shape;453;p6"/>
          <p:cNvSpPr txBox="1"/>
          <p:nvPr/>
        </p:nvSpPr>
        <p:spPr>
          <a:xfrm>
            <a:off x="9018494" y="2408876"/>
            <a:ext cx="273884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 about any allergy &amp; adverse reactions</a:t>
            </a:r>
            <a:endParaRPr/>
          </a:p>
        </p:txBody>
      </p:sp>
      <p:sp>
        <p:nvSpPr>
          <p:cNvPr id="454" name="Google Shape;454;p6"/>
          <p:cNvSpPr txBox="1"/>
          <p:nvPr/>
        </p:nvSpPr>
        <p:spPr>
          <a:xfrm>
            <a:off x="4693329" y="2493263"/>
            <a:ext cx="3038423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 medical history, Express concerns or doubts</a:t>
            </a:r>
            <a:endParaRPr/>
          </a:p>
        </p:txBody>
      </p:sp>
      <p:sp>
        <p:nvSpPr>
          <p:cNvPr id="455" name="Google Shape;455;p6"/>
          <p:cNvSpPr txBox="1"/>
          <p:nvPr/>
        </p:nvSpPr>
        <p:spPr>
          <a:xfrm>
            <a:off x="5121848" y="4638211"/>
            <a:ext cx="2110343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health Records</a:t>
            </a:r>
            <a:endParaRPr/>
          </a:p>
        </p:txBody>
      </p:sp>
      <p:sp>
        <p:nvSpPr>
          <p:cNvPr id="456" name="Google Shape;456;p6"/>
          <p:cNvSpPr txBox="1"/>
          <p:nvPr/>
        </p:nvSpPr>
        <p:spPr>
          <a:xfrm>
            <a:off x="9481765" y="4579439"/>
            <a:ext cx="221884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all instructions</a:t>
            </a:r>
            <a:endParaRPr/>
          </a:p>
        </p:txBody>
      </p:sp>
      <p:sp>
        <p:nvSpPr>
          <p:cNvPr id="457" name="Google Shape;457;p6"/>
          <p:cNvSpPr txBox="1"/>
          <p:nvPr/>
        </p:nvSpPr>
        <p:spPr>
          <a:xfrm>
            <a:off x="567535" y="4576864"/>
            <a:ext cx="230473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Verify your Identification band </a:t>
            </a: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0" y="-90869"/>
            <a:ext cx="1963886" cy="6948869"/>
            <a:chOff x="0" y="-28575"/>
            <a:chExt cx="812800" cy="2737908"/>
          </a:xfrm>
        </p:grpSpPr>
        <p:sp>
          <p:nvSpPr>
            <p:cNvPr id="459" name="Google Shape;459;p6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460" name="Google Shape;460;p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1" name="Google Shape;46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Patient Safety Day 2023: Engaging Patients for Patient Safety" id="462" name="Google Shape;46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278" y="31461"/>
            <a:ext cx="1042273" cy="43023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"/>
          <p:cNvSpPr txBox="1"/>
          <p:nvPr/>
        </p:nvSpPr>
        <p:spPr>
          <a:xfrm>
            <a:off x="3406588" y="6163102"/>
            <a:ext cx="56119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Health My Responsibility</a:t>
            </a: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10176172" y="3473154"/>
            <a:ext cx="943492" cy="1107787"/>
          </a:xfrm>
          <a:custGeom>
            <a:rect b="b" l="l" r="r" t="t"/>
            <a:pathLst>
              <a:path extrusionOk="0" h="2057400" w="1918993">
                <a:moveTo>
                  <a:pt x="0" y="0"/>
                </a:moveTo>
                <a:lnTo>
                  <a:pt x="1918993" y="0"/>
                </a:lnTo>
                <a:lnTo>
                  <a:pt x="19189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6"/>
          <p:cNvSpPr/>
          <p:nvPr/>
        </p:nvSpPr>
        <p:spPr>
          <a:xfrm>
            <a:off x="5724173" y="1279852"/>
            <a:ext cx="976734" cy="1210523"/>
          </a:xfrm>
          <a:custGeom>
            <a:rect b="b" l="l" r="r" t="t"/>
            <a:pathLst>
              <a:path extrusionOk="0" h="1984386" w="1504526">
                <a:moveTo>
                  <a:pt x="0" y="0"/>
                </a:moveTo>
                <a:lnTo>
                  <a:pt x="1504526" y="0"/>
                </a:lnTo>
                <a:lnTo>
                  <a:pt x="1504526" y="1984386"/>
                </a:lnTo>
                <a:lnTo>
                  <a:pt x="0" y="1984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descr="Hospital Wristband Stock Illustration - Download Image Now - Bracelet,  Hospital Identification Bracelet, Hospital - iStock" id="466" name="Google Shape;466;p6"/>
          <p:cNvPicPr preferRelativeResize="0"/>
          <p:nvPr/>
        </p:nvPicPr>
        <p:blipFill rotWithShape="1">
          <a:blip r:embed="rId10">
            <a:alphaModFix/>
          </a:blip>
          <a:srcRect b="-157" l="11137" r="11301" t="5624"/>
          <a:stretch/>
        </p:blipFill>
        <p:spPr>
          <a:xfrm rot="5400000">
            <a:off x="1226823" y="3415900"/>
            <a:ext cx="858679" cy="1348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| Nurse helping patient background | Medical clip art, Nurse,  Medical wallpaper" id="467" name="Google Shape;467;p6"/>
          <p:cNvPicPr preferRelativeResize="0"/>
          <p:nvPr/>
        </p:nvPicPr>
        <p:blipFill rotWithShape="1">
          <a:blip r:embed="rId11">
            <a:alphaModFix/>
          </a:blip>
          <a:srcRect b="8729" l="10296" r="11060" t="6464"/>
          <a:stretch/>
        </p:blipFill>
        <p:spPr>
          <a:xfrm>
            <a:off x="1131575" y="1305724"/>
            <a:ext cx="1042274" cy="112398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"/>
          <p:cNvSpPr/>
          <p:nvPr/>
        </p:nvSpPr>
        <p:spPr>
          <a:xfrm>
            <a:off x="1676400" y="5498946"/>
            <a:ext cx="8821271" cy="412795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"/>
          <p:cNvSpPr txBox="1"/>
          <p:nvPr/>
        </p:nvSpPr>
        <p:spPr>
          <a:xfrm>
            <a:off x="1535160" y="5562320"/>
            <a:ext cx="9121680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observing &amp; learning from Nurses we can build own capability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"/>
          <p:cNvSpPr/>
          <p:nvPr/>
        </p:nvSpPr>
        <p:spPr>
          <a:xfrm>
            <a:off x="317328" y="91058"/>
            <a:ext cx="1509951" cy="468202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sp>
        <p:nvSpPr>
          <p:cNvPr id="475" name="Google Shape;475;p7"/>
          <p:cNvSpPr/>
          <p:nvPr/>
        </p:nvSpPr>
        <p:spPr>
          <a:xfrm>
            <a:off x="11473853" y="6189319"/>
            <a:ext cx="681318" cy="620189"/>
          </a:xfrm>
          <a:custGeom>
            <a:rect b="b" l="l" r="r" t="t"/>
            <a:pathLst>
              <a:path extrusionOk="0" h="1132463" w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6" name="Google Shape;476;p7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477" name="Google Shape;477;p7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478" name="Google Shape;478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9" name="Google Shape;4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"/>
          <p:cNvSpPr txBox="1"/>
          <p:nvPr/>
        </p:nvSpPr>
        <p:spPr>
          <a:xfrm>
            <a:off x="1681809" y="140756"/>
            <a:ext cx="9925576" cy="543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 Patient engagement with  patient education </a:t>
            </a:r>
            <a:endParaRPr/>
          </a:p>
        </p:txBody>
      </p:sp>
      <p:pic>
        <p:nvPicPr>
          <p:cNvPr id="481" name="Google Shape;48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736" y="1042993"/>
            <a:ext cx="3467738" cy="4904864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82" name="Google Shape;48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596" y="1635457"/>
            <a:ext cx="3514225" cy="4971289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83" name="Google Shape;48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4943" y="916248"/>
            <a:ext cx="3561181" cy="5037714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8"/>
          <p:cNvGrpSpPr/>
          <p:nvPr/>
        </p:nvGrpSpPr>
        <p:grpSpPr>
          <a:xfrm>
            <a:off x="4911072" y="2244072"/>
            <a:ext cx="2369856" cy="2369856"/>
            <a:chOff x="0" y="0"/>
            <a:chExt cx="812800" cy="812800"/>
          </a:xfrm>
        </p:grpSpPr>
        <p:sp>
          <p:nvSpPr>
            <p:cNvPr id="493" name="Google Shape;493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80975">
              <a:solidFill>
                <a:srgbClr val="0E4D8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8"/>
          <p:cNvSpPr/>
          <p:nvPr/>
        </p:nvSpPr>
        <p:spPr>
          <a:xfrm>
            <a:off x="7266058" y="1103661"/>
            <a:ext cx="694447" cy="694447"/>
          </a:xfrm>
          <a:custGeom>
            <a:rect b="b" l="l" r="r" t="t"/>
            <a:pathLst>
              <a:path extrusionOk="0" h="1041670" w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8"/>
          <p:cNvSpPr/>
          <p:nvPr/>
        </p:nvSpPr>
        <p:spPr>
          <a:xfrm>
            <a:off x="8612669" y="2286339"/>
            <a:ext cx="1031447" cy="1031447"/>
          </a:xfrm>
          <a:custGeom>
            <a:rect b="b" l="l" r="r" t="t"/>
            <a:pathLst>
              <a:path extrusionOk="0" h="1547170" w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8"/>
          <p:cNvSpPr/>
          <p:nvPr/>
        </p:nvSpPr>
        <p:spPr>
          <a:xfrm>
            <a:off x="2448808" y="5200204"/>
            <a:ext cx="826850" cy="826850"/>
          </a:xfrm>
          <a:custGeom>
            <a:rect b="b" l="l" r="r" t="t"/>
            <a:pathLst>
              <a:path extrusionOk="0" h="1240275" w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8"/>
          <p:cNvSpPr/>
          <p:nvPr/>
        </p:nvSpPr>
        <p:spPr>
          <a:xfrm>
            <a:off x="3908561" y="1077306"/>
            <a:ext cx="886677" cy="1006157"/>
          </a:xfrm>
          <a:custGeom>
            <a:rect b="b" l="l" r="r" t="t"/>
            <a:pathLst>
              <a:path extrusionOk="0" h="1509236" w="1330015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99" name="Google Shape;499;p8"/>
          <p:cNvCxnSpPr/>
          <p:nvPr/>
        </p:nvCxnSpPr>
        <p:spPr>
          <a:xfrm flipH="1" rot="10800000">
            <a:off x="6105291" y="1547636"/>
            <a:ext cx="634898" cy="68120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0" name="Google Shape;500;p8"/>
          <p:cNvCxnSpPr/>
          <p:nvPr/>
        </p:nvCxnSpPr>
        <p:spPr>
          <a:xfrm>
            <a:off x="6749916" y="1551670"/>
            <a:ext cx="465600" cy="1602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1" name="Google Shape;501;p8"/>
          <p:cNvCxnSpPr/>
          <p:nvPr/>
        </p:nvCxnSpPr>
        <p:spPr>
          <a:xfrm flipH="1" rot="10800000">
            <a:off x="4358828" y="4479140"/>
            <a:ext cx="1317547" cy="85772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8"/>
          <p:cNvCxnSpPr/>
          <p:nvPr/>
        </p:nvCxnSpPr>
        <p:spPr>
          <a:xfrm>
            <a:off x="3420699" y="5334803"/>
            <a:ext cx="931201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8"/>
          <p:cNvCxnSpPr/>
          <p:nvPr/>
        </p:nvCxnSpPr>
        <p:spPr>
          <a:xfrm>
            <a:off x="3526986" y="3715863"/>
            <a:ext cx="1358373" cy="800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8"/>
          <p:cNvCxnSpPr/>
          <p:nvPr/>
        </p:nvCxnSpPr>
        <p:spPr>
          <a:xfrm>
            <a:off x="7276550" y="3747578"/>
            <a:ext cx="1177813" cy="676755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8"/>
          <p:cNvCxnSpPr/>
          <p:nvPr/>
        </p:nvCxnSpPr>
        <p:spPr>
          <a:xfrm flipH="1" rot="10800000">
            <a:off x="6991525" y="2451833"/>
            <a:ext cx="898846" cy="24333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8"/>
          <p:cNvCxnSpPr/>
          <p:nvPr/>
        </p:nvCxnSpPr>
        <p:spPr>
          <a:xfrm>
            <a:off x="7871306" y="2450846"/>
            <a:ext cx="655091" cy="33994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8"/>
          <p:cNvCxnSpPr/>
          <p:nvPr/>
        </p:nvCxnSpPr>
        <p:spPr>
          <a:xfrm>
            <a:off x="6705351" y="4474933"/>
            <a:ext cx="688543" cy="117096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8"/>
          <p:cNvCxnSpPr/>
          <p:nvPr/>
        </p:nvCxnSpPr>
        <p:spPr>
          <a:xfrm>
            <a:off x="4608012" y="2196235"/>
            <a:ext cx="554843" cy="48667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8"/>
          <p:cNvSpPr/>
          <p:nvPr/>
        </p:nvSpPr>
        <p:spPr>
          <a:xfrm>
            <a:off x="235882" y="0"/>
            <a:ext cx="1416424" cy="564257"/>
          </a:xfrm>
          <a:custGeom>
            <a:rect b="b" l="l" r="r" t="t"/>
            <a:pathLst>
              <a:path extrusionOk="0" h="1148822" w="2783130">
                <a:moveTo>
                  <a:pt x="0" y="0"/>
                </a:moveTo>
                <a:lnTo>
                  <a:pt x="2783130" y="0"/>
                </a:lnTo>
                <a:lnTo>
                  <a:pt x="2783130" y="1148822"/>
                </a:lnTo>
                <a:lnTo>
                  <a:pt x="0" y="1148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8"/>
          <p:cNvSpPr/>
          <p:nvPr/>
        </p:nvSpPr>
        <p:spPr>
          <a:xfrm>
            <a:off x="5892955" y="2089114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8"/>
          <p:cNvSpPr/>
          <p:nvPr/>
        </p:nvSpPr>
        <p:spPr>
          <a:xfrm rot="1985089">
            <a:off x="6785161" y="2543463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8"/>
          <p:cNvSpPr/>
          <p:nvPr/>
        </p:nvSpPr>
        <p:spPr>
          <a:xfrm rot="5312628">
            <a:off x="7012908" y="3539203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8"/>
          <p:cNvSpPr/>
          <p:nvPr/>
        </p:nvSpPr>
        <p:spPr>
          <a:xfrm rot="8900144">
            <a:off x="6424625" y="4238914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8"/>
          <p:cNvSpPr/>
          <p:nvPr/>
        </p:nvSpPr>
        <p:spPr>
          <a:xfrm rot="-9958181">
            <a:off x="5453171" y="4304536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8"/>
          <p:cNvSpPr/>
          <p:nvPr/>
        </p:nvSpPr>
        <p:spPr>
          <a:xfrm rot="-6709856">
            <a:off x="4808569" y="3555905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8"/>
          <p:cNvSpPr/>
          <p:nvPr/>
        </p:nvSpPr>
        <p:spPr>
          <a:xfrm rot="-3120643">
            <a:off x="4988725" y="2555343"/>
            <a:ext cx="406091" cy="327919"/>
          </a:xfrm>
          <a:custGeom>
            <a:rect b="b" l="l" r="r" t="t"/>
            <a:pathLst>
              <a:path extrusionOk="0" h="491878" w="609137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7" name="Google Shape;517;p8"/>
          <p:cNvGrpSpPr/>
          <p:nvPr/>
        </p:nvGrpSpPr>
        <p:grpSpPr>
          <a:xfrm rot="-1635253">
            <a:off x="5709987" y="1685577"/>
            <a:ext cx="2057401" cy="2153829"/>
            <a:chOff x="0" y="-38100"/>
            <a:chExt cx="812800" cy="850900"/>
          </a:xfrm>
        </p:grpSpPr>
        <p:sp>
          <p:nvSpPr>
            <p:cNvPr id="518" name="Google Shape;518;p8"/>
            <p:cNvSpPr/>
            <p:nvPr/>
          </p:nvSpPr>
          <p:spPr>
            <a:xfrm>
              <a:off x="0" y="0"/>
              <a:ext cx="158970" cy="98715"/>
            </a:xfrm>
            <a:custGeom>
              <a:rect b="b" l="l" r="r" t="t"/>
              <a:pathLst>
                <a:path extrusionOk="0" h="98715" w="158970">
                  <a:moveTo>
                    <a:pt x="0" y="0"/>
                  </a:moveTo>
                  <a:lnTo>
                    <a:pt x="158970" y="0"/>
                  </a:lnTo>
                  <a:lnTo>
                    <a:pt x="158970" y="98715"/>
                  </a:lnTo>
                  <a:lnTo>
                    <a:pt x="0" y="98715"/>
                  </a:ln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</p:sp>
        <p:sp>
          <p:nvSpPr>
            <p:cNvPr id="519" name="Google Shape;519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8"/>
          <p:cNvSpPr/>
          <p:nvPr/>
        </p:nvSpPr>
        <p:spPr>
          <a:xfrm>
            <a:off x="8505140" y="3933735"/>
            <a:ext cx="1355959" cy="1126679"/>
          </a:xfrm>
          <a:custGeom>
            <a:rect b="b" l="l" r="r" t="t"/>
            <a:pathLst>
              <a:path extrusionOk="0" h="1690018" w="203393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8"/>
          <p:cNvSpPr txBox="1"/>
          <p:nvPr/>
        </p:nvSpPr>
        <p:spPr>
          <a:xfrm>
            <a:off x="7890371" y="1013703"/>
            <a:ext cx="217130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/>
          </a:p>
        </p:txBody>
      </p:sp>
      <p:sp>
        <p:nvSpPr>
          <p:cNvPr id="522" name="Google Shape;522;p8"/>
          <p:cNvSpPr txBox="1"/>
          <p:nvPr/>
        </p:nvSpPr>
        <p:spPr>
          <a:xfrm>
            <a:off x="1872299" y="267969"/>
            <a:ext cx="9682156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"/>
                <a:ea typeface="Times"/>
                <a:cs typeface="Times"/>
                <a:sym typeface="Times"/>
              </a:rPr>
              <a:t>Advantages of Patient Engagement  to HCP </a:t>
            </a:r>
            <a:endParaRPr/>
          </a:p>
        </p:txBody>
      </p:sp>
      <p:sp>
        <p:nvSpPr>
          <p:cNvPr id="523" name="Google Shape;523;p8"/>
          <p:cNvSpPr txBox="1"/>
          <p:nvPr/>
        </p:nvSpPr>
        <p:spPr>
          <a:xfrm>
            <a:off x="1872299" y="1228722"/>
            <a:ext cx="217130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overall profitability</a:t>
            </a:r>
            <a:endParaRPr/>
          </a:p>
        </p:txBody>
      </p:sp>
      <p:sp>
        <p:nvSpPr>
          <p:cNvPr id="524" name="Google Shape;524;p8"/>
          <p:cNvSpPr txBox="1"/>
          <p:nvPr/>
        </p:nvSpPr>
        <p:spPr>
          <a:xfrm>
            <a:off x="277505" y="5195373"/>
            <a:ext cx="217130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Patient Loyalty &amp; Referrals</a:t>
            </a:r>
            <a:endParaRPr/>
          </a:p>
        </p:txBody>
      </p:sp>
      <p:sp>
        <p:nvSpPr>
          <p:cNvPr id="525" name="Google Shape;525;p8"/>
          <p:cNvSpPr txBox="1"/>
          <p:nvPr/>
        </p:nvSpPr>
        <p:spPr>
          <a:xfrm>
            <a:off x="9780261" y="4315602"/>
            <a:ext cx="217130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/>
          </a:p>
        </p:txBody>
      </p:sp>
      <p:sp>
        <p:nvSpPr>
          <p:cNvPr id="526" name="Google Shape;526;p8"/>
          <p:cNvSpPr txBox="1"/>
          <p:nvPr/>
        </p:nvSpPr>
        <p:spPr>
          <a:xfrm>
            <a:off x="9780261" y="2299330"/>
            <a:ext cx="2171303" cy="9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/>
          </a:p>
        </p:txBody>
      </p:sp>
      <p:sp>
        <p:nvSpPr>
          <p:cNvPr id="527" name="Google Shape;527;p8"/>
          <p:cNvSpPr/>
          <p:nvPr/>
        </p:nvSpPr>
        <p:spPr>
          <a:xfrm>
            <a:off x="7139660" y="5718486"/>
            <a:ext cx="871645" cy="871645"/>
          </a:xfrm>
          <a:custGeom>
            <a:rect b="b" l="l" r="r" t="t"/>
            <a:pathLst>
              <a:path extrusionOk="0" h="1307467" w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8"/>
          <p:cNvSpPr txBox="1"/>
          <p:nvPr/>
        </p:nvSpPr>
        <p:spPr>
          <a:xfrm>
            <a:off x="7960506" y="5682714"/>
            <a:ext cx="217130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Professional Fulfillment</a:t>
            </a:r>
            <a:endParaRPr/>
          </a:p>
        </p:txBody>
      </p:sp>
      <p:sp>
        <p:nvSpPr>
          <p:cNvPr id="529" name="Google Shape;529;p8"/>
          <p:cNvSpPr/>
          <p:nvPr/>
        </p:nvSpPr>
        <p:spPr>
          <a:xfrm>
            <a:off x="2768270" y="3230311"/>
            <a:ext cx="652429" cy="855645"/>
          </a:xfrm>
          <a:custGeom>
            <a:rect b="b" l="l" r="r" t="t"/>
            <a:pathLst>
              <a:path extrusionOk="0" h="1283467" w="978643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8"/>
          <p:cNvSpPr txBox="1"/>
          <p:nvPr/>
        </p:nvSpPr>
        <p:spPr>
          <a:xfrm>
            <a:off x="991851" y="3377903"/>
            <a:ext cx="217130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/>
          </a:p>
        </p:txBody>
      </p:sp>
      <p:pic>
        <p:nvPicPr>
          <p:cNvPr id="531" name="Google Shape;531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37410" y="2337840"/>
            <a:ext cx="2143349" cy="2191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8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533" name="Google Shape;533;p8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534" name="Google Shape;534;p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5" name="Google Shape;535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"/>
          <p:cNvSpPr/>
          <p:nvPr/>
        </p:nvSpPr>
        <p:spPr>
          <a:xfrm>
            <a:off x="11382912" y="6006353"/>
            <a:ext cx="809088" cy="779929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/>
          <p:nvPr>
            <p:ph type="title"/>
          </p:nvPr>
        </p:nvSpPr>
        <p:spPr>
          <a:xfrm>
            <a:off x="1171952" y="-908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Provider Partnership in safe care </a:t>
            </a:r>
            <a:endParaRPr/>
          </a:p>
        </p:txBody>
      </p:sp>
      <p:sp>
        <p:nvSpPr>
          <p:cNvPr id="542" name="Google Shape;542;p9"/>
          <p:cNvSpPr/>
          <p:nvPr/>
        </p:nvSpPr>
        <p:spPr>
          <a:xfrm>
            <a:off x="11439525" y="6095133"/>
            <a:ext cx="752475" cy="714375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3" name="Google Shape;543;p9"/>
          <p:cNvGrpSpPr/>
          <p:nvPr/>
        </p:nvGrpSpPr>
        <p:grpSpPr>
          <a:xfrm>
            <a:off x="0" y="-90869"/>
            <a:ext cx="1888188" cy="6948869"/>
            <a:chOff x="0" y="-28575"/>
            <a:chExt cx="812800" cy="2737908"/>
          </a:xfrm>
        </p:grpSpPr>
        <p:sp>
          <p:nvSpPr>
            <p:cNvPr id="544" name="Google Shape;544;p9"/>
            <p:cNvSpPr/>
            <p:nvPr/>
          </p:nvSpPr>
          <p:spPr>
            <a:xfrm>
              <a:off x="0" y="0"/>
              <a:ext cx="110380" cy="2709333"/>
            </a:xfrm>
            <a:custGeom>
              <a:rect b="b" l="l" r="r" t="t"/>
              <a:pathLst>
                <a:path extrusionOk="0" h="2709333" w="110380">
                  <a:moveTo>
                    <a:pt x="0" y="0"/>
                  </a:moveTo>
                  <a:lnTo>
                    <a:pt x="110380" y="0"/>
                  </a:lnTo>
                  <a:lnTo>
                    <a:pt x="1103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7B2"/>
            </a:solidFill>
            <a:ln>
              <a:noFill/>
            </a:ln>
          </p:spPr>
        </p:sp>
        <p:sp>
          <p:nvSpPr>
            <p:cNvPr id="545" name="Google Shape;545;p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6" name="Google Shape;5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752" y="1022737"/>
            <a:ext cx="3666949" cy="518733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47" name="Google Shape;5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1021" y="1022732"/>
            <a:ext cx="3666951" cy="51873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548" name="Google Shape;548;p9"/>
          <p:cNvSpPr/>
          <p:nvPr/>
        </p:nvSpPr>
        <p:spPr>
          <a:xfrm>
            <a:off x="317328" y="91058"/>
            <a:ext cx="1509951" cy="468202"/>
          </a:xfrm>
          <a:custGeom>
            <a:rect b="b" l="l" r="r" t="t"/>
            <a:pathLst>
              <a:path extrusionOk="0" h="702303" w="2264926">
                <a:moveTo>
                  <a:pt x="0" y="0"/>
                </a:moveTo>
                <a:lnTo>
                  <a:pt x="2264926" y="0"/>
                </a:lnTo>
                <a:lnTo>
                  <a:pt x="2264926" y="702303"/>
                </a:lnTo>
                <a:lnTo>
                  <a:pt x="0" y="70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733" l="-2208" r="-4416" t="-17330"/>
            </a:stretch>
          </a:blipFill>
          <a:ln>
            <a:noFill/>
          </a:ln>
        </p:spPr>
      </p:sp>
      <p:pic>
        <p:nvPicPr>
          <p:cNvPr id="549" name="Google Shape;5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201" y="6403984"/>
            <a:ext cx="912428" cy="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9"/>
          <p:cNvSpPr txBox="1"/>
          <p:nvPr/>
        </p:nvSpPr>
        <p:spPr>
          <a:xfrm>
            <a:off x="4386206" y="6361996"/>
            <a:ext cx="4087092" cy="44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Times New Roman"/>
              <a:buNone/>
            </a:pPr>
            <a:r>
              <a:rPr b="1" lang="en-US" sz="24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b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2023-09-26T05:54:16Z</dcterms:created>
  <dc:creator>varsha@patientsforpatientsafety.in</dc:creator>
</cp:coreProperties>
</file>