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10287000" cx="18288000"/>
  <p:notesSz cx="6858000" cy="9144000"/>
  <p:embeddedFontLst>
    <p:embeddedFont>
      <p:font typeface="Robo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9" roundtripDataSignature="AMtx7mjJ1PcawDimdbs0ANucrndyaezn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f8e22cf727_0_4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34" name="Google Shape;234;g2f8e22cf727_0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6b037d990_1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g306b037d990_1_2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6b037d990_1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g306b037d990_1_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f8fa44a3c2_1_7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g2f8fa44a3c2_1_7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06b037d990_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295" name="Google Shape;295;g306b037d990_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06b037d990_1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10" name="Google Shape;310;g306b037d990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06b037d990_1_1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306b037d990_1_1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306b037d990_1_1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f8fa44a3c2_1_3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339" name="Google Shape;339;g2f8fa44a3c2_1_3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71bd09058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353" name="Google Shape;353;g3071bd09058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06b037d990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368" name="Google Shape;368;g306b037d990_1_3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6b037d990_1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99" name="Google Shape;99;g306b037d990_1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f8e22cf727_0_8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389" name="Google Shape;389;g2f8e22cf727_0_8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06b037d990_1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03" name="Google Shape;403;g306b037d990_1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06b037d990_1_8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18" name="Google Shape;418;g306b037d990_1_8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06b037d990_1_10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31" name="Google Shape;431;g306b037d990_1_10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06b037d990_1_10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44" name="Google Shape;444;g306b037d990_1_10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06b037d990_1_5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58" name="Google Shape;458;g306b037d990_1_5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06b037d990_1_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78" name="Google Shape;478;g306b037d990_1_5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06b037d990_1_5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92" name="Google Shape;492;g306b037d990_1_5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f8fa44a3c2_1_4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06" name="Google Shape;506;g2f8fa44a3c2_1_4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06b037d990_1_1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8" name="Google Shape;518;g306b037d990_1_1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f8fa44a3c2_1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111" name="Google Shape;111;g2f8fa44a3c2_1_2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9" name="Google Shape;52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06b037d990_1_6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g306b037d990_1_6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06b037d990_1_6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g306b037d990_1_6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06b037d990_1_1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g306b037d990_1_1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f8e22cf727_0_4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90" name="Google Shape;590;g2f8e22cf727_0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071bd09058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4" name="Google Shape;604;g3071bd09058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f8fa44a3c2_1_7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0" name="Google Shape;620;g2f8fa44a3c2_1_7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06b037d990_1_68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31" name="Google Shape;631;g306b037d990_1_689: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06b037d990_1_8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4" name="Google Shape;664;g306b037d990_1_8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f8fa44a3c2_1_5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2" name="Google Shape;692;g2f8fa44a3c2_1_5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f8e22cf72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145" name="Google Shape;145;g2f8e22cf72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6b037d990_1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06b037d990_1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06b037d990_1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06b037d990_1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6b037d990_1_1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6" name="Google Shape;196;g306b037d990_1_13: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f8fa44a3c2_1_3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210" name="Google Shape;210;g2f8fa44a3c2_1_3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06b037d990_1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222" name="Google Shape;222;g306b037d990_1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1792288" y="612775"/>
            <a:ext cx="5486400" cy="4114800"/>
          </a:xfrm>
          <a:prstGeom prst="rect">
            <a:avLst/>
          </a:prstGeom>
          <a:noFill/>
          <a:ln>
            <a:noFill/>
          </a:ln>
        </p:spPr>
      </p:sp>
      <p:sp>
        <p:nvSpPr>
          <p:cNvPr id="68" name="Google Shape;68;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g2f8fa44a3c2_1_433"/>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3" name="Google Shape;23;g2f8fa44a3c2_1_433"/>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algn="l">
              <a:lnSpc>
                <a:spcPct val="115000"/>
              </a:lnSpc>
              <a:spcBef>
                <a:spcPts val="0"/>
              </a:spcBef>
              <a:spcAft>
                <a:spcPts val="0"/>
              </a:spcAft>
              <a:buSzPts val="3600"/>
              <a:buChar char="●"/>
              <a:defRPr/>
            </a:lvl1pPr>
            <a:lvl2pPr indent="-406400" lvl="1" marL="914400" algn="l">
              <a:lnSpc>
                <a:spcPct val="115000"/>
              </a:lnSpc>
              <a:spcBef>
                <a:spcPts val="0"/>
              </a:spcBef>
              <a:spcAft>
                <a:spcPts val="0"/>
              </a:spcAft>
              <a:buSzPts val="2800"/>
              <a:buChar char="○"/>
              <a:defRPr/>
            </a:lvl2pPr>
            <a:lvl3pPr indent="-406400" lvl="2" marL="1371600" algn="l">
              <a:lnSpc>
                <a:spcPct val="115000"/>
              </a:lnSpc>
              <a:spcBef>
                <a:spcPts val="0"/>
              </a:spcBef>
              <a:spcAft>
                <a:spcPts val="0"/>
              </a:spcAft>
              <a:buSzPts val="2800"/>
              <a:buChar char="■"/>
              <a:defRPr/>
            </a:lvl3pPr>
            <a:lvl4pPr indent="-406400" lvl="3" marL="1828800" algn="l">
              <a:lnSpc>
                <a:spcPct val="115000"/>
              </a:lnSpc>
              <a:spcBef>
                <a:spcPts val="0"/>
              </a:spcBef>
              <a:spcAft>
                <a:spcPts val="0"/>
              </a:spcAft>
              <a:buSzPts val="2800"/>
              <a:buChar char="●"/>
              <a:defRPr/>
            </a:lvl4pPr>
            <a:lvl5pPr indent="-406400" lvl="4" marL="2286000" algn="l">
              <a:lnSpc>
                <a:spcPct val="115000"/>
              </a:lnSpc>
              <a:spcBef>
                <a:spcPts val="0"/>
              </a:spcBef>
              <a:spcAft>
                <a:spcPts val="0"/>
              </a:spcAft>
              <a:buSzPts val="2800"/>
              <a:buChar char="○"/>
              <a:defRPr/>
            </a:lvl5pPr>
            <a:lvl6pPr indent="-406400" lvl="5" marL="2743200" algn="l">
              <a:lnSpc>
                <a:spcPct val="115000"/>
              </a:lnSpc>
              <a:spcBef>
                <a:spcPts val="0"/>
              </a:spcBef>
              <a:spcAft>
                <a:spcPts val="0"/>
              </a:spcAft>
              <a:buSzPts val="2800"/>
              <a:buChar char="■"/>
              <a:defRPr/>
            </a:lvl6pPr>
            <a:lvl7pPr indent="-406400" lvl="6" marL="3200400" algn="l">
              <a:lnSpc>
                <a:spcPct val="115000"/>
              </a:lnSpc>
              <a:spcBef>
                <a:spcPts val="0"/>
              </a:spcBef>
              <a:spcAft>
                <a:spcPts val="0"/>
              </a:spcAft>
              <a:buSzPts val="2800"/>
              <a:buChar char="●"/>
              <a:defRPr/>
            </a:lvl7pPr>
            <a:lvl8pPr indent="-406400" lvl="7" marL="3657600" algn="l">
              <a:lnSpc>
                <a:spcPct val="115000"/>
              </a:lnSpc>
              <a:spcBef>
                <a:spcPts val="0"/>
              </a:spcBef>
              <a:spcAft>
                <a:spcPts val="0"/>
              </a:spcAft>
              <a:buSzPts val="2800"/>
              <a:buChar char="○"/>
              <a:defRPr/>
            </a:lvl8pPr>
            <a:lvl9pPr indent="-406400" lvl="8" marL="4114800" algn="l">
              <a:lnSpc>
                <a:spcPct val="115000"/>
              </a:lnSpc>
              <a:spcBef>
                <a:spcPts val="0"/>
              </a:spcBef>
              <a:spcAft>
                <a:spcPts val="0"/>
              </a:spcAft>
              <a:buSzPts val="2800"/>
              <a:buChar char="■"/>
              <a:defRPr/>
            </a:lvl9pPr>
          </a:lstStyle>
          <a:p/>
        </p:txBody>
      </p:sp>
      <p:sp>
        <p:nvSpPr>
          <p:cNvPr id="24" name="Google Shape;24;g2f8fa44a3c2_1_433"/>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5.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22.jpg"/><Relationship Id="rId6"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who.int/india/news/detail/02-06-2022-india-hypertension-control-initiative--a-high-impact-and-low-cost-solution" TargetMode="External"/><Relationship Id="rId4" Type="http://schemas.openxmlformats.org/officeDocument/2006/relationships/hyperlink" Target="https://www.sciencedirect.com/science/article/pii/S0019483219304201" TargetMode="External"/><Relationship Id="rId5" Type="http://schemas.openxmlformats.org/officeDocument/2006/relationships/hyperlink" Target="https://www.who.int/india/news/detail/02-06-2022-india-hypertension-control-initiative--a-high-impact-and-low-cost-solution" TargetMode="External"/><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3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33.png"/><Relationship Id="rId6" Type="http://schemas.openxmlformats.org/officeDocument/2006/relationships/hyperlink" Target="https://www.lighthousedentalcentre.com/blog/4-signs-that-you-have-sleep-apne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2.jpg"/><Relationship Id="rId5" Type="http://schemas.openxmlformats.org/officeDocument/2006/relationships/image" Target="../media/image8.png"/><Relationship Id="rId6"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hyperlink" Target="https://www.semmes-murphey.com/news/stroke-detection-prevention-dr-elijovich"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6.jpg"/><Relationship Id="rId4" Type="http://schemas.openxmlformats.org/officeDocument/2006/relationships/image" Target="../media/image23.png"/><Relationship Id="rId5"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23.png"/><Relationship Id="rId5"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5.png"/><Relationship Id="rId4" Type="http://schemas.openxmlformats.org/officeDocument/2006/relationships/image" Target="../media/image23.pn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8.png"/><Relationship Id="rId4" Type="http://schemas.openxmlformats.org/officeDocument/2006/relationships/image" Target="../media/image23.png"/><Relationship Id="rId5"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6.png"/><Relationship Id="rId8"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9.jp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hyperlink" Target="https://www.who.int/news-room/fact-sheets/detail/cancer" TargetMode="External"/><Relationship Id="rId6"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42.jpg"/><Relationship Id="rId6" Type="http://schemas.openxmlformats.org/officeDocument/2006/relationships/image" Target="../media/image4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4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9.jpg"/><Relationship Id="rId4" Type="http://schemas.openxmlformats.org/officeDocument/2006/relationships/image" Target="../media/image5.png"/><Relationship Id="rId5"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51.jpg"/><Relationship Id="rId6" Type="http://schemas.openxmlformats.org/officeDocument/2006/relationships/image" Target="../media/image5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8.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4.png"/><Relationship Id="rId4" Type="http://schemas.openxmlformats.org/officeDocument/2006/relationships/image" Target="../media/image57.png"/><Relationship Id="rId5" Type="http://schemas.openxmlformats.org/officeDocument/2006/relationships/image" Target="../media/image62.png"/><Relationship Id="rId6" Type="http://schemas.openxmlformats.org/officeDocument/2006/relationships/image" Target="../media/image55.gif"/><Relationship Id="rId7" Type="http://schemas.openxmlformats.org/officeDocument/2006/relationships/image" Target="../media/image23.png"/><Relationship Id="rId8"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jpg"/><Relationship Id="rId4" Type="http://schemas.openxmlformats.org/officeDocument/2006/relationships/image" Target="../media/image46.jpg"/><Relationship Id="rId5" Type="http://schemas.openxmlformats.org/officeDocument/2006/relationships/image" Target="../media/image53.jpg"/><Relationship Id="rId6" Type="http://schemas.openxmlformats.org/officeDocument/2006/relationships/image" Target="../media/image60.jpg"/><Relationship Id="rId7" Type="http://schemas.openxmlformats.org/officeDocument/2006/relationships/image" Target="../media/image8.png"/><Relationship Id="rId8" Type="http://schemas.openxmlformats.org/officeDocument/2006/relationships/image" Target="../media/image23.png"/></Relationships>
</file>

<file path=ppt/slides/_rels/slide39.xml.rels><?xml version="1.0" encoding="UTF-8" standalone="yes"?><Relationships xmlns="http://schemas.openxmlformats.org/package/2006/relationships"><Relationship Id="rId11" Type="http://schemas.openxmlformats.org/officeDocument/2006/relationships/image" Target="../media/image56.png"/><Relationship Id="rId10" Type="http://schemas.openxmlformats.org/officeDocument/2006/relationships/image" Target="../media/image47.jpg"/><Relationship Id="rId13" Type="http://schemas.openxmlformats.org/officeDocument/2006/relationships/hyperlink" Target="https://api.whatsapp.com/message/VMLNDCT4EWMQL1?autoload=1&amp;app_absent=0" TargetMode="External"/><Relationship Id="rId12" Type="http://schemas.openxmlformats.org/officeDocument/2006/relationships/hyperlink" Target="https://api.whatsapp.com/message/VMLNDCT4EWMQL1?autoload=1&amp;app_absent=0" TargetMode="External"/><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info@patientsforpatientsafety.in" TargetMode="External"/><Relationship Id="rId4" Type="http://schemas.openxmlformats.org/officeDocument/2006/relationships/hyperlink" Target="https://www.patientsforpatientsafety.in/share-stories.php" TargetMode="External"/><Relationship Id="rId9" Type="http://schemas.openxmlformats.org/officeDocument/2006/relationships/image" Target="../media/image58.png"/><Relationship Id="rId15" Type="http://schemas.openxmlformats.org/officeDocument/2006/relationships/image" Target="../media/image8.png"/><Relationship Id="rId14" Type="http://schemas.openxmlformats.org/officeDocument/2006/relationships/image" Target="../media/image5.png"/><Relationship Id="rId5" Type="http://schemas.openxmlformats.org/officeDocument/2006/relationships/hyperlink" Target="http://www.patientsforpatientsafety.in" TargetMode="External"/><Relationship Id="rId6" Type="http://schemas.openxmlformats.org/officeDocument/2006/relationships/hyperlink" Target="https://www.patientsforpatientsafety.in/subscribe-us.php" TargetMode="External"/><Relationship Id="rId7" Type="http://schemas.openxmlformats.org/officeDocument/2006/relationships/image" Target="../media/image61.png"/><Relationship Id="rId8"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4.jpg"/><Relationship Id="rId6"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34.png"/><Relationship Id="rId6" Type="http://schemas.openxmlformats.org/officeDocument/2006/relationships/image" Target="../media/image13.png"/><Relationship Id="rId7" Type="http://schemas.openxmlformats.org/officeDocument/2006/relationships/image" Target="../media/image18.png"/><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5724175" y="2269963"/>
            <a:ext cx="6238875" cy="5984875"/>
          </a:xfrm>
          <a:custGeom>
            <a:rect b="b" l="l" r="r" t="t"/>
            <a:pathLst>
              <a:path extrusionOk="0"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rotWithShape="1">
            <a:blip r:embed="rId3">
              <a:alphaModFix/>
            </a:blip>
            <a:stretch>
              <a:fillRect b="-24897" l="0" r="0" t="-24897"/>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1507975" y="216800"/>
            <a:ext cx="151323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CC0000"/>
                </a:solidFill>
                <a:latin typeface="Times New Roman"/>
                <a:ea typeface="Times New Roman"/>
                <a:cs typeface="Times New Roman"/>
                <a:sym typeface="Times New Roman"/>
              </a:rPr>
              <a:t>Aging Gracefully: Understanding the Challenges and Care for the Elderly</a:t>
            </a:r>
            <a:endParaRPr b="0" i="0" sz="6000" u="none" cap="none" strike="noStrike">
              <a:solidFill>
                <a:srgbClr val="CC0000"/>
              </a:solidFill>
              <a:latin typeface="Times New Roman"/>
              <a:ea typeface="Times New Roman"/>
              <a:cs typeface="Times New Roman"/>
              <a:sym typeface="Times New Roman"/>
            </a:endParaRPr>
          </a:p>
        </p:txBody>
      </p:sp>
      <p:pic>
        <p:nvPicPr>
          <p:cNvPr id="90" name="Google Shape;90;p1"/>
          <p:cNvPicPr preferRelativeResize="0"/>
          <p:nvPr/>
        </p:nvPicPr>
        <p:blipFill rotWithShape="1">
          <a:blip r:embed="rId4">
            <a:alphaModFix/>
          </a:blip>
          <a:srcRect b="0" l="0" r="0" t="0"/>
          <a:stretch/>
        </p:blipFill>
        <p:spPr>
          <a:xfrm>
            <a:off x="16200602" y="226200"/>
            <a:ext cx="1859100" cy="826275"/>
          </a:xfrm>
          <a:prstGeom prst="rect">
            <a:avLst/>
          </a:prstGeom>
          <a:noFill/>
          <a:ln>
            <a:noFill/>
          </a:ln>
        </p:spPr>
      </p:pic>
      <p:sp>
        <p:nvSpPr>
          <p:cNvPr id="91" name="Google Shape;91;p1"/>
          <p:cNvSpPr txBox="1"/>
          <p:nvPr/>
        </p:nvSpPr>
        <p:spPr>
          <a:xfrm>
            <a:off x="3913500" y="8425400"/>
            <a:ext cx="10461000" cy="684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4300" u="none" cap="none" strike="noStrike">
                <a:solidFill>
                  <a:srgbClr val="0000FF"/>
                </a:solidFill>
                <a:latin typeface="Times New Roman"/>
                <a:ea typeface="Times New Roman"/>
                <a:cs typeface="Times New Roman"/>
                <a:sym typeface="Times New Roman"/>
              </a:rPr>
              <a:t>Patients for Patient Safety Foundation</a:t>
            </a:r>
            <a:endParaRPr b="1" i="0" sz="4300" u="none" cap="none" strike="noStrike">
              <a:solidFill>
                <a:srgbClr val="0000FF"/>
              </a:solidFill>
              <a:latin typeface="Times New Roman"/>
              <a:ea typeface="Times New Roman"/>
              <a:cs typeface="Times New Roman"/>
              <a:sym typeface="Times New Roman"/>
            </a:endParaRPr>
          </a:p>
        </p:txBody>
      </p:sp>
      <p:sp>
        <p:nvSpPr>
          <p:cNvPr id="92" name="Google Shape;92;p1"/>
          <p:cNvSpPr txBox="1"/>
          <p:nvPr/>
        </p:nvSpPr>
        <p:spPr>
          <a:xfrm>
            <a:off x="3032400" y="9531250"/>
            <a:ext cx="12223200" cy="292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300"/>
              <a:buFont typeface="Arial"/>
              <a:buNone/>
            </a:pPr>
            <a:r>
              <a:rPr b="1" i="0" lang="en-US" sz="4300" u="none" cap="none" strike="noStrike">
                <a:solidFill>
                  <a:srgbClr val="FF6907"/>
                </a:solidFill>
                <a:latin typeface="Times New Roman"/>
                <a:ea typeface="Times New Roman"/>
                <a:cs typeface="Times New Roman"/>
                <a:sym typeface="Times New Roman"/>
              </a:rPr>
              <a:t>Inner Wheel Club of Bangalore West (District 319)</a:t>
            </a:r>
            <a:r>
              <a:rPr b="1" i="0" lang="en-US" sz="4300" u="none" cap="none" strike="noStrike">
                <a:solidFill>
                  <a:srgbClr val="000000"/>
                </a:solidFill>
                <a:latin typeface="Times New Roman"/>
                <a:ea typeface="Times New Roman"/>
                <a:cs typeface="Times New Roman"/>
                <a:sym typeface="Times New Roman"/>
              </a:rPr>
              <a:t>  </a:t>
            </a:r>
            <a:r>
              <a:rPr b="1" i="0" lang="en-US" sz="3000" u="none" cap="none" strike="noStrike">
                <a:solidFill>
                  <a:srgbClr val="000000"/>
                </a:solidFill>
                <a:latin typeface="Times New Roman"/>
                <a:ea typeface="Times New Roman"/>
                <a:cs typeface="Times New Roman"/>
                <a:sym typeface="Times New Roman"/>
              </a:rPr>
              <a:t>- 1st October 2024</a:t>
            </a:r>
            <a:endParaRPr b="1" i="0" sz="3000" u="none" cap="none" strike="noStrike">
              <a:solidFill>
                <a:srgbClr val="000000"/>
              </a:solidFill>
              <a:latin typeface="Times New Roman"/>
              <a:ea typeface="Times New Roman"/>
              <a:cs typeface="Times New Roman"/>
              <a:sym typeface="Times New Roman"/>
            </a:endParaRPr>
          </a:p>
        </p:txBody>
      </p:sp>
      <p:pic>
        <p:nvPicPr>
          <p:cNvPr id="93" name="Google Shape;93;p1"/>
          <p:cNvPicPr preferRelativeResize="0"/>
          <p:nvPr/>
        </p:nvPicPr>
        <p:blipFill rotWithShape="1">
          <a:blip r:embed="rId5">
            <a:alphaModFix/>
          </a:blip>
          <a:srcRect b="3074" l="3507" r="5374" t="3718"/>
          <a:stretch/>
        </p:blipFill>
        <p:spPr>
          <a:xfrm>
            <a:off x="216275" y="226200"/>
            <a:ext cx="2231826" cy="2218699"/>
          </a:xfrm>
          <a:prstGeom prst="rect">
            <a:avLst/>
          </a:prstGeom>
          <a:noFill/>
          <a:ln>
            <a:noFill/>
          </a:ln>
        </p:spPr>
      </p:pic>
      <p:pic>
        <p:nvPicPr>
          <p:cNvPr id="94" name="Google Shape;94;p1"/>
          <p:cNvPicPr preferRelativeResize="0"/>
          <p:nvPr/>
        </p:nvPicPr>
        <p:blipFill rotWithShape="1">
          <a:blip r:embed="rId6">
            <a:alphaModFix/>
          </a:blip>
          <a:srcRect b="0" l="9787" r="0" t="7586"/>
          <a:stretch/>
        </p:blipFill>
        <p:spPr>
          <a:xfrm>
            <a:off x="329075" y="2618525"/>
            <a:ext cx="2231825" cy="2178813"/>
          </a:xfrm>
          <a:prstGeom prst="rect">
            <a:avLst/>
          </a:prstGeom>
          <a:noFill/>
          <a:ln>
            <a:noFill/>
          </a:ln>
        </p:spPr>
      </p:pic>
      <p:pic>
        <p:nvPicPr>
          <p:cNvPr id="95" name="Google Shape;95;p1"/>
          <p:cNvPicPr preferRelativeResize="0"/>
          <p:nvPr/>
        </p:nvPicPr>
        <p:blipFill rotWithShape="1">
          <a:blip r:embed="rId7">
            <a:alphaModFix/>
          </a:blip>
          <a:srcRect b="4969" l="7732" r="0" t="0"/>
          <a:stretch/>
        </p:blipFill>
        <p:spPr>
          <a:xfrm>
            <a:off x="216275" y="4861550"/>
            <a:ext cx="2527901" cy="2526272"/>
          </a:xfrm>
          <a:prstGeom prst="rect">
            <a:avLst/>
          </a:prstGeom>
          <a:noFill/>
          <a:ln>
            <a:noFill/>
          </a:ln>
        </p:spPr>
      </p:pic>
      <p:pic>
        <p:nvPicPr>
          <p:cNvPr id="96" name="Google Shape;96;p1"/>
          <p:cNvPicPr preferRelativeResize="0"/>
          <p:nvPr/>
        </p:nvPicPr>
        <p:blipFill rotWithShape="1">
          <a:blip r:embed="rId8">
            <a:alphaModFix/>
          </a:blip>
          <a:srcRect b="23326" l="31180" r="34951" t="22647"/>
          <a:stretch/>
        </p:blipFill>
        <p:spPr>
          <a:xfrm>
            <a:off x="16077335" y="8246425"/>
            <a:ext cx="2058563" cy="1847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f8e22cf727_0_417"/>
          <p:cNvSpPr txBox="1"/>
          <p:nvPr>
            <p:ph idx="1" type="body"/>
          </p:nvPr>
        </p:nvSpPr>
        <p:spPr>
          <a:xfrm>
            <a:off x="911250" y="1753850"/>
            <a:ext cx="9641100" cy="5256000"/>
          </a:xfrm>
          <a:prstGeom prst="rect">
            <a:avLst/>
          </a:prstGeom>
          <a:noFill/>
          <a:ln>
            <a:noFill/>
          </a:ln>
        </p:spPr>
        <p:txBody>
          <a:bodyPr anchorCtr="0" anchor="t" bIns="68550" lIns="137150" spcFirstLastPara="1" rIns="137150" wrap="square" tIns="68550">
            <a:noAutofit/>
          </a:bodyPr>
          <a:lstStyle/>
          <a:p>
            <a:pPr indent="0" lvl="0" marL="0" marR="114300" rtl="0" algn="just">
              <a:lnSpc>
                <a:spcPct val="150000"/>
              </a:lnSpc>
              <a:spcBef>
                <a:spcPts val="0"/>
              </a:spcBef>
              <a:spcAft>
                <a:spcPts val="0"/>
              </a:spcAft>
              <a:buClr>
                <a:srgbClr val="0D0D0D"/>
              </a:buClr>
              <a:buSzPts val="3800"/>
              <a:buNone/>
            </a:pPr>
            <a:r>
              <a:t/>
            </a:r>
            <a:endParaRPr b="1" sz="3700">
              <a:solidFill>
                <a:srgbClr val="0D0D0D"/>
              </a:solidFill>
              <a:latin typeface="Times New Roman"/>
              <a:ea typeface="Times New Roman"/>
              <a:cs typeface="Times New Roman"/>
              <a:sym typeface="Times New Roman"/>
            </a:endParaRPr>
          </a:p>
          <a:p>
            <a:pPr indent="-577850" lvl="0" marL="685800" marR="114300" rtl="0" algn="just">
              <a:lnSpc>
                <a:spcPct val="150000"/>
              </a:lnSpc>
              <a:spcBef>
                <a:spcPts val="0"/>
              </a:spcBef>
              <a:spcAft>
                <a:spcPts val="0"/>
              </a:spcAft>
              <a:buClr>
                <a:srgbClr val="0D0D0D"/>
              </a:buClr>
              <a:buSzPts val="3700"/>
              <a:buFont typeface="Times New Roman"/>
              <a:buChar char="•"/>
            </a:pPr>
            <a:r>
              <a:rPr lang="en-US" sz="3700">
                <a:solidFill>
                  <a:srgbClr val="0D0D0D"/>
                </a:solidFill>
                <a:latin typeface="Times New Roman"/>
                <a:ea typeface="Times New Roman"/>
                <a:cs typeface="Times New Roman"/>
                <a:sym typeface="Times New Roman"/>
              </a:rPr>
              <a:t>Forgetting to pack all  medications/ monitoring aids</a:t>
            </a:r>
            <a:endParaRPr sz="3700">
              <a:solidFill>
                <a:srgbClr val="0D0D0D"/>
              </a:solidFill>
              <a:latin typeface="Times New Roman"/>
              <a:ea typeface="Times New Roman"/>
              <a:cs typeface="Times New Roman"/>
              <a:sym typeface="Times New Roman"/>
            </a:endParaRPr>
          </a:p>
          <a:p>
            <a:pPr indent="-577850" lvl="0" marL="685800" marR="114300" rtl="0" algn="just">
              <a:lnSpc>
                <a:spcPct val="150000"/>
              </a:lnSpc>
              <a:spcBef>
                <a:spcPts val="0"/>
              </a:spcBef>
              <a:spcAft>
                <a:spcPts val="0"/>
              </a:spcAft>
              <a:buClr>
                <a:srgbClr val="0D0D0D"/>
              </a:buClr>
              <a:buSzPts val="3700"/>
              <a:buFont typeface="Times New Roman"/>
              <a:buChar char="•"/>
            </a:pPr>
            <a:r>
              <a:rPr lang="en-US" sz="3700">
                <a:solidFill>
                  <a:srgbClr val="0D0D0D"/>
                </a:solidFill>
                <a:latin typeface="Times New Roman"/>
                <a:ea typeface="Times New Roman"/>
                <a:cs typeface="Times New Roman"/>
                <a:sym typeface="Times New Roman"/>
              </a:rPr>
              <a:t>Putting in checked luggage chances of delay</a:t>
            </a:r>
            <a:endParaRPr sz="3700">
              <a:solidFill>
                <a:srgbClr val="0D0D0D"/>
              </a:solidFill>
              <a:latin typeface="Times New Roman"/>
              <a:ea typeface="Times New Roman"/>
              <a:cs typeface="Times New Roman"/>
              <a:sym typeface="Times New Roman"/>
            </a:endParaRPr>
          </a:p>
          <a:p>
            <a:pPr indent="-577850" lvl="0" marL="685800" marR="114300" rtl="0" algn="just">
              <a:lnSpc>
                <a:spcPct val="150000"/>
              </a:lnSpc>
              <a:spcBef>
                <a:spcPts val="0"/>
              </a:spcBef>
              <a:spcAft>
                <a:spcPts val="0"/>
              </a:spcAft>
              <a:buClr>
                <a:srgbClr val="0D0D0D"/>
              </a:buClr>
              <a:buSzPts val="3700"/>
              <a:buFont typeface="Times New Roman"/>
              <a:buChar char="•"/>
            </a:pPr>
            <a:r>
              <a:rPr lang="en-US" sz="3700">
                <a:solidFill>
                  <a:srgbClr val="0D0D0D"/>
                </a:solidFill>
                <a:latin typeface="Times New Roman"/>
                <a:ea typeface="Times New Roman"/>
                <a:cs typeface="Times New Roman"/>
                <a:sym typeface="Times New Roman"/>
              </a:rPr>
              <a:t>Manage dosage in now time zone</a:t>
            </a:r>
            <a:endParaRPr sz="3700">
              <a:solidFill>
                <a:srgbClr val="0D0D0D"/>
              </a:solidFill>
              <a:latin typeface="Times New Roman"/>
              <a:ea typeface="Times New Roman"/>
              <a:cs typeface="Times New Roman"/>
              <a:sym typeface="Times New Roman"/>
            </a:endParaRPr>
          </a:p>
          <a:p>
            <a:pPr indent="-577850" lvl="0" marL="685800" marR="114300" rtl="0" algn="just">
              <a:lnSpc>
                <a:spcPct val="150000"/>
              </a:lnSpc>
              <a:spcBef>
                <a:spcPts val="0"/>
              </a:spcBef>
              <a:spcAft>
                <a:spcPts val="0"/>
              </a:spcAft>
              <a:buClr>
                <a:srgbClr val="0D0D0D"/>
              </a:buClr>
              <a:buSzPts val="3700"/>
              <a:buFont typeface="Times New Roman"/>
              <a:buChar char="•"/>
            </a:pPr>
            <a:r>
              <a:rPr lang="en-US" sz="3700">
                <a:solidFill>
                  <a:srgbClr val="0D0D0D"/>
                </a:solidFill>
                <a:latin typeface="Times New Roman"/>
                <a:ea typeface="Times New Roman"/>
                <a:cs typeface="Times New Roman"/>
                <a:sym typeface="Times New Roman"/>
              </a:rPr>
              <a:t>Insufficient supply overstays</a:t>
            </a:r>
            <a:endParaRPr sz="3700">
              <a:solidFill>
                <a:srgbClr val="0D0D0D"/>
              </a:solidFill>
              <a:latin typeface="Times New Roman"/>
              <a:ea typeface="Times New Roman"/>
              <a:cs typeface="Times New Roman"/>
              <a:sym typeface="Times New Roman"/>
            </a:endParaRPr>
          </a:p>
          <a:p>
            <a:pPr indent="-577850" lvl="0" marL="685800" marR="114300" rtl="0" algn="just">
              <a:lnSpc>
                <a:spcPct val="150000"/>
              </a:lnSpc>
              <a:spcBef>
                <a:spcPts val="0"/>
              </a:spcBef>
              <a:spcAft>
                <a:spcPts val="0"/>
              </a:spcAft>
              <a:buClr>
                <a:srgbClr val="0D0D0D"/>
              </a:buClr>
              <a:buSzPts val="3700"/>
              <a:buFont typeface="Times New Roman"/>
              <a:buChar char="•"/>
            </a:pPr>
            <a:r>
              <a:rPr lang="en-US" sz="3700">
                <a:solidFill>
                  <a:srgbClr val="0D0D0D"/>
                </a:solidFill>
                <a:latin typeface="Times New Roman"/>
                <a:ea typeface="Times New Roman"/>
                <a:cs typeface="Times New Roman"/>
                <a:sym typeface="Times New Roman"/>
              </a:rPr>
              <a:t>Not carrying prescriptions/ reports</a:t>
            </a:r>
            <a:endParaRPr sz="3700">
              <a:solidFill>
                <a:srgbClr val="0D0D0D"/>
              </a:solidFill>
              <a:latin typeface="Times New Roman"/>
              <a:ea typeface="Times New Roman"/>
              <a:cs typeface="Times New Roman"/>
              <a:sym typeface="Times New Roman"/>
            </a:endParaRPr>
          </a:p>
          <a:p>
            <a:pPr indent="0" lvl="0" marL="685800" marR="114300" rtl="0" algn="just">
              <a:lnSpc>
                <a:spcPct val="150000"/>
              </a:lnSpc>
              <a:spcBef>
                <a:spcPts val="0"/>
              </a:spcBef>
              <a:spcAft>
                <a:spcPts val="0"/>
              </a:spcAft>
              <a:buClr>
                <a:schemeClr val="dk1"/>
              </a:buClr>
              <a:buSzPts val="2000"/>
              <a:buNone/>
            </a:pPr>
            <a:r>
              <a:t/>
            </a:r>
            <a:endParaRPr sz="3700">
              <a:solidFill>
                <a:srgbClr val="00796B"/>
              </a:solidFill>
              <a:latin typeface="Times New Roman"/>
              <a:ea typeface="Times New Roman"/>
              <a:cs typeface="Times New Roman"/>
              <a:sym typeface="Times New Roman"/>
            </a:endParaRPr>
          </a:p>
        </p:txBody>
      </p:sp>
      <p:pic>
        <p:nvPicPr>
          <p:cNvPr id="237" name="Google Shape;237;g2f8e22cf727_0_417"/>
          <p:cNvPicPr preferRelativeResize="0"/>
          <p:nvPr/>
        </p:nvPicPr>
        <p:blipFill rotWithShape="1">
          <a:blip r:embed="rId3">
            <a:alphaModFix/>
          </a:blip>
          <a:srcRect b="10389" l="0" r="0" t="2228"/>
          <a:stretch/>
        </p:blipFill>
        <p:spPr>
          <a:xfrm>
            <a:off x="11273938" y="535650"/>
            <a:ext cx="5441550" cy="9215700"/>
          </a:xfrm>
          <a:prstGeom prst="rect">
            <a:avLst/>
          </a:prstGeom>
          <a:noFill/>
          <a:ln>
            <a:noFill/>
          </a:ln>
        </p:spPr>
      </p:pic>
      <p:sp>
        <p:nvSpPr>
          <p:cNvPr id="238" name="Google Shape;238;g2f8e22cf727_0_417"/>
          <p:cNvSpPr txBox="1"/>
          <p:nvPr/>
        </p:nvSpPr>
        <p:spPr>
          <a:xfrm>
            <a:off x="1957175" y="102775"/>
            <a:ext cx="15359400" cy="985200"/>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000000"/>
              </a:buClr>
              <a:buSzPts val="6000"/>
              <a:buFont typeface="Arial"/>
              <a:buNone/>
            </a:pPr>
            <a:r>
              <a:t/>
            </a:r>
            <a:endParaRPr b="1" i="0" sz="5500" u="none" cap="none" strike="noStrike">
              <a:solidFill>
                <a:srgbClr val="CC0000"/>
              </a:solidFill>
              <a:highlight>
                <a:srgbClr val="FFCC00"/>
              </a:highlight>
              <a:latin typeface="Times New Roman"/>
              <a:ea typeface="Times New Roman"/>
              <a:cs typeface="Times New Roman"/>
              <a:sym typeface="Times New Roman"/>
            </a:endParaRPr>
          </a:p>
        </p:txBody>
      </p:sp>
      <p:pic>
        <p:nvPicPr>
          <p:cNvPr id="239" name="Google Shape;239;g2f8e22cf727_0_417"/>
          <p:cNvPicPr preferRelativeResize="0"/>
          <p:nvPr/>
        </p:nvPicPr>
        <p:blipFill rotWithShape="1">
          <a:blip r:embed="rId4">
            <a:alphaModFix/>
          </a:blip>
          <a:srcRect b="0" l="0" r="0" t="0"/>
          <a:stretch/>
        </p:blipFill>
        <p:spPr>
          <a:xfrm>
            <a:off x="15540150" y="-563100"/>
            <a:ext cx="4119040" cy="2316960"/>
          </a:xfrm>
          <a:prstGeom prst="rect">
            <a:avLst/>
          </a:prstGeom>
          <a:noFill/>
          <a:ln>
            <a:noFill/>
          </a:ln>
        </p:spPr>
      </p:pic>
      <p:cxnSp>
        <p:nvCxnSpPr>
          <p:cNvPr id="240" name="Google Shape;240;g2f8e22cf727_0_417"/>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241" name="Google Shape;241;g2f8e22cf727_0_417"/>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2" name="Google Shape;242;g2f8e22cf727_0_417"/>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243" name="Google Shape;243;g2f8e22cf727_0_417"/>
          <p:cNvPicPr preferRelativeResize="0"/>
          <p:nvPr/>
        </p:nvPicPr>
        <p:blipFill rotWithShape="1">
          <a:blip r:embed="rId5">
            <a:alphaModFix/>
          </a:blip>
          <a:srcRect b="0" l="0" r="0" t="0"/>
          <a:stretch/>
        </p:blipFill>
        <p:spPr>
          <a:xfrm>
            <a:off x="104588" y="233701"/>
            <a:ext cx="1627500" cy="723338"/>
          </a:xfrm>
          <a:prstGeom prst="rect">
            <a:avLst/>
          </a:prstGeom>
          <a:noFill/>
          <a:ln>
            <a:noFill/>
          </a:ln>
        </p:spPr>
      </p:pic>
      <p:sp>
        <p:nvSpPr>
          <p:cNvPr id="244" name="Google Shape;244;g2f8e22cf727_0_417"/>
          <p:cNvSpPr txBox="1"/>
          <p:nvPr/>
        </p:nvSpPr>
        <p:spPr>
          <a:xfrm>
            <a:off x="1930850" y="233700"/>
            <a:ext cx="93063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D0D0D"/>
              </a:buClr>
              <a:buSzPts val="3800"/>
              <a:buFont typeface="Arial"/>
              <a:buNone/>
            </a:pPr>
            <a:r>
              <a:rPr b="1" i="0" lang="en-US" sz="4800" u="none" cap="none" strike="noStrike">
                <a:solidFill>
                  <a:srgbClr val="CC0000"/>
                </a:solidFill>
                <a:latin typeface="Times New Roman"/>
                <a:ea typeface="Times New Roman"/>
                <a:cs typeface="Times New Roman"/>
                <a:sym typeface="Times New Roman"/>
              </a:rPr>
              <a:t>Common mistakes while Traveling</a:t>
            </a:r>
            <a:endParaRPr b="1" i="0" sz="4800" u="none" cap="none" strike="noStrike">
              <a:solidFill>
                <a:srgbClr val="CC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E"/>
        </a:solidFill>
      </p:bgPr>
    </p:bg>
    <p:spTree>
      <p:nvGrpSpPr>
        <p:cNvPr id="248" name="Shape 248"/>
        <p:cNvGrpSpPr/>
        <p:nvPr/>
      </p:nvGrpSpPr>
      <p:grpSpPr>
        <a:xfrm>
          <a:off x="0" y="0"/>
          <a:ext cx="0" cy="0"/>
          <a:chOff x="0" y="0"/>
          <a:chExt cx="0" cy="0"/>
        </a:xfrm>
      </p:grpSpPr>
      <p:sp>
        <p:nvSpPr>
          <p:cNvPr id="249" name="Google Shape;249;g306b037d990_1_238"/>
          <p:cNvSpPr txBox="1"/>
          <p:nvPr/>
        </p:nvSpPr>
        <p:spPr>
          <a:xfrm>
            <a:off x="917775" y="1703950"/>
            <a:ext cx="16174200" cy="8427300"/>
          </a:xfrm>
          <a:prstGeom prst="rect">
            <a:avLst/>
          </a:prstGeom>
          <a:noFill/>
          <a:ln>
            <a:noFill/>
          </a:ln>
        </p:spPr>
        <p:txBody>
          <a:bodyPr anchorCtr="0" anchor="t" bIns="0" lIns="0" spcFirstLastPara="1" rIns="0" wrap="square" tIns="0">
            <a:spAutoFit/>
          </a:bodyPr>
          <a:lstStyle/>
          <a:p>
            <a:pPr indent="-419100" lvl="0" marL="457200" marR="0" rtl="0" algn="l">
              <a:lnSpc>
                <a:spcPct val="115000"/>
              </a:lnSpc>
              <a:spcBef>
                <a:spcPts val="0"/>
              </a:spcBef>
              <a:spcAft>
                <a:spcPts val="0"/>
              </a:spcAft>
              <a:buClr>
                <a:schemeClr val="dk1"/>
              </a:buClr>
              <a:buSzPts val="3000"/>
              <a:buFont typeface="Times New Roman"/>
              <a:buAutoNum type="arabicPeriod"/>
            </a:pPr>
            <a:r>
              <a:rPr b="1" i="0" lang="en-US" sz="3000" u="none" cap="none" strike="noStrike">
                <a:solidFill>
                  <a:schemeClr val="dk1"/>
                </a:solidFill>
                <a:latin typeface="Times New Roman"/>
                <a:ea typeface="Times New Roman"/>
                <a:cs typeface="Times New Roman"/>
                <a:sym typeface="Times New Roman"/>
              </a:rPr>
              <a:t>Changes in Sleep Patterns</a:t>
            </a:r>
            <a:r>
              <a:rPr b="0" i="0" lang="en-US" sz="3000" u="none" cap="none" strike="noStrike">
                <a:solidFill>
                  <a:schemeClr val="dk1"/>
                </a:solidFill>
                <a:latin typeface="Times New Roman"/>
                <a:ea typeface="Times New Roman"/>
                <a:cs typeface="Times New Roman"/>
                <a:sym typeface="Times New Roman"/>
              </a:rPr>
              <a:t>: Aging leads to lighter, shorter sleep with more awakenings. Circadian rhythm shifts result in early waking, trouble falling asleep, and poor sleep quality.</a:t>
            </a:r>
            <a:endParaRPr b="0" i="0" sz="30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AutoNum type="arabicPeriod"/>
            </a:pPr>
            <a:r>
              <a:rPr b="1" i="0" lang="en-US" sz="3000" u="none" cap="none" strike="noStrike">
                <a:solidFill>
                  <a:schemeClr val="dk1"/>
                </a:solidFill>
                <a:latin typeface="Times New Roman"/>
                <a:ea typeface="Times New Roman"/>
                <a:cs typeface="Times New Roman"/>
                <a:sym typeface="Times New Roman"/>
              </a:rPr>
              <a:t>Health Issues</a:t>
            </a:r>
            <a:r>
              <a:rPr b="0" i="0" lang="en-US" sz="3000" u="none" cap="none" strike="noStrike">
                <a:solidFill>
                  <a:schemeClr val="dk1"/>
                </a:solidFill>
                <a:latin typeface="Times New Roman"/>
                <a:ea typeface="Times New Roman"/>
                <a:cs typeface="Times New Roman"/>
                <a:sym typeface="Times New Roman"/>
              </a:rPr>
              <a:t>: Conditions like arthritis, chronic pain, respiratory issues, and nocturia disrupt sleep.</a:t>
            </a:r>
            <a:endParaRPr b="0" i="0" sz="30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AutoNum type="arabicPeriod"/>
            </a:pPr>
            <a:r>
              <a:rPr b="1" i="0" lang="en-US" sz="3000" u="none" cap="none" strike="noStrike">
                <a:solidFill>
                  <a:schemeClr val="dk1"/>
                </a:solidFill>
                <a:latin typeface="Times New Roman"/>
                <a:ea typeface="Times New Roman"/>
                <a:cs typeface="Times New Roman"/>
                <a:sym typeface="Times New Roman"/>
              </a:rPr>
              <a:t>Medications</a:t>
            </a:r>
            <a:r>
              <a:rPr b="0" i="0" lang="en-US" sz="3000" u="none" cap="none" strike="noStrike">
                <a:solidFill>
                  <a:schemeClr val="dk1"/>
                </a:solidFill>
                <a:latin typeface="Times New Roman"/>
                <a:ea typeface="Times New Roman"/>
                <a:cs typeface="Times New Roman"/>
                <a:sym typeface="Times New Roman"/>
              </a:rPr>
              <a:t>: Medications for high blood pressure, heart disease, or depression may cause insomnia or drowsiness.</a:t>
            </a:r>
            <a:endParaRPr b="0" i="0" sz="30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AutoNum type="arabicPeriod"/>
            </a:pPr>
            <a:r>
              <a:rPr b="1" i="0" lang="en-US" sz="3000" u="none" cap="none" strike="noStrike">
                <a:solidFill>
                  <a:schemeClr val="dk1"/>
                </a:solidFill>
                <a:latin typeface="Times New Roman"/>
                <a:ea typeface="Times New Roman"/>
                <a:cs typeface="Times New Roman"/>
                <a:sym typeface="Times New Roman"/>
              </a:rPr>
              <a:t>Sleep Disorders</a:t>
            </a:r>
            <a:r>
              <a:rPr b="0" i="0" lang="en-US" sz="3000" u="none" cap="none" strike="noStrike">
                <a:solidFill>
                  <a:schemeClr val="dk1"/>
                </a:solidFill>
                <a:latin typeface="Times New Roman"/>
                <a:ea typeface="Times New Roman"/>
                <a:cs typeface="Times New Roman"/>
                <a:sym typeface="Times New Roman"/>
              </a:rPr>
              <a:t>: Sleep apnea, restless legs syndrome, and periodic limb movement disorder are common among older adults, significantly impacting sleep quality.</a:t>
            </a:r>
            <a:endParaRPr b="0" i="0" sz="30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AutoNum type="arabicPeriod"/>
            </a:pPr>
            <a:r>
              <a:rPr b="1" i="0" lang="en-US" sz="3000" u="none" cap="none" strike="noStrike">
                <a:solidFill>
                  <a:schemeClr val="dk1"/>
                </a:solidFill>
                <a:latin typeface="Times New Roman"/>
                <a:ea typeface="Times New Roman"/>
                <a:cs typeface="Times New Roman"/>
                <a:sym typeface="Times New Roman"/>
              </a:rPr>
              <a:t>Mental Health Issues</a:t>
            </a:r>
            <a:r>
              <a:rPr b="0" i="0" lang="en-US" sz="3000" u="none" cap="none" strike="noStrike">
                <a:solidFill>
                  <a:schemeClr val="dk1"/>
                </a:solidFill>
                <a:latin typeface="Times New Roman"/>
                <a:ea typeface="Times New Roman"/>
                <a:cs typeface="Times New Roman"/>
                <a:sym typeface="Times New Roman"/>
              </a:rPr>
              <a:t>: Anxiety, stress, or depression can contribute to sleep problems.</a:t>
            </a:r>
            <a:endParaRPr b="0" i="0" sz="30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AutoNum type="arabicPeriod"/>
            </a:pPr>
            <a:r>
              <a:rPr b="1" i="0" lang="en-US" sz="3000" u="none" cap="none" strike="noStrike">
                <a:solidFill>
                  <a:schemeClr val="dk1"/>
                </a:solidFill>
                <a:latin typeface="Times New Roman"/>
                <a:ea typeface="Times New Roman"/>
                <a:cs typeface="Times New Roman"/>
                <a:sym typeface="Times New Roman"/>
              </a:rPr>
              <a:t>Lack of Physical Activity</a:t>
            </a:r>
            <a:r>
              <a:rPr b="0" i="0" lang="en-US" sz="3000" u="none" cap="none" strike="noStrike">
                <a:solidFill>
                  <a:schemeClr val="dk1"/>
                </a:solidFill>
                <a:latin typeface="Times New Roman"/>
                <a:ea typeface="Times New Roman"/>
                <a:cs typeface="Times New Roman"/>
                <a:sym typeface="Times New Roman"/>
              </a:rPr>
              <a:t>: Reduced activity can disrupt the natural sleep-wake cycle, making it harder to fall asleep.</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3000"/>
              <a:buFont typeface="Arial"/>
              <a:buNone/>
            </a:pPr>
            <a:r>
              <a:t/>
            </a:r>
            <a:endParaRPr b="1" i="0" sz="3000" u="none" cap="none" strike="noStrike">
              <a:solidFill>
                <a:schemeClr val="dk1"/>
              </a:solidFill>
              <a:latin typeface="Times New Roman"/>
              <a:ea typeface="Times New Roman"/>
              <a:cs typeface="Times New Roman"/>
              <a:sym typeface="Times New Roman"/>
            </a:endParaRPr>
          </a:p>
        </p:txBody>
      </p:sp>
      <p:sp>
        <p:nvSpPr>
          <p:cNvPr id="250" name="Google Shape;250;g306b037d990_1_238"/>
          <p:cNvSpPr txBox="1"/>
          <p:nvPr/>
        </p:nvSpPr>
        <p:spPr>
          <a:xfrm>
            <a:off x="4430052" y="539155"/>
            <a:ext cx="14347200" cy="1999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400"/>
              </a:spcBef>
              <a:spcAft>
                <a:spcPts val="0"/>
              </a:spcAft>
              <a:buClr>
                <a:schemeClr val="dk1"/>
              </a:buClr>
              <a:buSzPts val="1100"/>
              <a:buFont typeface="Arial"/>
              <a:buNone/>
            </a:pPr>
            <a:r>
              <a:rPr b="1" i="0" lang="en-US" sz="5500" u="none" cap="none" strike="noStrike">
                <a:solidFill>
                  <a:srgbClr val="CC0000"/>
                </a:solidFill>
                <a:latin typeface="Times New Roman"/>
                <a:ea typeface="Times New Roman"/>
                <a:cs typeface="Times New Roman"/>
                <a:sym typeface="Times New Roman"/>
              </a:rPr>
              <a:t>Sleep related Problems</a:t>
            </a:r>
            <a:endParaRPr b="1" i="0" sz="5500" u="none" cap="none" strike="noStrike">
              <a:solidFill>
                <a:srgbClr val="CC0000"/>
              </a:solidFill>
              <a:latin typeface="Times New Roman"/>
              <a:ea typeface="Times New Roman"/>
              <a:cs typeface="Times New Roman"/>
              <a:sym typeface="Times New Roman"/>
            </a:endParaRPr>
          </a:p>
          <a:p>
            <a:pPr indent="0" lvl="0" marL="0" marR="0" rtl="0" algn="l">
              <a:lnSpc>
                <a:spcPct val="115000"/>
              </a:lnSpc>
              <a:spcBef>
                <a:spcPts val="1400"/>
              </a:spcBef>
              <a:spcAft>
                <a:spcPts val="400"/>
              </a:spcAft>
              <a:buClr>
                <a:schemeClr val="dk1"/>
              </a:buClr>
              <a:buSzPts val="1100"/>
              <a:buFont typeface="Arial"/>
              <a:buNone/>
            </a:pPr>
            <a:r>
              <a:t/>
            </a:r>
            <a:endParaRPr b="1" i="0" sz="5500" u="none" cap="none" strike="noStrike">
              <a:solidFill>
                <a:srgbClr val="CC0000"/>
              </a:solidFill>
              <a:latin typeface="Times New Roman"/>
              <a:ea typeface="Times New Roman"/>
              <a:cs typeface="Times New Roman"/>
              <a:sym typeface="Times New Roman"/>
            </a:endParaRPr>
          </a:p>
        </p:txBody>
      </p:sp>
      <p:cxnSp>
        <p:nvCxnSpPr>
          <p:cNvPr id="251" name="Google Shape;251;g306b037d990_1_238"/>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252" name="Google Shape;252;g306b037d990_1_238"/>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3" name="Google Shape;253;g306b037d990_1_238"/>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254" name="Google Shape;254;g306b037d990_1_238"/>
          <p:cNvPicPr preferRelativeResize="0"/>
          <p:nvPr/>
        </p:nvPicPr>
        <p:blipFill rotWithShape="1">
          <a:blip r:embed="rId3">
            <a:alphaModFix/>
          </a:blip>
          <a:srcRect b="0" l="0" r="0" t="0"/>
          <a:stretch/>
        </p:blipFill>
        <p:spPr>
          <a:xfrm>
            <a:off x="237938" y="207113"/>
            <a:ext cx="1627500" cy="723338"/>
          </a:xfrm>
          <a:prstGeom prst="rect">
            <a:avLst/>
          </a:prstGeom>
          <a:noFill/>
          <a:ln>
            <a:noFill/>
          </a:ln>
        </p:spPr>
      </p:pic>
      <p:pic>
        <p:nvPicPr>
          <p:cNvPr id="255" name="Google Shape;255;g306b037d990_1_238"/>
          <p:cNvPicPr preferRelativeResize="0"/>
          <p:nvPr/>
        </p:nvPicPr>
        <p:blipFill rotWithShape="1">
          <a:blip r:embed="rId4">
            <a:alphaModFix/>
          </a:blip>
          <a:srcRect b="0" l="0" r="0" t="0"/>
          <a:stretch/>
        </p:blipFill>
        <p:spPr>
          <a:xfrm>
            <a:off x="15804450" y="-438431"/>
            <a:ext cx="3242982" cy="18241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E"/>
        </a:solidFill>
      </p:bgPr>
    </p:bg>
    <p:spTree>
      <p:nvGrpSpPr>
        <p:cNvPr id="259" name="Shape 259"/>
        <p:cNvGrpSpPr/>
        <p:nvPr/>
      </p:nvGrpSpPr>
      <p:grpSpPr>
        <a:xfrm>
          <a:off x="0" y="0"/>
          <a:ext cx="0" cy="0"/>
          <a:chOff x="0" y="0"/>
          <a:chExt cx="0" cy="0"/>
        </a:xfrm>
      </p:grpSpPr>
      <p:sp>
        <p:nvSpPr>
          <p:cNvPr id="260" name="Google Shape;260;g306b037d990_1_248"/>
          <p:cNvSpPr txBox="1"/>
          <p:nvPr/>
        </p:nvSpPr>
        <p:spPr>
          <a:xfrm>
            <a:off x="11979075" y="8054013"/>
            <a:ext cx="5620200" cy="11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120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Spend 30 minutes before bed relaxing with reading or music</a:t>
            </a:r>
            <a:endParaRPr b="1" i="0" sz="3600" u="none" cap="none" strike="noStrike">
              <a:solidFill>
                <a:schemeClr val="dk1"/>
              </a:solidFill>
              <a:latin typeface="Times New Roman"/>
              <a:ea typeface="Times New Roman"/>
              <a:cs typeface="Times New Roman"/>
              <a:sym typeface="Times New Roman"/>
            </a:endParaRPr>
          </a:p>
        </p:txBody>
      </p:sp>
      <p:sp>
        <p:nvSpPr>
          <p:cNvPr id="261" name="Google Shape;261;g306b037d990_1_248"/>
          <p:cNvSpPr txBox="1"/>
          <p:nvPr/>
        </p:nvSpPr>
        <p:spPr>
          <a:xfrm>
            <a:off x="2535450" y="207127"/>
            <a:ext cx="13217100" cy="8466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Clr>
                <a:srgbClr val="000000"/>
              </a:buClr>
              <a:buSzPts val="5500"/>
              <a:buFont typeface="Arial"/>
              <a:buNone/>
            </a:pPr>
            <a:r>
              <a:rPr b="1" i="0" lang="en-US" sz="5500" u="none" cap="none" strike="noStrike">
                <a:solidFill>
                  <a:srgbClr val="CC0000"/>
                </a:solidFill>
                <a:latin typeface="Times New Roman"/>
                <a:ea typeface="Times New Roman"/>
                <a:cs typeface="Times New Roman"/>
                <a:sym typeface="Times New Roman"/>
              </a:rPr>
              <a:t>Tips for Better Sleep </a:t>
            </a:r>
            <a:endParaRPr b="0" i="0" sz="5500" u="none" cap="none" strike="noStrike">
              <a:solidFill>
                <a:srgbClr val="CC0000"/>
              </a:solidFill>
              <a:highlight>
                <a:srgbClr val="FFCC00"/>
              </a:highlight>
              <a:latin typeface="Times New Roman"/>
              <a:ea typeface="Times New Roman"/>
              <a:cs typeface="Times New Roman"/>
              <a:sym typeface="Times New Roman"/>
            </a:endParaRPr>
          </a:p>
        </p:txBody>
      </p:sp>
      <p:cxnSp>
        <p:nvCxnSpPr>
          <p:cNvPr id="262" name="Google Shape;262;g306b037d990_1_248"/>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263" name="Google Shape;263;g306b037d990_1_248"/>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64" name="Google Shape;264;g306b037d990_1_248"/>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265" name="Google Shape;265;g306b037d990_1_248"/>
          <p:cNvPicPr preferRelativeResize="0"/>
          <p:nvPr/>
        </p:nvPicPr>
        <p:blipFill rotWithShape="1">
          <a:blip r:embed="rId3">
            <a:alphaModFix/>
          </a:blip>
          <a:srcRect b="0" l="0" r="0" t="0"/>
          <a:stretch/>
        </p:blipFill>
        <p:spPr>
          <a:xfrm>
            <a:off x="-1" y="127013"/>
            <a:ext cx="1559943" cy="693300"/>
          </a:xfrm>
          <a:prstGeom prst="rect">
            <a:avLst/>
          </a:prstGeom>
          <a:noFill/>
          <a:ln>
            <a:noFill/>
          </a:ln>
        </p:spPr>
      </p:pic>
      <p:pic>
        <p:nvPicPr>
          <p:cNvPr id="266" name="Google Shape;266;g306b037d990_1_248"/>
          <p:cNvPicPr preferRelativeResize="0"/>
          <p:nvPr/>
        </p:nvPicPr>
        <p:blipFill rotWithShape="1">
          <a:blip r:embed="rId4">
            <a:alphaModFix/>
          </a:blip>
          <a:srcRect b="0" l="0" r="0" t="0"/>
          <a:stretch/>
        </p:blipFill>
        <p:spPr>
          <a:xfrm>
            <a:off x="15804450" y="-438431"/>
            <a:ext cx="3242982" cy="1824189"/>
          </a:xfrm>
          <a:prstGeom prst="rect">
            <a:avLst/>
          </a:prstGeom>
          <a:noFill/>
          <a:ln>
            <a:noFill/>
          </a:ln>
        </p:spPr>
      </p:pic>
      <p:grpSp>
        <p:nvGrpSpPr>
          <p:cNvPr id="267" name="Google Shape;267;g306b037d990_1_248"/>
          <p:cNvGrpSpPr/>
          <p:nvPr/>
        </p:nvGrpSpPr>
        <p:grpSpPr>
          <a:xfrm>
            <a:off x="511250" y="1385754"/>
            <a:ext cx="3684600" cy="4013496"/>
            <a:chOff x="511250" y="1385754"/>
            <a:chExt cx="3684600" cy="4013496"/>
          </a:xfrm>
        </p:grpSpPr>
        <p:pic>
          <p:nvPicPr>
            <p:cNvPr id="268" name="Google Shape;268;g306b037d990_1_248"/>
            <p:cNvPicPr preferRelativeResize="0"/>
            <p:nvPr/>
          </p:nvPicPr>
          <p:blipFill rotWithShape="1">
            <a:blip r:embed="rId5">
              <a:alphaModFix/>
            </a:blip>
            <a:srcRect b="52896" l="0" r="78646" t="8223"/>
            <a:stretch/>
          </p:blipFill>
          <p:spPr>
            <a:xfrm>
              <a:off x="688550" y="1385754"/>
              <a:ext cx="2996050" cy="3068528"/>
            </a:xfrm>
            <a:prstGeom prst="rect">
              <a:avLst/>
            </a:prstGeom>
            <a:noFill/>
            <a:ln>
              <a:noFill/>
            </a:ln>
          </p:spPr>
        </p:pic>
        <p:sp>
          <p:nvSpPr>
            <p:cNvPr id="269" name="Google Shape;269;g306b037d990_1_248"/>
            <p:cNvSpPr txBox="1"/>
            <p:nvPr/>
          </p:nvSpPr>
          <p:spPr>
            <a:xfrm>
              <a:off x="511250" y="4106250"/>
              <a:ext cx="36846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Take a short 20-30 minute nap </a:t>
              </a:r>
              <a:endParaRPr b="0" i="0" sz="3600" u="none" cap="none" strike="noStrike">
                <a:solidFill>
                  <a:srgbClr val="000000"/>
                </a:solidFill>
                <a:latin typeface="Times New Roman"/>
                <a:ea typeface="Times New Roman"/>
                <a:cs typeface="Times New Roman"/>
                <a:sym typeface="Times New Roman"/>
              </a:endParaRPr>
            </a:p>
          </p:txBody>
        </p:sp>
      </p:grpSp>
      <p:grpSp>
        <p:nvGrpSpPr>
          <p:cNvPr id="270" name="Google Shape;270;g306b037d990_1_248"/>
          <p:cNvGrpSpPr/>
          <p:nvPr/>
        </p:nvGrpSpPr>
        <p:grpSpPr>
          <a:xfrm>
            <a:off x="6552800" y="2298106"/>
            <a:ext cx="4548300" cy="3101144"/>
            <a:chOff x="6552800" y="2228056"/>
            <a:chExt cx="4548300" cy="3101144"/>
          </a:xfrm>
        </p:grpSpPr>
        <p:pic>
          <p:nvPicPr>
            <p:cNvPr id="271" name="Google Shape;271;g306b037d990_1_248"/>
            <p:cNvPicPr preferRelativeResize="0"/>
            <p:nvPr/>
          </p:nvPicPr>
          <p:blipFill rotWithShape="1">
            <a:blip r:embed="rId5">
              <a:alphaModFix/>
            </a:blip>
            <a:srcRect b="51857" l="31614" r="35432" t="19393"/>
            <a:stretch/>
          </p:blipFill>
          <p:spPr>
            <a:xfrm>
              <a:off x="6984638" y="2228056"/>
              <a:ext cx="3684600" cy="1808141"/>
            </a:xfrm>
            <a:prstGeom prst="rect">
              <a:avLst/>
            </a:prstGeom>
            <a:noFill/>
            <a:ln>
              <a:noFill/>
            </a:ln>
          </p:spPr>
        </p:pic>
        <p:sp>
          <p:nvSpPr>
            <p:cNvPr id="272" name="Google Shape;272;g306b037d990_1_248"/>
            <p:cNvSpPr txBox="1"/>
            <p:nvPr/>
          </p:nvSpPr>
          <p:spPr>
            <a:xfrm>
              <a:off x="6552800" y="4036200"/>
              <a:ext cx="45483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Use pillows for comfort, chronic pain</a:t>
              </a:r>
              <a:endParaRPr b="0" i="0" sz="3600" u="none" cap="none" strike="noStrike">
                <a:solidFill>
                  <a:schemeClr val="dk1"/>
                </a:solidFill>
                <a:latin typeface="Times New Roman"/>
                <a:ea typeface="Times New Roman"/>
                <a:cs typeface="Times New Roman"/>
                <a:sym typeface="Times New Roman"/>
              </a:endParaRPr>
            </a:p>
          </p:txBody>
        </p:sp>
      </p:grpSp>
      <p:grpSp>
        <p:nvGrpSpPr>
          <p:cNvPr id="273" name="Google Shape;273;g306b037d990_1_248"/>
          <p:cNvGrpSpPr/>
          <p:nvPr/>
        </p:nvGrpSpPr>
        <p:grpSpPr>
          <a:xfrm>
            <a:off x="12086000" y="2019759"/>
            <a:ext cx="4706700" cy="3248691"/>
            <a:chOff x="12086000" y="2019759"/>
            <a:chExt cx="4706700" cy="3248691"/>
          </a:xfrm>
        </p:grpSpPr>
        <p:pic>
          <p:nvPicPr>
            <p:cNvPr id="274" name="Google Shape;274;g306b037d990_1_248"/>
            <p:cNvPicPr preferRelativeResize="0"/>
            <p:nvPr/>
          </p:nvPicPr>
          <p:blipFill rotWithShape="1">
            <a:blip r:embed="rId5">
              <a:alphaModFix/>
            </a:blip>
            <a:srcRect b="41628" l="71186" r="2752" t="16606"/>
            <a:stretch/>
          </p:blipFill>
          <p:spPr>
            <a:xfrm>
              <a:off x="13098911" y="2019759"/>
              <a:ext cx="2253936" cy="2031901"/>
            </a:xfrm>
            <a:prstGeom prst="rect">
              <a:avLst/>
            </a:prstGeom>
            <a:noFill/>
            <a:ln>
              <a:noFill/>
            </a:ln>
          </p:spPr>
        </p:pic>
        <p:sp>
          <p:nvSpPr>
            <p:cNvPr id="275" name="Google Shape;275;g306b037d990_1_248"/>
            <p:cNvSpPr txBox="1"/>
            <p:nvPr/>
          </p:nvSpPr>
          <p:spPr>
            <a:xfrm>
              <a:off x="12086000" y="3975450"/>
              <a:ext cx="47067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Limit drinking fluids 2 hours before bed </a:t>
              </a:r>
              <a:endParaRPr b="0" i="0" sz="3600" u="none" cap="none" strike="noStrike">
                <a:solidFill>
                  <a:schemeClr val="dk1"/>
                </a:solidFill>
                <a:latin typeface="Times New Roman"/>
                <a:ea typeface="Times New Roman"/>
                <a:cs typeface="Times New Roman"/>
                <a:sym typeface="Times New Roman"/>
              </a:endParaRPr>
            </a:p>
          </p:txBody>
        </p:sp>
      </p:grpSp>
      <p:grpSp>
        <p:nvGrpSpPr>
          <p:cNvPr id="276" name="Google Shape;276;g306b037d990_1_248"/>
          <p:cNvGrpSpPr/>
          <p:nvPr/>
        </p:nvGrpSpPr>
        <p:grpSpPr>
          <a:xfrm>
            <a:off x="448525" y="5731274"/>
            <a:ext cx="4906200" cy="3771001"/>
            <a:chOff x="448525" y="5731274"/>
            <a:chExt cx="4906200" cy="3771001"/>
          </a:xfrm>
        </p:grpSpPr>
        <p:pic>
          <p:nvPicPr>
            <p:cNvPr id="277" name="Google Shape;277;g306b037d990_1_248"/>
            <p:cNvPicPr preferRelativeResize="0"/>
            <p:nvPr/>
          </p:nvPicPr>
          <p:blipFill rotWithShape="1">
            <a:blip r:embed="rId5">
              <a:alphaModFix/>
            </a:blip>
            <a:srcRect b="0" l="6296" r="68088" t="48957"/>
            <a:stretch/>
          </p:blipFill>
          <p:spPr>
            <a:xfrm>
              <a:off x="1364225" y="5731274"/>
              <a:ext cx="2491459" cy="2792551"/>
            </a:xfrm>
            <a:prstGeom prst="rect">
              <a:avLst/>
            </a:prstGeom>
            <a:noFill/>
            <a:ln>
              <a:noFill/>
            </a:ln>
          </p:spPr>
        </p:pic>
        <p:sp>
          <p:nvSpPr>
            <p:cNvPr id="278" name="Google Shape;278;g306b037d990_1_248"/>
            <p:cNvSpPr txBox="1"/>
            <p:nvPr/>
          </p:nvSpPr>
          <p:spPr>
            <a:xfrm>
              <a:off x="448525" y="8209275"/>
              <a:ext cx="49062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Engage in light activities like walking or stretching </a:t>
              </a:r>
              <a:endParaRPr b="0" i="0" sz="3600" u="none" cap="none" strike="noStrike">
                <a:solidFill>
                  <a:schemeClr val="dk1"/>
                </a:solidFill>
                <a:latin typeface="Times New Roman"/>
                <a:ea typeface="Times New Roman"/>
                <a:cs typeface="Times New Roman"/>
                <a:sym typeface="Times New Roman"/>
              </a:endParaRPr>
            </a:p>
          </p:txBody>
        </p:sp>
      </p:grpSp>
      <p:pic>
        <p:nvPicPr>
          <p:cNvPr id="279" name="Google Shape;279;g306b037d990_1_248"/>
          <p:cNvPicPr preferRelativeResize="0"/>
          <p:nvPr/>
        </p:nvPicPr>
        <p:blipFill rotWithShape="1">
          <a:blip r:embed="rId5">
            <a:alphaModFix/>
          </a:blip>
          <a:srcRect b="7362" l="44648" r="32446" t="53576"/>
          <a:stretch/>
        </p:blipFill>
        <p:spPr>
          <a:xfrm>
            <a:off x="13838400" y="6234463"/>
            <a:ext cx="1901549" cy="1824174"/>
          </a:xfrm>
          <a:prstGeom prst="rect">
            <a:avLst/>
          </a:prstGeom>
          <a:noFill/>
          <a:ln>
            <a:noFill/>
          </a:ln>
        </p:spPr>
      </p:pic>
      <p:sp>
        <p:nvSpPr>
          <p:cNvPr id="280" name="Google Shape;280;g306b037d990_1_248"/>
          <p:cNvSpPr txBox="1"/>
          <p:nvPr/>
        </p:nvSpPr>
        <p:spPr>
          <a:xfrm>
            <a:off x="6790650" y="8104275"/>
            <a:ext cx="4706700" cy="137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Do not ignore snoring, check for Sleep Apnea</a:t>
            </a:r>
            <a:endParaRPr b="0" i="0" sz="3600" u="none" cap="none" strike="noStrike">
              <a:solidFill>
                <a:schemeClr val="dk1"/>
              </a:solidFill>
              <a:latin typeface="Times New Roman"/>
              <a:ea typeface="Times New Roman"/>
              <a:cs typeface="Times New Roman"/>
              <a:sym typeface="Times New Roman"/>
            </a:endParaRPr>
          </a:p>
        </p:txBody>
      </p:sp>
      <p:pic>
        <p:nvPicPr>
          <p:cNvPr id="281" name="Google Shape;281;g306b037d990_1_248"/>
          <p:cNvPicPr preferRelativeResize="0"/>
          <p:nvPr/>
        </p:nvPicPr>
        <p:blipFill rotWithShape="1">
          <a:blip r:embed="rId6">
            <a:alphaModFix/>
          </a:blip>
          <a:srcRect b="37150" l="17237" r="17296" t="15642"/>
          <a:stretch/>
        </p:blipFill>
        <p:spPr>
          <a:xfrm>
            <a:off x="8057927" y="5731275"/>
            <a:ext cx="2513974" cy="2563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E"/>
        </a:solidFill>
      </p:bgPr>
    </p:bg>
    <p:spTree>
      <p:nvGrpSpPr>
        <p:cNvPr id="285" name="Shape 285"/>
        <p:cNvGrpSpPr/>
        <p:nvPr/>
      </p:nvGrpSpPr>
      <p:grpSpPr>
        <a:xfrm>
          <a:off x="0" y="0"/>
          <a:ext cx="0" cy="0"/>
          <a:chOff x="0" y="0"/>
          <a:chExt cx="0" cy="0"/>
        </a:xfrm>
      </p:grpSpPr>
      <p:sp>
        <p:nvSpPr>
          <p:cNvPr id="286" name="Google Shape;286;g2f8fa44a3c2_1_790"/>
          <p:cNvSpPr txBox="1"/>
          <p:nvPr/>
        </p:nvSpPr>
        <p:spPr>
          <a:xfrm>
            <a:off x="1865450" y="1948043"/>
            <a:ext cx="14310900" cy="6695700"/>
          </a:xfrm>
          <a:prstGeom prst="rect">
            <a:avLst/>
          </a:prstGeom>
          <a:noFill/>
          <a:ln>
            <a:noFill/>
          </a:ln>
        </p:spPr>
        <p:txBody>
          <a:bodyPr anchorCtr="0" anchor="t" bIns="0" lIns="0" spcFirstLastPara="1" rIns="0" wrap="square" tIns="0">
            <a:spAutoFit/>
          </a:bodyPr>
          <a:lstStyle/>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Chronic Condition Management</a:t>
            </a:r>
            <a:r>
              <a:rPr b="0" i="0" lang="en-US" sz="3000" u="none" cap="none" strike="noStrike">
                <a:solidFill>
                  <a:schemeClr val="dk1"/>
                </a:solidFill>
                <a:latin typeface="Times New Roman"/>
                <a:ea typeface="Times New Roman"/>
                <a:cs typeface="Times New Roman"/>
                <a:sym typeface="Times New Roman"/>
              </a:rPr>
              <a:t>: Ensures better control over conditions like diabetes, arthritis, Hypertentension, COPD, Cholesterol and heart disease.</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Medication Adherence</a:t>
            </a:r>
            <a:r>
              <a:rPr b="0" i="0" lang="en-US" sz="3000" u="none" cap="none" strike="noStrike">
                <a:solidFill>
                  <a:schemeClr val="dk1"/>
                </a:solidFill>
                <a:latin typeface="Times New Roman"/>
                <a:ea typeface="Times New Roman"/>
                <a:cs typeface="Times New Roman"/>
                <a:sym typeface="Times New Roman"/>
              </a:rPr>
              <a:t>: Helps maintain proper medication schedules, reducing risks of missed doses or drug interactions.</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Independence</a:t>
            </a:r>
            <a:r>
              <a:rPr b="0" i="0" lang="en-US" sz="3000" u="none" cap="none" strike="noStrike">
                <a:solidFill>
                  <a:schemeClr val="dk1"/>
                </a:solidFill>
                <a:latin typeface="Times New Roman"/>
                <a:ea typeface="Times New Roman"/>
                <a:cs typeface="Times New Roman"/>
                <a:sym typeface="Times New Roman"/>
              </a:rPr>
              <a:t>: Monitoring allows the elderly to live independently while managing their health proactively.</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Reducing Hospital Visits</a:t>
            </a:r>
            <a:r>
              <a:rPr b="0" i="0" lang="en-US" sz="3000" u="none" cap="none" strike="noStrike">
                <a:solidFill>
                  <a:schemeClr val="dk1"/>
                </a:solidFill>
                <a:latin typeface="Times New Roman"/>
                <a:ea typeface="Times New Roman"/>
                <a:cs typeface="Times New Roman"/>
                <a:sym typeface="Times New Roman"/>
              </a:rPr>
              <a:t>: Proactive care lowers the chances of needing emergency or hospital care.</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Mental and Emotional Well-being</a:t>
            </a:r>
            <a:r>
              <a:rPr b="0" i="0" lang="en-US" sz="3000" u="none" cap="none" strike="noStrike">
                <a:solidFill>
                  <a:schemeClr val="dk1"/>
                </a:solidFill>
                <a:latin typeface="Times New Roman"/>
                <a:ea typeface="Times New Roman"/>
                <a:cs typeface="Times New Roman"/>
                <a:sym typeface="Times New Roman"/>
              </a:rPr>
              <a:t>: Proper health management reduces stress and enhances emotional health by giving a sense of control.</a:t>
            </a:r>
            <a:endParaRPr b="0" i="0" sz="3000" u="none" cap="none" strike="noStrike">
              <a:solidFill>
                <a:schemeClr val="dk1"/>
              </a:solidFill>
              <a:latin typeface="Times New Roman"/>
              <a:ea typeface="Times New Roman"/>
              <a:cs typeface="Times New Roman"/>
              <a:sym typeface="Times New Roman"/>
            </a:endParaRPr>
          </a:p>
        </p:txBody>
      </p:sp>
      <p:sp>
        <p:nvSpPr>
          <p:cNvPr id="287" name="Google Shape;287;g2f8fa44a3c2_1_790"/>
          <p:cNvSpPr txBox="1"/>
          <p:nvPr/>
        </p:nvSpPr>
        <p:spPr>
          <a:xfrm>
            <a:off x="1970402" y="539155"/>
            <a:ext cx="14347200" cy="8466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Clr>
                <a:srgbClr val="000000"/>
              </a:buClr>
              <a:buSzPts val="5500"/>
              <a:buFont typeface="Arial"/>
              <a:buNone/>
            </a:pPr>
            <a:r>
              <a:rPr b="1" i="0" lang="en-US" sz="5500" u="none" cap="none" strike="noStrike">
                <a:solidFill>
                  <a:srgbClr val="CC0000"/>
                </a:solidFill>
                <a:latin typeface="Times New Roman"/>
                <a:ea typeface="Times New Roman"/>
                <a:cs typeface="Times New Roman"/>
                <a:sym typeface="Times New Roman"/>
              </a:rPr>
              <a:t>Monitoring of Vitals for Chronic Problems</a:t>
            </a:r>
            <a:endParaRPr b="0" i="0" sz="5500" u="none" cap="none" strike="noStrike">
              <a:solidFill>
                <a:srgbClr val="CC0000"/>
              </a:solidFill>
              <a:latin typeface="Times New Roman"/>
              <a:ea typeface="Times New Roman"/>
              <a:cs typeface="Times New Roman"/>
              <a:sym typeface="Times New Roman"/>
            </a:endParaRPr>
          </a:p>
        </p:txBody>
      </p:sp>
      <p:cxnSp>
        <p:nvCxnSpPr>
          <p:cNvPr id="288" name="Google Shape;288;g2f8fa44a3c2_1_790"/>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289" name="Google Shape;289;g2f8fa44a3c2_1_790"/>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90" name="Google Shape;290;g2f8fa44a3c2_1_790"/>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291" name="Google Shape;291;g2f8fa44a3c2_1_790"/>
          <p:cNvPicPr preferRelativeResize="0"/>
          <p:nvPr/>
        </p:nvPicPr>
        <p:blipFill rotWithShape="1">
          <a:blip r:embed="rId3">
            <a:alphaModFix/>
          </a:blip>
          <a:srcRect b="0" l="0" r="0" t="0"/>
          <a:stretch/>
        </p:blipFill>
        <p:spPr>
          <a:xfrm>
            <a:off x="237938" y="207113"/>
            <a:ext cx="1627500" cy="723338"/>
          </a:xfrm>
          <a:prstGeom prst="rect">
            <a:avLst/>
          </a:prstGeom>
          <a:noFill/>
          <a:ln>
            <a:noFill/>
          </a:ln>
        </p:spPr>
      </p:pic>
      <p:pic>
        <p:nvPicPr>
          <p:cNvPr id="292" name="Google Shape;292;g2f8fa44a3c2_1_790"/>
          <p:cNvPicPr preferRelativeResize="0"/>
          <p:nvPr/>
        </p:nvPicPr>
        <p:blipFill rotWithShape="1">
          <a:blip r:embed="rId4">
            <a:alphaModFix/>
          </a:blip>
          <a:srcRect b="0" l="0" r="0" t="0"/>
          <a:stretch/>
        </p:blipFill>
        <p:spPr>
          <a:xfrm>
            <a:off x="15804450" y="-438431"/>
            <a:ext cx="3242982" cy="182418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06b037d990_2_38"/>
          <p:cNvSpPr txBox="1"/>
          <p:nvPr/>
        </p:nvSpPr>
        <p:spPr>
          <a:xfrm>
            <a:off x="4388375" y="160788"/>
            <a:ext cx="10440600" cy="1120800"/>
          </a:xfrm>
          <a:prstGeom prst="rect">
            <a:avLst/>
          </a:prstGeom>
          <a:noFill/>
          <a:ln>
            <a:noFill/>
          </a:ln>
        </p:spPr>
        <p:txBody>
          <a:bodyPr anchorCtr="0" anchor="ctr" bIns="0" lIns="0" spcFirstLastPara="1" rIns="0" wrap="square" tIns="0">
            <a:noAutofit/>
          </a:bodyPr>
          <a:lstStyle/>
          <a:p>
            <a:pPr indent="0" lvl="0" marL="0" marR="0" rtl="0" algn="ctr">
              <a:lnSpc>
                <a:spcPct val="107001"/>
              </a:lnSpc>
              <a:spcBef>
                <a:spcPts val="0"/>
              </a:spcBef>
              <a:spcAft>
                <a:spcPts val="0"/>
              </a:spcAft>
              <a:buClr>
                <a:schemeClr val="dk1"/>
              </a:buClr>
              <a:buSzPts val="5500"/>
              <a:buFont typeface="Arial"/>
              <a:buNone/>
            </a:pPr>
            <a:r>
              <a:rPr b="1" i="0" lang="en-US" sz="4800" u="none" cap="none" strike="noStrike">
                <a:solidFill>
                  <a:srgbClr val="CC0000"/>
                </a:solidFill>
                <a:latin typeface="Times"/>
                <a:ea typeface="Times"/>
                <a:cs typeface="Times"/>
                <a:sym typeface="Times"/>
              </a:rPr>
              <a:t>Hypertension </a:t>
            </a:r>
            <a:endParaRPr b="1" i="0" sz="4800" u="none" cap="none" strike="noStrike">
              <a:solidFill>
                <a:srgbClr val="CC0000"/>
              </a:solidFill>
              <a:latin typeface="Times"/>
              <a:ea typeface="Times"/>
              <a:cs typeface="Times"/>
              <a:sym typeface="Times"/>
            </a:endParaRPr>
          </a:p>
        </p:txBody>
      </p:sp>
      <p:sp>
        <p:nvSpPr>
          <p:cNvPr id="298" name="Google Shape;298;g306b037d990_2_38"/>
          <p:cNvSpPr txBox="1"/>
          <p:nvPr/>
        </p:nvSpPr>
        <p:spPr>
          <a:xfrm>
            <a:off x="11834500" y="1281588"/>
            <a:ext cx="3178200" cy="7233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3500"/>
              <a:buFont typeface="Arial"/>
              <a:buNone/>
            </a:pPr>
            <a:r>
              <a:rPr b="1" i="0" lang="en-US" sz="3500" u="none" cap="none" strike="noStrike">
                <a:solidFill>
                  <a:schemeClr val="dk1"/>
                </a:solidFill>
                <a:latin typeface="Times New Roman"/>
                <a:ea typeface="Times New Roman"/>
                <a:cs typeface="Times New Roman"/>
                <a:sym typeface="Times New Roman"/>
              </a:rPr>
              <a:t>Symptoms</a:t>
            </a:r>
            <a:endParaRPr b="1" i="0" sz="3500" u="none" cap="none" strike="noStrike">
              <a:solidFill>
                <a:schemeClr val="dk1"/>
              </a:solidFill>
              <a:latin typeface="Times New Roman"/>
              <a:ea typeface="Times New Roman"/>
              <a:cs typeface="Times New Roman"/>
              <a:sym typeface="Times New Roman"/>
            </a:endParaRPr>
          </a:p>
        </p:txBody>
      </p:sp>
      <p:sp>
        <p:nvSpPr>
          <p:cNvPr id="299" name="Google Shape;299;g306b037d990_2_38"/>
          <p:cNvSpPr txBox="1"/>
          <p:nvPr/>
        </p:nvSpPr>
        <p:spPr>
          <a:xfrm>
            <a:off x="1120850" y="2566850"/>
            <a:ext cx="6424800" cy="5667600"/>
          </a:xfrm>
          <a:prstGeom prst="rect">
            <a:avLst/>
          </a:prstGeom>
          <a:noFill/>
          <a:ln>
            <a:noFill/>
          </a:ln>
        </p:spPr>
        <p:txBody>
          <a:bodyPr anchorCtr="0" anchor="t" bIns="137150" lIns="137150" spcFirstLastPara="1" rIns="137150" wrap="square" tIns="137150">
            <a:noAutofit/>
          </a:bodyPr>
          <a:lstStyle/>
          <a:p>
            <a:pPr indent="-457200" lvl="0" marL="457200" marR="0" rtl="0" algn="l">
              <a:lnSpc>
                <a:spcPct val="100000"/>
              </a:lnSpc>
              <a:spcBef>
                <a:spcPts val="0"/>
              </a:spcBef>
              <a:spcAft>
                <a:spcPts val="0"/>
              </a:spcAft>
              <a:buClr>
                <a:srgbClr val="000000"/>
              </a:buClr>
              <a:buSzPts val="3800"/>
              <a:buFont typeface="Times New Roman"/>
              <a:buChar char="●"/>
            </a:pPr>
            <a:r>
              <a:rPr b="0" i="0" lang="en-US" sz="3800" u="none" cap="none" strike="noStrike">
                <a:solidFill>
                  <a:srgbClr val="000000"/>
                </a:solidFill>
                <a:latin typeface="Times New Roman"/>
                <a:ea typeface="Times New Roman"/>
                <a:cs typeface="Times New Roman"/>
                <a:sym typeface="Times New Roman"/>
              </a:rPr>
              <a:t>O</a:t>
            </a:r>
            <a:r>
              <a:rPr b="0" i="0" lang="en-US" sz="3800" u="none" cap="none" strike="noStrike">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ne in four adults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3800"/>
              <a:buFont typeface="Times New Roman"/>
              <a:buChar char="●"/>
            </a:pPr>
            <a:r>
              <a:rPr b="1" i="0" lang="en-US" sz="3800" u="none" cap="none" strike="noStrike">
                <a:solidFill>
                  <a:schemeClr val="dk1"/>
                </a:solidFill>
                <a:uFill>
                  <a:noFill/>
                </a:uFill>
                <a:latin typeface="Times New Roman"/>
                <a:ea typeface="Times New Roman"/>
                <a:cs typeface="Times New Roman"/>
                <a:sym typeface="Times New Roman"/>
                <a:hlinkClick r:id="rId4">
                  <a:extLst>
                    <a:ext uri="{A12FA001-AC4F-418D-AE19-62706E023703}">
                      <ahyp:hlinkClr val="tx"/>
                    </a:ext>
                  </a:extLst>
                </a:hlinkClick>
              </a:rPr>
              <a:t>230 million</a:t>
            </a:r>
            <a:r>
              <a:rPr b="0" i="0" lang="en-US" sz="3800" u="none" cap="none" strike="noStrike">
                <a:solidFill>
                  <a:schemeClr val="dk1"/>
                </a:solidFill>
                <a:latin typeface="Times New Roman"/>
                <a:ea typeface="Times New Roman"/>
                <a:cs typeface="Times New Roman"/>
                <a:sym typeface="Times New Roman"/>
              </a:rPr>
              <a:t> people suffer </a:t>
            </a:r>
            <a:endParaRPr b="0" i="0" sz="38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3800"/>
              <a:buFont typeface="Times New Roman"/>
              <a:buChar char="●"/>
            </a:pPr>
            <a:r>
              <a:rPr b="0" i="0" lang="en-US" sz="3800" u="none" cap="none" strike="noStrike">
                <a:solidFill>
                  <a:schemeClr val="dk1"/>
                </a:solidFill>
                <a:latin typeface="Times New Roman"/>
                <a:ea typeface="Times New Roman"/>
                <a:cs typeface="Times New Roman"/>
                <a:sym typeface="Times New Roman"/>
              </a:rPr>
              <a:t>Only </a:t>
            </a:r>
            <a:r>
              <a:rPr b="1" i="0" lang="en-US" sz="3800" u="none" cap="none" strike="noStrike">
                <a:solidFill>
                  <a:schemeClr val="dk1"/>
                </a:solidFill>
                <a:uFill>
                  <a:noFill/>
                </a:uFill>
                <a:latin typeface="Times New Roman"/>
                <a:ea typeface="Times New Roman"/>
                <a:cs typeface="Times New Roman"/>
                <a:sym typeface="Times New Roman"/>
                <a:hlinkClick r:id="rId5">
                  <a:extLst>
                    <a:ext uri="{A12FA001-AC4F-418D-AE19-62706E023703}">
                      <ahyp:hlinkClr val="tx"/>
                    </a:ext>
                  </a:extLst>
                </a:hlinkClick>
              </a:rPr>
              <a:t>12%</a:t>
            </a:r>
            <a:r>
              <a:rPr b="1" i="0" lang="en-US" sz="3800" u="none" cap="none" strike="noStrike">
                <a:solidFill>
                  <a:schemeClr val="dk1"/>
                </a:solidFill>
                <a:latin typeface="Times New Roman"/>
                <a:ea typeface="Times New Roman"/>
                <a:cs typeface="Times New Roman"/>
                <a:sym typeface="Times New Roman"/>
              </a:rPr>
              <a:t> </a:t>
            </a:r>
            <a:r>
              <a:rPr b="0" i="0" lang="en-US" sz="3800" u="none" cap="none" strike="noStrike">
                <a:solidFill>
                  <a:schemeClr val="dk1"/>
                </a:solidFill>
                <a:latin typeface="Times New Roman"/>
                <a:ea typeface="Times New Roman"/>
                <a:cs typeface="Times New Roman"/>
                <a:sym typeface="Times New Roman"/>
              </a:rPr>
              <a:t>of these have their blood pressure under control.</a:t>
            </a:r>
            <a:endParaRPr b="0" i="0" sz="38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It can lead to severe complications, including heart attack, stroke, heart failure, and kidney disease.</a:t>
            </a:r>
            <a:endParaRPr b="0" i="0" sz="36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3800"/>
              <a:buFont typeface="Arial"/>
              <a:buNone/>
            </a:pPr>
            <a:r>
              <a:t/>
            </a:r>
            <a:endParaRPr b="0" i="0" sz="38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3800"/>
              <a:buFont typeface="Arial"/>
              <a:buNone/>
            </a:pPr>
            <a:r>
              <a:rPr b="0" i="0" lang="en-US" sz="3800" u="none" cap="none" strike="noStrike">
                <a:solidFill>
                  <a:schemeClr val="dk1"/>
                </a:solidFill>
                <a:latin typeface="Times New Roman"/>
                <a:ea typeface="Times New Roman"/>
                <a:cs typeface="Times New Roman"/>
                <a:sym typeface="Times New Roman"/>
              </a:rPr>
              <a:t> </a:t>
            </a:r>
            <a:endParaRPr b="0" i="0" sz="3800" u="none" cap="none" strike="noStrike">
              <a:solidFill>
                <a:schemeClr val="dk1"/>
              </a:solidFill>
              <a:latin typeface="Times New Roman"/>
              <a:ea typeface="Times New Roman"/>
              <a:cs typeface="Times New Roman"/>
              <a:sym typeface="Times New Roman"/>
            </a:endParaRPr>
          </a:p>
        </p:txBody>
      </p:sp>
      <p:sp>
        <p:nvSpPr>
          <p:cNvPr id="300" name="Google Shape;300;g306b037d990_2_38"/>
          <p:cNvSpPr txBox="1"/>
          <p:nvPr/>
        </p:nvSpPr>
        <p:spPr>
          <a:xfrm>
            <a:off x="13676100" y="7418738"/>
            <a:ext cx="6066900" cy="815700"/>
          </a:xfrm>
          <a:prstGeom prst="rect">
            <a:avLst/>
          </a:prstGeom>
          <a:noFill/>
          <a:ln>
            <a:noFill/>
          </a:ln>
        </p:spPr>
        <p:txBody>
          <a:bodyPr anchorCtr="0" anchor="t" bIns="137150" lIns="137150" spcFirstLastPara="1" rIns="137150" wrap="square" tIns="137150">
            <a:sp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FF0000"/>
              </a:solidFill>
              <a:latin typeface="Times New Roman"/>
              <a:ea typeface="Times New Roman"/>
              <a:cs typeface="Times New Roman"/>
              <a:sym typeface="Times New Roman"/>
            </a:endParaRPr>
          </a:p>
        </p:txBody>
      </p:sp>
      <p:sp>
        <p:nvSpPr>
          <p:cNvPr id="301" name="Google Shape;301;g306b037d990_2_38"/>
          <p:cNvSpPr txBox="1"/>
          <p:nvPr/>
        </p:nvSpPr>
        <p:spPr>
          <a:xfrm>
            <a:off x="12297488" y="6516788"/>
            <a:ext cx="6192000" cy="8082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3500"/>
              <a:buFont typeface="Arial"/>
              <a:buNone/>
            </a:pPr>
            <a:r>
              <a:t/>
            </a:r>
            <a:endParaRPr b="1" i="0" sz="3500" u="none" cap="none" strike="noStrike">
              <a:solidFill>
                <a:srgbClr val="FF0000"/>
              </a:solidFill>
              <a:latin typeface="Times New Roman"/>
              <a:ea typeface="Times New Roman"/>
              <a:cs typeface="Times New Roman"/>
              <a:sym typeface="Times New Roman"/>
            </a:endParaRPr>
          </a:p>
        </p:txBody>
      </p:sp>
      <p:cxnSp>
        <p:nvCxnSpPr>
          <p:cNvPr id="302" name="Google Shape;302;g306b037d990_2_38"/>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303" name="Google Shape;303;g306b037d990_2_38"/>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4" name="Google Shape;304;g306b037d990_2_38"/>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305" name="Google Shape;305;g306b037d990_2_38"/>
          <p:cNvPicPr preferRelativeResize="0"/>
          <p:nvPr/>
        </p:nvPicPr>
        <p:blipFill rotWithShape="1">
          <a:blip r:embed="rId6">
            <a:alphaModFix/>
          </a:blip>
          <a:srcRect b="0" l="0" r="0" t="0"/>
          <a:stretch/>
        </p:blipFill>
        <p:spPr>
          <a:xfrm>
            <a:off x="390338" y="359513"/>
            <a:ext cx="1627500" cy="723338"/>
          </a:xfrm>
          <a:prstGeom prst="rect">
            <a:avLst/>
          </a:prstGeom>
          <a:noFill/>
          <a:ln>
            <a:noFill/>
          </a:ln>
        </p:spPr>
      </p:pic>
      <p:pic>
        <p:nvPicPr>
          <p:cNvPr id="306" name="Google Shape;306;g306b037d990_2_38"/>
          <p:cNvPicPr preferRelativeResize="0"/>
          <p:nvPr/>
        </p:nvPicPr>
        <p:blipFill rotWithShape="1">
          <a:blip r:embed="rId7">
            <a:alphaModFix/>
          </a:blip>
          <a:srcRect b="0" l="0" r="0" t="0"/>
          <a:stretch/>
        </p:blipFill>
        <p:spPr>
          <a:xfrm>
            <a:off x="15804450" y="-362231"/>
            <a:ext cx="3242982" cy="1824189"/>
          </a:xfrm>
          <a:prstGeom prst="rect">
            <a:avLst/>
          </a:prstGeom>
          <a:noFill/>
          <a:ln>
            <a:noFill/>
          </a:ln>
        </p:spPr>
      </p:pic>
      <p:pic>
        <p:nvPicPr>
          <p:cNvPr id="307" name="Google Shape;307;g306b037d990_2_38"/>
          <p:cNvPicPr preferRelativeResize="0"/>
          <p:nvPr/>
        </p:nvPicPr>
        <p:blipFill rotWithShape="1">
          <a:blip r:embed="rId8">
            <a:alphaModFix/>
          </a:blip>
          <a:srcRect b="0" l="0" r="0" t="0"/>
          <a:stretch/>
        </p:blipFill>
        <p:spPr>
          <a:xfrm>
            <a:off x="8591398" y="2102175"/>
            <a:ext cx="8322652" cy="69768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06b037d990_1_24"/>
          <p:cNvSpPr txBox="1"/>
          <p:nvPr/>
        </p:nvSpPr>
        <p:spPr>
          <a:xfrm>
            <a:off x="4805100" y="325238"/>
            <a:ext cx="8677800" cy="985200"/>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000000"/>
              </a:buClr>
              <a:buSzPts val="6000"/>
              <a:buFont typeface="Arial"/>
              <a:buNone/>
            </a:pPr>
            <a:r>
              <a:rPr b="1" i="0" lang="en-US" sz="5500" u="none" cap="none" strike="noStrike">
                <a:solidFill>
                  <a:srgbClr val="CC0000"/>
                </a:solidFill>
                <a:latin typeface="Times New Roman"/>
                <a:ea typeface="Times New Roman"/>
                <a:cs typeface="Times New Roman"/>
                <a:sym typeface="Times New Roman"/>
              </a:rPr>
              <a:t>Measuring BP at home</a:t>
            </a:r>
            <a:endParaRPr b="1" i="0" sz="5500" u="none" cap="none" strike="noStrike">
              <a:solidFill>
                <a:srgbClr val="CC0000"/>
              </a:solidFill>
              <a:latin typeface="Times New Roman"/>
              <a:ea typeface="Times New Roman"/>
              <a:cs typeface="Times New Roman"/>
              <a:sym typeface="Times New Roman"/>
            </a:endParaRPr>
          </a:p>
        </p:txBody>
      </p:sp>
      <p:pic>
        <p:nvPicPr>
          <p:cNvPr id="313" name="Google Shape;313;g306b037d990_1_24"/>
          <p:cNvPicPr preferRelativeResize="0"/>
          <p:nvPr/>
        </p:nvPicPr>
        <p:blipFill rotWithShape="1">
          <a:blip r:embed="rId3">
            <a:alphaModFix/>
          </a:blip>
          <a:srcRect b="6165" l="0" r="0" t="4739"/>
          <a:stretch/>
        </p:blipFill>
        <p:spPr>
          <a:xfrm>
            <a:off x="237950" y="1974425"/>
            <a:ext cx="5391325" cy="5998885"/>
          </a:xfrm>
          <a:prstGeom prst="rect">
            <a:avLst/>
          </a:prstGeom>
          <a:noFill/>
          <a:ln cap="flat" cmpd="sng" w="25400">
            <a:solidFill>
              <a:srgbClr val="000000"/>
            </a:solidFill>
            <a:prstDash val="solid"/>
            <a:miter lim="8000"/>
            <a:headEnd len="sm" w="sm" type="none"/>
            <a:tailEnd len="sm" w="sm" type="none"/>
          </a:ln>
        </p:spPr>
      </p:pic>
      <p:sp>
        <p:nvSpPr>
          <p:cNvPr id="314" name="Google Shape;314;g306b037d990_1_24"/>
          <p:cNvSpPr txBox="1"/>
          <p:nvPr/>
        </p:nvSpPr>
        <p:spPr>
          <a:xfrm>
            <a:off x="5692813" y="2240174"/>
            <a:ext cx="7677300" cy="39798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3800"/>
              <a:buFont typeface="Arial"/>
              <a:buNone/>
            </a:pPr>
            <a:r>
              <a:rPr b="1" i="0" lang="en-US" sz="3800" u="none" cap="none" strike="noStrike">
                <a:solidFill>
                  <a:schemeClr val="dk1"/>
                </a:solidFill>
                <a:latin typeface="Times New Roman"/>
                <a:ea typeface="Times New Roman"/>
                <a:cs typeface="Times New Roman"/>
                <a:sym typeface="Times New Roman"/>
              </a:rPr>
              <a:t>Mistakes we make while measuring BP:</a:t>
            </a:r>
            <a:endParaRPr b="1" i="0" sz="3800" u="none" cap="none" strike="noStrike">
              <a:solidFill>
                <a:schemeClr val="dk1"/>
              </a:solidFill>
              <a:latin typeface="Times New Roman"/>
              <a:ea typeface="Times New Roman"/>
              <a:cs typeface="Times New Roman"/>
              <a:sym typeface="Times New Roman"/>
            </a:endParaRPr>
          </a:p>
          <a:p>
            <a:pPr indent="-584200" lvl="0" marL="685800" marR="0" rtl="0" algn="l">
              <a:lnSpc>
                <a:spcPct val="115000"/>
              </a:lnSpc>
              <a:spcBef>
                <a:spcPts val="0"/>
              </a:spcBef>
              <a:spcAft>
                <a:spcPts val="0"/>
              </a:spcAft>
              <a:buClr>
                <a:schemeClr val="dk1"/>
              </a:buClr>
              <a:buSzPts val="3800"/>
              <a:buFont typeface="Times New Roman"/>
              <a:buChar char="●"/>
            </a:pPr>
            <a:r>
              <a:rPr b="0" i="0" lang="en-US" sz="3800" u="none" cap="none" strike="noStrike">
                <a:solidFill>
                  <a:schemeClr val="dk1"/>
                </a:solidFill>
                <a:latin typeface="Times New Roman"/>
                <a:ea typeface="Times New Roman"/>
                <a:cs typeface="Times New Roman"/>
                <a:sym typeface="Times New Roman"/>
              </a:rPr>
              <a:t>Incorrect Cuff Placement </a:t>
            </a:r>
            <a:endParaRPr b="0" i="0" sz="3800" u="none" cap="none" strike="noStrike">
              <a:solidFill>
                <a:schemeClr val="dk1"/>
              </a:solidFill>
              <a:latin typeface="Times New Roman"/>
              <a:ea typeface="Times New Roman"/>
              <a:cs typeface="Times New Roman"/>
              <a:sym typeface="Times New Roman"/>
            </a:endParaRPr>
          </a:p>
          <a:p>
            <a:pPr indent="-584200" lvl="0" marL="685800" marR="0" rtl="0" algn="l">
              <a:lnSpc>
                <a:spcPct val="115000"/>
              </a:lnSpc>
              <a:spcBef>
                <a:spcPts val="0"/>
              </a:spcBef>
              <a:spcAft>
                <a:spcPts val="0"/>
              </a:spcAft>
              <a:buClr>
                <a:schemeClr val="dk1"/>
              </a:buClr>
              <a:buSzPts val="3800"/>
              <a:buFont typeface="Times New Roman"/>
              <a:buChar char="●"/>
            </a:pPr>
            <a:r>
              <a:rPr b="0" i="0" lang="en-US" sz="3800" u="none" cap="none" strike="noStrike">
                <a:solidFill>
                  <a:schemeClr val="dk1"/>
                </a:solidFill>
                <a:latin typeface="Times New Roman"/>
                <a:ea typeface="Times New Roman"/>
                <a:cs typeface="Times New Roman"/>
                <a:sym typeface="Times New Roman"/>
              </a:rPr>
              <a:t>Improper Body Position</a:t>
            </a:r>
            <a:endParaRPr b="0" i="0" sz="3800" u="none" cap="none" strike="noStrike">
              <a:solidFill>
                <a:schemeClr val="dk1"/>
              </a:solidFill>
              <a:latin typeface="Times New Roman"/>
              <a:ea typeface="Times New Roman"/>
              <a:cs typeface="Times New Roman"/>
              <a:sym typeface="Times New Roman"/>
            </a:endParaRPr>
          </a:p>
          <a:p>
            <a:pPr indent="-584200" lvl="0" marL="685800" marR="0" rtl="0" algn="l">
              <a:lnSpc>
                <a:spcPct val="115000"/>
              </a:lnSpc>
              <a:spcBef>
                <a:spcPts val="0"/>
              </a:spcBef>
              <a:spcAft>
                <a:spcPts val="0"/>
              </a:spcAft>
              <a:buClr>
                <a:schemeClr val="dk1"/>
              </a:buClr>
              <a:buSzPts val="3800"/>
              <a:buFont typeface="Times New Roman"/>
              <a:buChar char="●"/>
            </a:pPr>
            <a:r>
              <a:rPr b="0" i="0" lang="en-US" sz="3800" u="none" cap="none" strike="noStrike">
                <a:solidFill>
                  <a:schemeClr val="dk1"/>
                </a:solidFill>
                <a:latin typeface="Times New Roman"/>
                <a:ea typeface="Times New Roman"/>
                <a:cs typeface="Times New Roman"/>
                <a:sym typeface="Times New Roman"/>
              </a:rPr>
              <a:t>Not Resting Before Measurement</a:t>
            </a:r>
            <a:endParaRPr b="0" i="0" sz="3800" u="none" cap="none" strike="noStrike">
              <a:solidFill>
                <a:schemeClr val="dk1"/>
              </a:solidFill>
              <a:latin typeface="Times New Roman"/>
              <a:ea typeface="Times New Roman"/>
              <a:cs typeface="Times New Roman"/>
              <a:sym typeface="Times New Roman"/>
            </a:endParaRPr>
          </a:p>
          <a:p>
            <a:pPr indent="-584200" lvl="0" marL="685800" marR="0" rtl="0" algn="l">
              <a:lnSpc>
                <a:spcPct val="115000"/>
              </a:lnSpc>
              <a:spcBef>
                <a:spcPts val="0"/>
              </a:spcBef>
              <a:spcAft>
                <a:spcPts val="0"/>
              </a:spcAft>
              <a:buClr>
                <a:schemeClr val="dk1"/>
              </a:buClr>
              <a:buSzPts val="3800"/>
              <a:buFont typeface="Times New Roman"/>
              <a:buChar char="●"/>
            </a:pPr>
            <a:r>
              <a:rPr b="0" i="0" lang="en-US" sz="3800" u="none" cap="none" strike="noStrike">
                <a:solidFill>
                  <a:schemeClr val="dk1"/>
                </a:solidFill>
                <a:latin typeface="Times New Roman"/>
                <a:ea typeface="Times New Roman"/>
                <a:cs typeface="Times New Roman"/>
                <a:sym typeface="Times New Roman"/>
              </a:rPr>
              <a:t>Talking or Moving During Measurement</a:t>
            </a:r>
            <a:endParaRPr b="0" i="0" sz="3800" u="none" cap="none" strike="noStrike">
              <a:solidFill>
                <a:schemeClr val="dk1"/>
              </a:solidFill>
              <a:latin typeface="Times New Roman"/>
              <a:ea typeface="Times New Roman"/>
              <a:cs typeface="Times New Roman"/>
              <a:sym typeface="Times New Roman"/>
            </a:endParaRPr>
          </a:p>
          <a:p>
            <a:pPr indent="-584200" lvl="0" marL="685800" marR="0" rtl="0" algn="l">
              <a:lnSpc>
                <a:spcPct val="115000"/>
              </a:lnSpc>
              <a:spcBef>
                <a:spcPts val="0"/>
              </a:spcBef>
              <a:spcAft>
                <a:spcPts val="0"/>
              </a:spcAft>
              <a:buClr>
                <a:schemeClr val="dk1"/>
              </a:buClr>
              <a:buSzPts val="3800"/>
              <a:buFont typeface="Times New Roman"/>
              <a:buChar char="●"/>
            </a:pPr>
            <a:r>
              <a:rPr b="0" i="0" lang="en-US" sz="3800" u="none" cap="none" strike="noStrike">
                <a:solidFill>
                  <a:schemeClr val="dk1"/>
                </a:solidFill>
                <a:latin typeface="Times New Roman"/>
                <a:ea typeface="Times New Roman"/>
                <a:cs typeface="Times New Roman"/>
                <a:sym typeface="Times New Roman"/>
              </a:rPr>
              <a:t>Errors in Instruments - calibration</a:t>
            </a:r>
            <a:endParaRPr b="0" i="0" sz="3800" u="none" cap="none" strike="noStrike">
              <a:solidFill>
                <a:schemeClr val="dk1"/>
              </a:solidFill>
              <a:latin typeface="Times New Roman"/>
              <a:ea typeface="Times New Roman"/>
              <a:cs typeface="Times New Roman"/>
              <a:sym typeface="Times New Roman"/>
            </a:endParaRPr>
          </a:p>
        </p:txBody>
      </p:sp>
      <p:pic>
        <p:nvPicPr>
          <p:cNvPr id="315" name="Google Shape;315;g306b037d990_1_24"/>
          <p:cNvPicPr preferRelativeResize="0"/>
          <p:nvPr/>
        </p:nvPicPr>
        <p:blipFill rotWithShape="1">
          <a:blip r:embed="rId4">
            <a:alphaModFix/>
          </a:blip>
          <a:srcRect b="0" l="0" r="0" t="0"/>
          <a:stretch/>
        </p:blipFill>
        <p:spPr>
          <a:xfrm>
            <a:off x="237938" y="207113"/>
            <a:ext cx="1627500" cy="723338"/>
          </a:xfrm>
          <a:prstGeom prst="rect">
            <a:avLst/>
          </a:prstGeom>
          <a:noFill/>
          <a:ln>
            <a:noFill/>
          </a:ln>
        </p:spPr>
      </p:pic>
      <p:pic>
        <p:nvPicPr>
          <p:cNvPr id="316" name="Google Shape;316;g306b037d990_1_24"/>
          <p:cNvPicPr preferRelativeResize="0"/>
          <p:nvPr/>
        </p:nvPicPr>
        <p:blipFill rotWithShape="1">
          <a:blip r:embed="rId5">
            <a:alphaModFix/>
          </a:blip>
          <a:srcRect b="0" l="0" r="0" t="0"/>
          <a:stretch/>
        </p:blipFill>
        <p:spPr>
          <a:xfrm>
            <a:off x="15540150" y="-563100"/>
            <a:ext cx="4119040" cy="2316960"/>
          </a:xfrm>
          <a:prstGeom prst="rect">
            <a:avLst/>
          </a:prstGeom>
          <a:noFill/>
          <a:ln>
            <a:noFill/>
          </a:ln>
        </p:spPr>
      </p:pic>
      <p:cxnSp>
        <p:nvCxnSpPr>
          <p:cNvPr id="317" name="Google Shape;317;g306b037d990_1_24"/>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318" name="Google Shape;318;g306b037d990_1_24"/>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19" name="Google Shape;319;g306b037d990_1_24"/>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320" name="Google Shape;320;g306b037d990_1_24"/>
          <p:cNvPicPr preferRelativeResize="0"/>
          <p:nvPr/>
        </p:nvPicPr>
        <p:blipFill rotWithShape="1">
          <a:blip r:embed="rId6">
            <a:alphaModFix/>
          </a:blip>
          <a:srcRect b="0" l="0" r="0" t="0"/>
          <a:stretch/>
        </p:blipFill>
        <p:spPr>
          <a:xfrm>
            <a:off x="13370122" y="1444010"/>
            <a:ext cx="4616405" cy="6529280"/>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06b037d990_1_1106"/>
          <p:cNvSpPr txBox="1"/>
          <p:nvPr/>
        </p:nvSpPr>
        <p:spPr>
          <a:xfrm>
            <a:off x="390350" y="2053550"/>
            <a:ext cx="8186400" cy="3902400"/>
          </a:xfrm>
          <a:prstGeom prst="rect">
            <a:avLst/>
          </a:prstGeom>
          <a:noFill/>
          <a:ln>
            <a:noFill/>
          </a:ln>
        </p:spPr>
        <p:txBody>
          <a:bodyPr anchorCtr="0" anchor="t" bIns="137150" lIns="137150" spcFirstLastPara="1" rIns="137150" wrap="square" tIns="137150">
            <a:noAutofit/>
          </a:bodyPr>
          <a:lstStyle/>
          <a:p>
            <a:pPr indent="-558800" lvl="0" marL="685800" marR="0" rtl="0" algn="l">
              <a:lnSpc>
                <a:spcPct val="150000"/>
              </a:lnSpc>
              <a:spcBef>
                <a:spcPts val="0"/>
              </a:spcBef>
              <a:spcAft>
                <a:spcPts val="0"/>
              </a:spcAft>
              <a:buClr>
                <a:schemeClr val="dk1"/>
              </a:buClr>
              <a:buSzPts val="3600"/>
              <a:buFont typeface="Times New Roman"/>
              <a:buChar char="●"/>
            </a:pPr>
            <a:r>
              <a:rPr b="0" i="0" lang="en-US" sz="3600" u="none" cap="none" strike="noStrike">
                <a:solidFill>
                  <a:schemeClr val="dk1"/>
                </a:solidFill>
                <a:highlight>
                  <a:schemeClr val="lt1"/>
                </a:highlight>
                <a:latin typeface="Times New Roman"/>
                <a:ea typeface="Times New Roman"/>
                <a:cs typeface="Times New Roman"/>
                <a:sym typeface="Times New Roman"/>
              </a:rPr>
              <a:t>1 in 4* have diabetes, 1 in 10* have uncontrolled diabetes.</a:t>
            </a:r>
            <a:endParaRPr b="0" i="0" sz="3600" u="none" cap="none" strike="noStrike">
              <a:solidFill>
                <a:schemeClr val="dk1"/>
              </a:solidFill>
              <a:highlight>
                <a:schemeClr val="lt1"/>
              </a:highlight>
              <a:latin typeface="Times New Roman"/>
              <a:ea typeface="Times New Roman"/>
              <a:cs typeface="Times New Roman"/>
              <a:sym typeface="Times New Roman"/>
            </a:endParaRPr>
          </a:p>
          <a:p>
            <a:pPr indent="-457200" lvl="0" marL="457200" marR="0" rtl="0" algn="l">
              <a:lnSpc>
                <a:spcPct val="150000"/>
              </a:lnSpc>
              <a:spcBef>
                <a:spcPts val="0"/>
              </a:spcBef>
              <a:spcAft>
                <a:spcPts val="0"/>
              </a:spcAft>
              <a:buClr>
                <a:schemeClr val="dk1"/>
              </a:buClr>
              <a:buSzPts val="3600"/>
              <a:buFont typeface="Times New Roman"/>
              <a:buChar char="●"/>
            </a:pPr>
            <a:r>
              <a:rPr b="0" i="0" lang="en-US" sz="3600" u="none" cap="none" strike="noStrike">
                <a:solidFill>
                  <a:schemeClr val="dk1"/>
                </a:solidFill>
                <a:highlight>
                  <a:schemeClr val="lt1"/>
                </a:highlight>
                <a:latin typeface="Times New Roman"/>
                <a:ea typeface="Times New Roman"/>
                <a:cs typeface="Times New Roman"/>
                <a:sym typeface="Times New Roman"/>
              </a:rPr>
              <a:t>Diabetes is silent, symptoms show later</a:t>
            </a:r>
            <a:endParaRPr b="0" i="0" sz="3600" u="none" cap="none" strike="noStrike">
              <a:solidFill>
                <a:schemeClr val="dk1"/>
              </a:solidFill>
              <a:highlight>
                <a:schemeClr val="lt1"/>
              </a:highlight>
              <a:latin typeface="Times New Roman"/>
              <a:ea typeface="Times New Roman"/>
              <a:cs typeface="Times New Roman"/>
              <a:sym typeface="Times New Roman"/>
            </a:endParaRPr>
          </a:p>
          <a:p>
            <a:pPr indent="-457200" lvl="0" marL="457200" marR="0" rtl="0" algn="l">
              <a:lnSpc>
                <a:spcPct val="150000"/>
              </a:lnSpc>
              <a:spcBef>
                <a:spcPts val="0"/>
              </a:spcBef>
              <a:spcAft>
                <a:spcPts val="0"/>
              </a:spcAft>
              <a:buClr>
                <a:schemeClr val="dk1"/>
              </a:buClr>
              <a:buSzPts val="3600"/>
              <a:buFont typeface="Times New Roman"/>
              <a:buChar char="●"/>
            </a:pPr>
            <a:r>
              <a:rPr b="0" i="0" lang="en-US" sz="3600" u="none" cap="none" strike="noStrike">
                <a:solidFill>
                  <a:schemeClr val="dk1"/>
                </a:solidFill>
                <a:highlight>
                  <a:schemeClr val="lt1"/>
                </a:highlight>
                <a:latin typeface="Times New Roman"/>
                <a:ea typeface="Times New Roman"/>
                <a:cs typeface="Times New Roman"/>
                <a:sym typeface="Times New Roman"/>
              </a:rPr>
              <a:t>Serious complications, controllable if detected early</a:t>
            </a:r>
            <a:endParaRPr b="0" i="0" sz="3600" u="none" cap="none" strike="noStrike">
              <a:solidFill>
                <a:schemeClr val="dk1"/>
              </a:solidFill>
              <a:highlight>
                <a:schemeClr val="lt1"/>
              </a:highlight>
              <a:latin typeface="Times New Roman"/>
              <a:ea typeface="Times New Roman"/>
              <a:cs typeface="Times New Roman"/>
              <a:sym typeface="Times New Roman"/>
            </a:endParaRPr>
          </a:p>
          <a:p>
            <a:pPr indent="0" lvl="0" marL="685800" marR="0" rtl="0" algn="l">
              <a:lnSpc>
                <a:spcPct val="150000"/>
              </a:lnSpc>
              <a:spcBef>
                <a:spcPts val="0"/>
              </a:spcBef>
              <a:spcAft>
                <a:spcPts val="0"/>
              </a:spcAft>
              <a:buClr>
                <a:srgbClr val="000000"/>
              </a:buClr>
              <a:buSzPts val="3800"/>
              <a:buFont typeface="Arial"/>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327" name="Google Shape;327;g306b037d990_1_1106"/>
          <p:cNvSpPr txBox="1"/>
          <p:nvPr/>
        </p:nvSpPr>
        <p:spPr>
          <a:xfrm>
            <a:off x="3022950" y="297888"/>
            <a:ext cx="10032600" cy="846600"/>
          </a:xfrm>
          <a:prstGeom prst="rect">
            <a:avLst/>
          </a:prstGeom>
          <a:noFill/>
          <a:ln>
            <a:noFill/>
          </a:ln>
        </p:spPr>
        <p:txBody>
          <a:bodyPr anchorCtr="0" anchor="t" bIns="0" lIns="0" spcFirstLastPara="1" rIns="0" wrap="square" tIns="0">
            <a:spAutoFit/>
          </a:bodyPr>
          <a:lstStyle/>
          <a:p>
            <a:pPr indent="0" lvl="0" marL="0" marR="0" rtl="0" algn="ctr">
              <a:lnSpc>
                <a:spcPct val="107001"/>
              </a:lnSpc>
              <a:spcBef>
                <a:spcPts val="0"/>
              </a:spcBef>
              <a:spcAft>
                <a:spcPts val="0"/>
              </a:spcAft>
              <a:buClr>
                <a:srgbClr val="000000"/>
              </a:buClr>
              <a:buSzPts val="5400"/>
              <a:buFont typeface="Arial"/>
              <a:buNone/>
            </a:pPr>
            <a:r>
              <a:rPr b="1" i="0" lang="en-US" sz="5500" u="none" cap="none" strike="noStrike">
                <a:solidFill>
                  <a:srgbClr val="CC0000"/>
                </a:solidFill>
                <a:latin typeface="Times"/>
                <a:ea typeface="Times"/>
                <a:cs typeface="Times"/>
                <a:sym typeface="Times"/>
              </a:rPr>
              <a:t>Managing Diabetes            </a:t>
            </a:r>
            <a:endParaRPr b="1" i="0" sz="5500" u="none" cap="none" strike="noStrike">
              <a:solidFill>
                <a:srgbClr val="CC0000"/>
              </a:solidFill>
              <a:latin typeface="Times"/>
              <a:ea typeface="Times"/>
              <a:cs typeface="Times"/>
              <a:sym typeface="Times"/>
            </a:endParaRPr>
          </a:p>
        </p:txBody>
      </p:sp>
      <p:sp>
        <p:nvSpPr>
          <p:cNvPr id="328" name="Google Shape;328;g306b037d990_1_1106"/>
          <p:cNvSpPr txBox="1"/>
          <p:nvPr/>
        </p:nvSpPr>
        <p:spPr>
          <a:xfrm>
            <a:off x="5945662" y="9310162"/>
            <a:ext cx="4880400" cy="6492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3000"/>
              <a:buFont typeface="Arial"/>
              <a:buNone/>
            </a:pPr>
            <a:r>
              <a:rPr b="0" i="1" lang="en-US" sz="2600" u="none" cap="none" strike="noStrike">
                <a:solidFill>
                  <a:schemeClr val="dk1"/>
                </a:solidFill>
                <a:latin typeface="Times New Roman"/>
                <a:ea typeface="Times New Roman"/>
                <a:cs typeface="Times New Roman"/>
                <a:sym typeface="Times New Roman"/>
              </a:rPr>
              <a:t>*Source: Apollo Hospitals</a:t>
            </a:r>
            <a:endParaRPr b="0" i="1" sz="2600" u="none" cap="none" strike="noStrike">
              <a:solidFill>
                <a:schemeClr val="dk1"/>
              </a:solidFill>
              <a:latin typeface="Times New Roman"/>
              <a:ea typeface="Times New Roman"/>
              <a:cs typeface="Times New Roman"/>
              <a:sym typeface="Times New Roman"/>
            </a:endParaRPr>
          </a:p>
        </p:txBody>
      </p:sp>
      <p:cxnSp>
        <p:nvCxnSpPr>
          <p:cNvPr id="329" name="Google Shape;329;g306b037d990_1_1106"/>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330" name="Google Shape;330;g306b037d990_1_1106"/>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31" name="Google Shape;331;g306b037d990_1_1106"/>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32" name="Google Shape;332;g306b037d990_1_1106"/>
          <p:cNvPicPr preferRelativeResize="0"/>
          <p:nvPr/>
        </p:nvPicPr>
        <p:blipFill rotWithShape="1">
          <a:blip r:embed="rId3">
            <a:alphaModFix/>
          </a:blip>
          <a:srcRect b="0" l="0" r="0" t="0"/>
          <a:stretch/>
        </p:blipFill>
        <p:spPr>
          <a:xfrm>
            <a:off x="390338" y="359513"/>
            <a:ext cx="1627500" cy="723338"/>
          </a:xfrm>
          <a:prstGeom prst="rect">
            <a:avLst/>
          </a:prstGeom>
          <a:noFill/>
          <a:ln>
            <a:noFill/>
          </a:ln>
        </p:spPr>
      </p:pic>
      <p:pic>
        <p:nvPicPr>
          <p:cNvPr id="333" name="Google Shape;333;g306b037d990_1_1106"/>
          <p:cNvPicPr preferRelativeResize="0"/>
          <p:nvPr/>
        </p:nvPicPr>
        <p:blipFill rotWithShape="1">
          <a:blip r:embed="rId4">
            <a:alphaModFix/>
          </a:blip>
          <a:srcRect b="0" l="0" r="0" t="0"/>
          <a:stretch/>
        </p:blipFill>
        <p:spPr>
          <a:xfrm>
            <a:off x="15804450" y="-438431"/>
            <a:ext cx="3242982" cy="1824189"/>
          </a:xfrm>
          <a:prstGeom prst="rect">
            <a:avLst/>
          </a:prstGeom>
          <a:noFill/>
          <a:ln>
            <a:noFill/>
          </a:ln>
        </p:spPr>
      </p:pic>
      <p:sp>
        <p:nvSpPr>
          <p:cNvPr id="334" name="Google Shape;334;g306b037d990_1_1106"/>
          <p:cNvSpPr txBox="1"/>
          <p:nvPr/>
        </p:nvSpPr>
        <p:spPr>
          <a:xfrm>
            <a:off x="-2420225" y="549850"/>
            <a:ext cx="124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5" name="Google Shape;335;g306b037d990_1_1106"/>
          <p:cNvSpPr txBox="1"/>
          <p:nvPr/>
        </p:nvSpPr>
        <p:spPr>
          <a:xfrm>
            <a:off x="9247925" y="1870400"/>
            <a:ext cx="10148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CC0000"/>
                </a:solidFill>
                <a:latin typeface="Times New Roman"/>
                <a:ea typeface="Times New Roman"/>
                <a:cs typeface="Times New Roman"/>
                <a:sym typeface="Times New Roman"/>
              </a:rPr>
              <a:t> </a:t>
            </a:r>
            <a:endParaRPr b="1" i="0" sz="3200" u="none" cap="none" strike="noStrike">
              <a:solidFill>
                <a:srgbClr val="CC0000"/>
              </a:solidFill>
              <a:latin typeface="Times New Roman"/>
              <a:ea typeface="Times New Roman"/>
              <a:cs typeface="Times New Roman"/>
              <a:sym typeface="Times New Roman"/>
            </a:endParaRPr>
          </a:p>
        </p:txBody>
      </p:sp>
      <p:pic>
        <p:nvPicPr>
          <p:cNvPr id="336" name="Google Shape;336;g306b037d990_1_1106"/>
          <p:cNvPicPr preferRelativeResize="0"/>
          <p:nvPr/>
        </p:nvPicPr>
        <p:blipFill rotWithShape="1">
          <a:blip r:embed="rId5">
            <a:alphaModFix/>
          </a:blip>
          <a:srcRect b="7943" l="16011" r="15620" t="0"/>
          <a:stretch/>
        </p:blipFill>
        <p:spPr>
          <a:xfrm>
            <a:off x="8975563" y="1350975"/>
            <a:ext cx="7690188" cy="78462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f8fa44a3c2_1_311"/>
          <p:cNvSpPr txBox="1"/>
          <p:nvPr/>
        </p:nvSpPr>
        <p:spPr>
          <a:xfrm>
            <a:off x="4292888" y="1278488"/>
            <a:ext cx="8755500" cy="954300"/>
          </a:xfrm>
          <a:prstGeom prst="rect">
            <a:avLst/>
          </a:prstGeom>
          <a:noFill/>
          <a:ln>
            <a:noFill/>
          </a:ln>
        </p:spPr>
        <p:txBody>
          <a:bodyPr anchorCtr="0" anchor="t" bIns="0" lIns="0" spcFirstLastPara="1" rIns="0" wrap="square" tIns="0">
            <a:spAutoFit/>
          </a:bodyPr>
          <a:lstStyle/>
          <a:p>
            <a:pPr indent="0" lvl="0" marL="0" marR="0" rtl="0" algn="ctr">
              <a:lnSpc>
                <a:spcPct val="107001"/>
              </a:lnSpc>
              <a:spcBef>
                <a:spcPts val="0"/>
              </a:spcBef>
              <a:spcAft>
                <a:spcPts val="0"/>
              </a:spcAft>
              <a:buClr>
                <a:srgbClr val="000000"/>
              </a:buClr>
              <a:buSzPts val="5500"/>
              <a:buFont typeface="Arial"/>
              <a:buNone/>
            </a:pPr>
            <a:r>
              <a:t/>
            </a:r>
            <a:endParaRPr b="1" i="0" sz="6200" u="none" cap="none" strike="noStrike">
              <a:solidFill>
                <a:srgbClr val="FF5B66"/>
              </a:solidFill>
              <a:latin typeface="Times"/>
              <a:ea typeface="Times"/>
              <a:cs typeface="Times"/>
              <a:sym typeface="Times"/>
            </a:endParaRPr>
          </a:p>
        </p:txBody>
      </p:sp>
      <p:sp>
        <p:nvSpPr>
          <p:cNvPr id="342" name="Google Shape;342;g2f8fa44a3c2_1_311"/>
          <p:cNvSpPr txBox="1"/>
          <p:nvPr/>
        </p:nvSpPr>
        <p:spPr>
          <a:xfrm>
            <a:off x="1635650" y="396525"/>
            <a:ext cx="15173100" cy="8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100"/>
              <a:buFont typeface="Arial"/>
              <a:buNone/>
            </a:pPr>
            <a:r>
              <a:rPr b="1" i="0" lang="en-US" sz="5500" u="none" cap="none" strike="noStrike">
                <a:solidFill>
                  <a:srgbClr val="A61C00"/>
                </a:solidFill>
                <a:latin typeface="Times New Roman"/>
                <a:ea typeface="Times New Roman"/>
                <a:cs typeface="Times New Roman"/>
                <a:sym typeface="Times New Roman"/>
              </a:rPr>
              <a:t> Managing COPD</a:t>
            </a:r>
            <a:endParaRPr b="1" i="0" sz="5500" u="none" cap="none" strike="noStrike">
              <a:solidFill>
                <a:srgbClr val="A61C00"/>
              </a:solidFill>
              <a:latin typeface="Times New Roman"/>
              <a:ea typeface="Times New Roman"/>
              <a:cs typeface="Times New Roman"/>
              <a:sym typeface="Times New Roman"/>
            </a:endParaRPr>
          </a:p>
        </p:txBody>
      </p:sp>
      <p:pic>
        <p:nvPicPr>
          <p:cNvPr id="343" name="Google Shape;343;g2f8fa44a3c2_1_311"/>
          <p:cNvPicPr preferRelativeResize="0"/>
          <p:nvPr/>
        </p:nvPicPr>
        <p:blipFill rotWithShape="1">
          <a:blip r:embed="rId3">
            <a:alphaModFix/>
          </a:blip>
          <a:srcRect b="0" l="0" r="0" t="0"/>
          <a:stretch/>
        </p:blipFill>
        <p:spPr>
          <a:xfrm>
            <a:off x="15804450" y="-438431"/>
            <a:ext cx="3242982" cy="1824189"/>
          </a:xfrm>
          <a:prstGeom prst="rect">
            <a:avLst/>
          </a:prstGeom>
          <a:noFill/>
          <a:ln>
            <a:noFill/>
          </a:ln>
        </p:spPr>
      </p:pic>
      <p:pic>
        <p:nvPicPr>
          <p:cNvPr id="344" name="Google Shape;344;g2f8fa44a3c2_1_311"/>
          <p:cNvPicPr preferRelativeResize="0"/>
          <p:nvPr/>
        </p:nvPicPr>
        <p:blipFill rotWithShape="1">
          <a:blip r:embed="rId4">
            <a:alphaModFix/>
          </a:blip>
          <a:srcRect b="0" l="0" r="0" t="0"/>
          <a:stretch/>
        </p:blipFill>
        <p:spPr>
          <a:xfrm>
            <a:off x="259024" y="234649"/>
            <a:ext cx="1559889" cy="693300"/>
          </a:xfrm>
          <a:prstGeom prst="rect">
            <a:avLst/>
          </a:prstGeom>
          <a:noFill/>
          <a:ln>
            <a:noFill/>
          </a:ln>
        </p:spPr>
      </p:pic>
      <p:cxnSp>
        <p:nvCxnSpPr>
          <p:cNvPr id="345" name="Google Shape;345;g2f8fa44a3c2_1_311"/>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346" name="Google Shape;346;g2f8fa44a3c2_1_311"/>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7" name="Google Shape;347;g2f8fa44a3c2_1_311"/>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
        <p:nvSpPr>
          <p:cNvPr id="348" name="Google Shape;348;g2f8fa44a3c2_1_311"/>
          <p:cNvSpPr txBox="1"/>
          <p:nvPr/>
        </p:nvSpPr>
        <p:spPr>
          <a:xfrm>
            <a:off x="652850" y="2505721"/>
            <a:ext cx="5611500" cy="5572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Symptoms of COPD</a:t>
            </a:r>
            <a:r>
              <a:rPr b="0" i="0" lang="en-US" sz="3000" u="none" cap="none" strike="noStrike">
                <a:solidFill>
                  <a:schemeClr val="dk1"/>
                </a:solidFill>
                <a:latin typeface="Times New Roman"/>
                <a:ea typeface="Times New Roman"/>
                <a:cs typeface="Times New Roman"/>
                <a:sym typeface="Times New Roman"/>
              </a:rPr>
              <a:t> develop gradually and may not be noticeable until significant lung damage occurs, including:</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shortness of breath during physical activity,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chronic cough with mucus production,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wheezing,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chest tightness, and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frequent respiratory infections</a:t>
            </a:r>
            <a:endParaRPr b="0" i="0" sz="3200" u="none" cap="none" strike="noStrike">
              <a:solidFill>
                <a:schemeClr val="dk1"/>
              </a:solidFill>
              <a:latin typeface="Calibri"/>
              <a:ea typeface="Calibri"/>
              <a:cs typeface="Calibri"/>
              <a:sym typeface="Calibri"/>
            </a:endParaRPr>
          </a:p>
        </p:txBody>
      </p:sp>
      <p:pic>
        <p:nvPicPr>
          <p:cNvPr id="349" name="Google Shape;349;g2f8fa44a3c2_1_311"/>
          <p:cNvPicPr preferRelativeResize="0"/>
          <p:nvPr/>
        </p:nvPicPr>
        <p:blipFill rotWithShape="1">
          <a:blip r:embed="rId5">
            <a:alphaModFix/>
          </a:blip>
          <a:srcRect b="0" l="6579" r="4970" t="8408"/>
          <a:stretch/>
        </p:blipFill>
        <p:spPr>
          <a:xfrm>
            <a:off x="6119310" y="2124725"/>
            <a:ext cx="11866267" cy="7220575"/>
          </a:xfrm>
          <a:prstGeom prst="rect">
            <a:avLst/>
          </a:prstGeom>
          <a:noFill/>
          <a:ln>
            <a:noFill/>
          </a:ln>
        </p:spPr>
      </p:pic>
      <p:sp>
        <p:nvSpPr>
          <p:cNvPr id="350" name="Google Shape;350;g2f8fa44a3c2_1_311"/>
          <p:cNvSpPr txBox="1"/>
          <p:nvPr/>
        </p:nvSpPr>
        <p:spPr>
          <a:xfrm>
            <a:off x="9878975" y="1341425"/>
            <a:ext cx="5110500" cy="47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300"/>
              <a:buFont typeface="Arial"/>
              <a:buNone/>
            </a:pPr>
            <a:r>
              <a:rPr b="1" i="0" lang="en-US" sz="4300" u="none" cap="none" strike="noStrike">
                <a:solidFill>
                  <a:srgbClr val="0000FF"/>
                </a:solidFill>
                <a:latin typeface="Times New Roman"/>
                <a:ea typeface="Times New Roman"/>
                <a:cs typeface="Times New Roman"/>
                <a:sym typeface="Times New Roman"/>
              </a:rPr>
              <a:t>Protection of COPD</a:t>
            </a:r>
            <a:endParaRPr b="1" i="0" sz="4300" u="none" cap="none" strike="noStrike">
              <a:solidFill>
                <a:srgbClr val="0000FF"/>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071bd09058_1_1"/>
          <p:cNvSpPr txBox="1"/>
          <p:nvPr/>
        </p:nvSpPr>
        <p:spPr>
          <a:xfrm>
            <a:off x="4292888" y="1278488"/>
            <a:ext cx="8755500" cy="954300"/>
          </a:xfrm>
          <a:prstGeom prst="rect">
            <a:avLst/>
          </a:prstGeom>
          <a:noFill/>
          <a:ln>
            <a:noFill/>
          </a:ln>
        </p:spPr>
        <p:txBody>
          <a:bodyPr anchorCtr="0" anchor="t" bIns="0" lIns="0" spcFirstLastPara="1" rIns="0" wrap="square" tIns="0">
            <a:spAutoFit/>
          </a:bodyPr>
          <a:lstStyle/>
          <a:p>
            <a:pPr indent="0" lvl="0" marL="0" marR="0" rtl="0" algn="ctr">
              <a:lnSpc>
                <a:spcPct val="107001"/>
              </a:lnSpc>
              <a:spcBef>
                <a:spcPts val="0"/>
              </a:spcBef>
              <a:spcAft>
                <a:spcPts val="0"/>
              </a:spcAft>
              <a:buClr>
                <a:srgbClr val="000000"/>
              </a:buClr>
              <a:buSzPts val="5500"/>
              <a:buFont typeface="Arial"/>
              <a:buNone/>
            </a:pPr>
            <a:r>
              <a:t/>
            </a:r>
            <a:endParaRPr b="1" i="0" sz="6200" u="none" cap="none" strike="noStrike">
              <a:solidFill>
                <a:srgbClr val="FF5B66"/>
              </a:solidFill>
              <a:latin typeface="Times"/>
              <a:ea typeface="Times"/>
              <a:cs typeface="Times"/>
              <a:sym typeface="Times"/>
            </a:endParaRPr>
          </a:p>
        </p:txBody>
      </p:sp>
      <p:sp>
        <p:nvSpPr>
          <p:cNvPr id="356" name="Google Shape;356;g3071bd09058_1_1"/>
          <p:cNvSpPr txBox="1"/>
          <p:nvPr/>
        </p:nvSpPr>
        <p:spPr>
          <a:xfrm>
            <a:off x="1635650" y="396525"/>
            <a:ext cx="15173100" cy="8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100"/>
              <a:buFont typeface="Arial"/>
              <a:buNone/>
            </a:pPr>
            <a:r>
              <a:rPr b="1" i="0" lang="en-US" sz="5500" u="none" cap="none" strike="noStrike">
                <a:solidFill>
                  <a:srgbClr val="A61C00"/>
                </a:solidFill>
                <a:latin typeface="Times New Roman"/>
                <a:ea typeface="Times New Roman"/>
                <a:cs typeface="Times New Roman"/>
                <a:sym typeface="Times New Roman"/>
              </a:rPr>
              <a:t> Managing Sleep Apnea</a:t>
            </a:r>
            <a:endParaRPr b="1" i="0" sz="5500" u="none" cap="none" strike="noStrike">
              <a:solidFill>
                <a:srgbClr val="A61C00"/>
              </a:solidFill>
              <a:latin typeface="Times New Roman"/>
              <a:ea typeface="Times New Roman"/>
              <a:cs typeface="Times New Roman"/>
              <a:sym typeface="Times New Roman"/>
            </a:endParaRPr>
          </a:p>
        </p:txBody>
      </p:sp>
      <p:pic>
        <p:nvPicPr>
          <p:cNvPr id="357" name="Google Shape;357;g3071bd09058_1_1"/>
          <p:cNvPicPr preferRelativeResize="0"/>
          <p:nvPr/>
        </p:nvPicPr>
        <p:blipFill rotWithShape="1">
          <a:blip r:embed="rId3">
            <a:alphaModFix/>
          </a:blip>
          <a:srcRect b="0" l="0" r="0" t="0"/>
          <a:stretch/>
        </p:blipFill>
        <p:spPr>
          <a:xfrm>
            <a:off x="15804450" y="-438431"/>
            <a:ext cx="3242982" cy="1824189"/>
          </a:xfrm>
          <a:prstGeom prst="rect">
            <a:avLst/>
          </a:prstGeom>
          <a:noFill/>
          <a:ln>
            <a:noFill/>
          </a:ln>
        </p:spPr>
      </p:pic>
      <p:pic>
        <p:nvPicPr>
          <p:cNvPr id="358" name="Google Shape;358;g3071bd09058_1_1"/>
          <p:cNvPicPr preferRelativeResize="0"/>
          <p:nvPr/>
        </p:nvPicPr>
        <p:blipFill rotWithShape="1">
          <a:blip r:embed="rId4">
            <a:alphaModFix/>
          </a:blip>
          <a:srcRect b="0" l="0" r="0" t="0"/>
          <a:stretch/>
        </p:blipFill>
        <p:spPr>
          <a:xfrm>
            <a:off x="259024" y="234649"/>
            <a:ext cx="1559889" cy="693300"/>
          </a:xfrm>
          <a:prstGeom prst="rect">
            <a:avLst/>
          </a:prstGeom>
          <a:noFill/>
          <a:ln>
            <a:noFill/>
          </a:ln>
        </p:spPr>
      </p:pic>
      <p:cxnSp>
        <p:nvCxnSpPr>
          <p:cNvPr id="359" name="Google Shape;359;g3071bd09058_1_1"/>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360" name="Google Shape;360;g3071bd09058_1_1"/>
          <p:cNvSpPr txBox="1"/>
          <p:nvPr/>
        </p:nvSpPr>
        <p:spPr>
          <a:xfrm>
            <a:off x="546050" y="1967600"/>
            <a:ext cx="8755500" cy="38442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Lose weight </a:t>
            </a:r>
            <a:r>
              <a:rPr b="0" i="0" lang="en-US" sz="3000" u="none" cap="none" strike="noStrike">
                <a:solidFill>
                  <a:schemeClr val="dk1"/>
                </a:solidFill>
                <a:latin typeface="Times New Roman"/>
                <a:ea typeface="Times New Roman"/>
                <a:cs typeface="Times New Roman"/>
                <a:sym typeface="Times New Roman"/>
              </a:rPr>
              <a:t>to reduce symptoms.</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Sleep on your side</a:t>
            </a:r>
            <a:r>
              <a:rPr b="0" i="0" lang="en-US" sz="3000" u="none" cap="none" strike="noStrike">
                <a:solidFill>
                  <a:schemeClr val="dk1"/>
                </a:solidFill>
                <a:latin typeface="Times New Roman"/>
                <a:ea typeface="Times New Roman"/>
                <a:cs typeface="Times New Roman"/>
                <a:sym typeface="Times New Roman"/>
              </a:rPr>
              <a:t> to keep airways open.</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Avoid alcohol </a:t>
            </a:r>
            <a:r>
              <a:rPr b="0" i="0" lang="en-US" sz="3000" u="none" cap="none" strike="noStrike">
                <a:solidFill>
                  <a:schemeClr val="dk1"/>
                </a:solidFill>
                <a:latin typeface="Times New Roman"/>
                <a:ea typeface="Times New Roman"/>
                <a:cs typeface="Times New Roman"/>
                <a:sym typeface="Times New Roman"/>
              </a:rPr>
              <a:t>at least four hours before bedtime.</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Eliminate tobacco </a:t>
            </a:r>
            <a:r>
              <a:rPr b="0" i="0" lang="en-US" sz="3000" u="none" cap="none" strike="noStrike">
                <a:solidFill>
                  <a:schemeClr val="dk1"/>
                </a:solidFill>
                <a:latin typeface="Times New Roman"/>
                <a:ea typeface="Times New Roman"/>
                <a:cs typeface="Times New Roman"/>
                <a:sym typeface="Times New Roman"/>
              </a:rPr>
              <a:t>use to reduce airway inflammation.</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Exercise regularly </a:t>
            </a:r>
            <a:r>
              <a:rPr b="0" i="0" lang="en-US" sz="3000" u="none" cap="none" strike="noStrike">
                <a:solidFill>
                  <a:schemeClr val="dk1"/>
                </a:solidFill>
                <a:latin typeface="Times New Roman"/>
                <a:ea typeface="Times New Roman"/>
                <a:cs typeface="Times New Roman"/>
                <a:sym typeface="Times New Roman"/>
              </a:rPr>
              <a:t>to improve overall health</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Use a CPAP machine</a:t>
            </a:r>
            <a:r>
              <a:rPr b="0" i="0" lang="en-US" sz="3000" u="none" cap="none" strike="noStrike">
                <a:solidFill>
                  <a:schemeClr val="dk1"/>
                </a:solidFill>
                <a:latin typeface="Times New Roman"/>
                <a:ea typeface="Times New Roman"/>
                <a:cs typeface="Times New Roman"/>
                <a:sym typeface="Times New Roman"/>
              </a:rPr>
              <a:t> to maintain open airways during sleep</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Consult healthcare </a:t>
            </a:r>
            <a:r>
              <a:rPr b="0" i="0" lang="en-US" sz="3000" u="none" cap="none" strike="noStrike">
                <a:solidFill>
                  <a:schemeClr val="dk1"/>
                </a:solidFill>
                <a:latin typeface="Times New Roman"/>
                <a:ea typeface="Times New Roman"/>
                <a:cs typeface="Times New Roman"/>
                <a:sym typeface="Times New Roman"/>
              </a:rPr>
              <a:t>providers for ongoing management.</a:t>
            </a:r>
            <a:endParaRPr b="0" i="0" sz="3000" u="none" cap="none" strike="noStrike">
              <a:solidFill>
                <a:schemeClr val="dk1"/>
              </a:solidFill>
              <a:latin typeface="Times New Roman"/>
              <a:ea typeface="Times New Roman"/>
              <a:cs typeface="Times New Roman"/>
              <a:sym typeface="Times New Roman"/>
            </a:endParaRPr>
          </a:p>
          <a:p>
            <a:pPr indent="0" lvl="0" marL="457200" marR="0" rtl="0" algn="l">
              <a:lnSpc>
                <a:spcPct val="150000"/>
              </a:lnSpc>
              <a:spcBef>
                <a:spcPts val="0"/>
              </a:spcBef>
              <a:spcAft>
                <a:spcPts val="0"/>
              </a:spcAft>
              <a:buClr>
                <a:srgbClr val="000000"/>
              </a:buClr>
              <a:buSzPts val="3000"/>
              <a:buFont typeface="Arial"/>
              <a:buNone/>
            </a:pPr>
            <a:r>
              <a:t/>
            </a:r>
            <a:endParaRPr b="1" i="0" sz="3000" u="none" cap="none" strike="noStrike">
              <a:solidFill>
                <a:schemeClr val="dk1"/>
              </a:solidFill>
              <a:latin typeface="Times New Roman"/>
              <a:ea typeface="Times New Roman"/>
              <a:cs typeface="Times New Roman"/>
              <a:sym typeface="Times New Roman"/>
            </a:endParaRPr>
          </a:p>
        </p:txBody>
      </p:sp>
      <p:pic>
        <p:nvPicPr>
          <p:cNvPr id="361" name="Google Shape;361;g3071bd09058_1_1"/>
          <p:cNvPicPr preferRelativeResize="0"/>
          <p:nvPr/>
        </p:nvPicPr>
        <p:blipFill rotWithShape="1">
          <a:blip r:embed="rId5">
            <a:alphaModFix/>
          </a:blip>
          <a:srcRect b="0" l="2838" r="3492" t="18453"/>
          <a:stretch/>
        </p:blipFill>
        <p:spPr>
          <a:xfrm>
            <a:off x="8608825" y="1243125"/>
            <a:ext cx="9437350" cy="8197036"/>
          </a:xfrm>
          <a:prstGeom prst="rect">
            <a:avLst/>
          </a:prstGeom>
          <a:noFill/>
          <a:ln>
            <a:noFill/>
          </a:ln>
        </p:spPr>
      </p:pic>
      <p:sp>
        <p:nvSpPr>
          <p:cNvPr id="362" name="Google Shape;362;g3071bd09058_1_1"/>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63" name="Google Shape;363;g3071bd09058_1_1"/>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
        <p:nvSpPr>
          <p:cNvPr id="364" name="Google Shape;364;g3071bd09058_1_1"/>
          <p:cNvSpPr txBox="1"/>
          <p:nvPr/>
        </p:nvSpPr>
        <p:spPr>
          <a:xfrm>
            <a:off x="11827500" y="9468525"/>
            <a:ext cx="4248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b="0" i="1" lang="en-US" sz="1800" u="none" cap="none" strike="noStrike">
                <a:solidFill>
                  <a:srgbClr val="000000"/>
                </a:solidFill>
                <a:latin typeface="Times New Roman"/>
                <a:ea typeface="Times New Roman"/>
                <a:cs typeface="Times New Roman"/>
                <a:sym typeface="Times New Roman"/>
              </a:rPr>
              <a:t>SOURCES: </a:t>
            </a:r>
            <a:r>
              <a:rPr b="0" i="1" lang="en-US" sz="1800" u="sng" cap="none" strike="noStrike">
                <a:solidFill>
                  <a:srgbClr val="1155CC"/>
                </a:solidFill>
                <a:latin typeface="Times New Roman"/>
                <a:ea typeface="Times New Roman"/>
                <a:cs typeface="Times New Roman"/>
                <a:sym typeface="Times New Roman"/>
                <a:hlinkClick r:id="rId6">
                  <a:extLst>
                    <a:ext uri="{A12FA001-AC4F-418D-AE19-62706E023703}">
                      <ahyp:hlinkClr val="tx"/>
                    </a:ext>
                  </a:extLst>
                </a:hlinkClick>
              </a:rPr>
              <a:t>lighthousedentalcentre</a:t>
            </a:r>
            <a:endParaRPr b="0" i="1" sz="1800" u="none" cap="none" strike="noStrike">
              <a:solidFill>
                <a:srgbClr val="000000"/>
              </a:solidFill>
              <a:latin typeface="Times New Roman"/>
              <a:ea typeface="Times New Roman"/>
              <a:cs typeface="Times New Roman"/>
              <a:sym typeface="Times New Roman"/>
            </a:endParaRPr>
          </a:p>
        </p:txBody>
      </p:sp>
      <p:sp>
        <p:nvSpPr>
          <p:cNvPr id="365" name="Google Shape;365;g3071bd09058_1_1"/>
          <p:cNvSpPr txBox="1"/>
          <p:nvPr/>
        </p:nvSpPr>
        <p:spPr>
          <a:xfrm>
            <a:off x="5506700" y="9817225"/>
            <a:ext cx="4393200" cy="46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306b037d990_1_338"/>
          <p:cNvSpPr txBox="1"/>
          <p:nvPr/>
        </p:nvSpPr>
        <p:spPr>
          <a:xfrm>
            <a:off x="-225" y="0"/>
            <a:ext cx="17586900" cy="1200600"/>
          </a:xfrm>
          <a:prstGeom prst="rect">
            <a:avLst/>
          </a:prstGeom>
          <a:noFill/>
          <a:ln>
            <a:noFill/>
          </a:ln>
        </p:spPr>
        <p:txBody>
          <a:bodyPr anchorCtr="0" anchor="t" bIns="137150" lIns="137150" spcFirstLastPara="1" rIns="137150" wrap="square" tIns="137150">
            <a:spAutoFit/>
          </a:bodyPr>
          <a:lstStyle/>
          <a:p>
            <a:pPr indent="0" lvl="0" marL="0" marR="0" rtl="0" algn="ctr">
              <a:lnSpc>
                <a:spcPct val="140000"/>
              </a:lnSpc>
              <a:spcBef>
                <a:spcPts val="0"/>
              </a:spcBef>
              <a:spcAft>
                <a:spcPts val="0"/>
              </a:spcAft>
              <a:buClr>
                <a:srgbClr val="000000"/>
              </a:buClr>
              <a:buSzPts val="6000"/>
              <a:buFont typeface="Arial"/>
              <a:buNone/>
            </a:pPr>
            <a:r>
              <a:rPr b="1" i="0" lang="en-US" sz="6000" u="none" cap="none" strike="noStrike">
                <a:solidFill>
                  <a:srgbClr val="FF6907"/>
                </a:solidFill>
                <a:latin typeface="Times New Roman"/>
                <a:ea typeface="Times New Roman"/>
                <a:cs typeface="Times New Roman"/>
                <a:sym typeface="Times New Roman"/>
              </a:rPr>
              <a:t>What is a Medical Emergency </a:t>
            </a:r>
            <a:endParaRPr b="0" i="0" sz="6000" u="none" cap="none" strike="noStrike">
              <a:solidFill>
                <a:srgbClr val="FF6907"/>
              </a:solidFill>
              <a:latin typeface="Times New Roman"/>
              <a:ea typeface="Times New Roman"/>
              <a:cs typeface="Times New Roman"/>
              <a:sym typeface="Times New Roman"/>
            </a:endParaRPr>
          </a:p>
        </p:txBody>
      </p:sp>
      <p:sp>
        <p:nvSpPr>
          <p:cNvPr id="371" name="Google Shape;371;g306b037d990_1_338"/>
          <p:cNvSpPr txBox="1"/>
          <p:nvPr/>
        </p:nvSpPr>
        <p:spPr>
          <a:xfrm>
            <a:off x="1691213" y="1061438"/>
            <a:ext cx="14607000" cy="815700"/>
          </a:xfrm>
          <a:prstGeom prst="rect">
            <a:avLst/>
          </a:prstGeom>
          <a:noFill/>
          <a:ln>
            <a:noFill/>
          </a:ln>
        </p:spPr>
        <p:txBody>
          <a:bodyPr anchorCtr="0" anchor="t" bIns="137150" lIns="137150" spcFirstLastPara="1" rIns="137150" wrap="square" tIns="137150">
            <a:spAutoFit/>
          </a:bodyPr>
          <a:lstStyle/>
          <a:p>
            <a:pPr indent="0" lvl="0" marL="0" marR="0" rtl="0" algn="l">
              <a:lnSpc>
                <a:spcPct val="100000"/>
              </a:lnSpc>
              <a:spcBef>
                <a:spcPts val="0"/>
              </a:spcBef>
              <a:spcAft>
                <a:spcPts val="0"/>
              </a:spcAft>
              <a:buClr>
                <a:srgbClr val="000000"/>
              </a:buClr>
              <a:buSzPts val="3500"/>
              <a:buFont typeface="Arial"/>
              <a:buNone/>
            </a:pPr>
            <a:r>
              <a:rPr b="1" i="0" lang="en-US" sz="3500" u="none" cap="none" strike="noStrike">
                <a:solidFill>
                  <a:srgbClr val="000000"/>
                </a:solidFill>
                <a:latin typeface="Times New Roman"/>
                <a:ea typeface="Times New Roman"/>
                <a:cs typeface="Times New Roman"/>
                <a:sym typeface="Times New Roman"/>
              </a:rPr>
              <a:t>All of us will be unwell sometime; Our response depends on kind of illness </a:t>
            </a:r>
            <a:endParaRPr b="1" i="0" sz="3500" u="none" cap="none" strike="noStrike">
              <a:solidFill>
                <a:srgbClr val="000000"/>
              </a:solidFill>
              <a:latin typeface="Times New Roman"/>
              <a:ea typeface="Times New Roman"/>
              <a:cs typeface="Times New Roman"/>
              <a:sym typeface="Times New Roman"/>
            </a:endParaRPr>
          </a:p>
        </p:txBody>
      </p:sp>
      <p:sp>
        <p:nvSpPr>
          <p:cNvPr id="372" name="Google Shape;372;g306b037d990_1_338"/>
          <p:cNvSpPr txBox="1"/>
          <p:nvPr/>
        </p:nvSpPr>
        <p:spPr>
          <a:xfrm>
            <a:off x="3539925" y="8855138"/>
            <a:ext cx="11725800" cy="738900"/>
          </a:xfrm>
          <a:prstGeom prst="rect">
            <a:avLst/>
          </a:prstGeom>
          <a:solidFill>
            <a:srgbClr val="FFFF00"/>
          </a:solidFill>
          <a:ln cap="flat" cmpd="sng" w="19050">
            <a:solidFill>
              <a:srgbClr val="F6B26B"/>
            </a:solidFill>
            <a:prstDash val="solid"/>
            <a:round/>
            <a:headEnd len="sm" w="sm" type="none"/>
            <a:tailEnd len="sm" w="sm" type="none"/>
          </a:ln>
        </p:spPr>
        <p:txBody>
          <a:bodyPr anchorCtr="0" anchor="t" bIns="137150" lIns="137150" spcFirstLastPara="1" rIns="137150" wrap="square" tIns="13715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Medical Emergencies - Most Critical, Least Prepared, Least Aware</a:t>
            </a:r>
            <a:endParaRPr b="1" i="0" sz="3000" u="none" cap="none" strike="noStrike">
              <a:solidFill>
                <a:schemeClr val="dk1"/>
              </a:solidFill>
              <a:latin typeface="Times New Roman"/>
              <a:ea typeface="Times New Roman"/>
              <a:cs typeface="Times New Roman"/>
              <a:sym typeface="Times New Roman"/>
            </a:endParaRPr>
          </a:p>
        </p:txBody>
      </p:sp>
      <p:grpSp>
        <p:nvGrpSpPr>
          <p:cNvPr id="373" name="Google Shape;373;g306b037d990_1_338"/>
          <p:cNvGrpSpPr/>
          <p:nvPr/>
        </p:nvGrpSpPr>
        <p:grpSpPr>
          <a:xfrm>
            <a:off x="6575438" y="1982288"/>
            <a:ext cx="5143500" cy="6572700"/>
            <a:chOff x="725975" y="1550125"/>
            <a:chExt cx="3429000" cy="4381800"/>
          </a:xfrm>
        </p:grpSpPr>
        <p:sp>
          <p:nvSpPr>
            <p:cNvPr id="374" name="Google Shape;374;g306b037d990_1_338"/>
            <p:cNvSpPr txBox="1"/>
            <p:nvPr/>
          </p:nvSpPr>
          <p:spPr>
            <a:xfrm>
              <a:off x="725975" y="1550125"/>
              <a:ext cx="3429000" cy="4381800"/>
            </a:xfrm>
            <a:prstGeom prst="rect">
              <a:avLst/>
            </a:prstGeom>
            <a:solidFill>
              <a:srgbClr val="FFE599"/>
            </a:solidFill>
            <a:ln cap="flat" cmpd="sng" w="19050">
              <a:solidFill>
                <a:srgbClr val="B45F06"/>
              </a:solidFill>
              <a:prstDash val="solid"/>
              <a:round/>
              <a:headEnd len="sm" w="sm" type="none"/>
              <a:tailEnd len="sm" w="sm" type="none"/>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Builds gradually</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Persistent</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Long Treatment</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Mostly Undiagnosed</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 Examples</a:t>
              </a:r>
              <a:endParaRPr b="1"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Blood pressure</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Diabetes</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Joint pains</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Asthma</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Digestive issues</a:t>
              </a:r>
              <a:r>
                <a:rPr b="1" i="0" lang="en-US" sz="3000" u="none" cap="none" strike="noStrike">
                  <a:solidFill>
                    <a:schemeClr val="dk1"/>
                  </a:solidFill>
                  <a:latin typeface="Times New Roman"/>
                  <a:ea typeface="Times New Roman"/>
                  <a:cs typeface="Times New Roman"/>
                  <a:sym typeface="Times New Roman"/>
                </a:rPr>
                <a:t> </a:t>
              </a:r>
              <a:endParaRPr b="1"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200"/>
                <a:buFont typeface="Arial"/>
                <a:buNone/>
              </a:pPr>
              <a:r>
                <a:t/>
              </a:r>
              <a:endParaRPr b="0" i="0" sz="4200" u="none" cap="none" strike="noStrike">
                <a:solidFill>
                  <a:schemeClr val="dk1"/>
                </a:solidFill>
                <a:latin typeface="Times New Roman"/>
                <a:ea typeface="Times New Roman"/>
                <a:cs typeface="Times New Roman"/>
                <a:sym typeface="Times New Roman"/>
              </a:endParaRPr>
            </a:p>
          </p:txBody>
        </p:sp>
        <p:sp>
          <p:nvSpPr>
            <p:cNvPr id="375" name="Google Shape;375;g306b037d990_1_338"/>
            <p:cNvSpPr txBox="1"/>
            <p:nvPr/>
          </p:nvSpPr>
          <p:spPr>
            <a:xfrm>
              <a:off x="725975" y="1550125"/>
              <a:ext cx="3429000" cy="492600"/>
            </a:xfrm>
            <a:prstGeom prst="rect">
              <a:avLst/>
            </a:prstGeom>
            <a:solidFill>
              <a:srgbClr val="FFE599"/>
            </a:solidFill>
            <a:ln cap="flat" cmpd="sng" w="19050">
              <a:solidFill>
                <a:srgbClr val="B45F06"/>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chemeClr val="dk1"/>
                </a:buClr>
                <a:buSzPts val="1700"/>
                <a:buFont typeface="Arial"/>
                <a:buNone/>
              </a:pPr>
              <a:r>
                <a:rPr b="1" i="0" lang="en-US" sz="3600" u="none" cap="none" strike="noStrike">
                  <a:solidFill>
                    <a:schemeClr val="dk1"/>
                  </a:solidFill>
                  <a:latin typeface="Times New Roman"/>
                  <a:ea typeface="Times New Roman"/>
                  <a:cs typeface="Times New Roman"/>
                  <a:sym typeface="Times New Roman"/>
                </a:rPr>
                <a:t>Chronic Illness</a:t>
              </a:r>
              <a:endParaRPr b="0" i="0" sz="3600" u="none" cap="none" strike="noStrike">
                <a:solidFill>
                  <a:schemeClr val="dk1"/>
                </a:solidFill>
                <a:latin typeface="Times New Roman"/>
                <a:ea typeface="Times New Roman"/>
                <a:cs typeface="Times New Roman"/>
                <a:sym typeface="Times New Roman"/>
              </a:endParaRPr>
            </a:p>
          </p:txBody>
        </p:sp>
      </p:grpSp>
      <p:grpSp>
        <p:nvGrpSpPr>
          <p:cNvPr id="376" name="Google Shape;376;g306b037d990_1_338"/>
          <p:cNvGrpSpPr/>
          <p:nvPr/>
        </p:nvGrpSpPr>
        <p:grpSpPr>
          <a:xfrm>
            <a:off x="836438" y="2015850"/>
            <a:ext cx="5143500" cy="6578775"/>
            <a:chOff x="4511225" y="1550125"/>
            <a:chExt cx="3429000" cy="4385850"/>
          </a:xfrm>
        </p:grpSpPr>
        <p:sp>
          <p:nvSpPr>
            <p:cNvPr id="377" name="Google Shape;377;g306b037d990_1_338"/>
            <p:cNvSpPr txBox="1"/>
            <p:nvPr/>
          </p:nvSpPr>
          <p:spPr>
            <a:xfrm>
              <a:off x="4511225" y="1554175"/>
              <a:ext cx="3429000" cy="4381800"/>
            </a:xfrm>
            <a:prstGeom prst="rect">
              <a:avLst/>
            </a:prstGeom>
            <a:solidFill>
              <a:srgbClr val="D0E0E3"/>
            </a:solidFill>
            <a:ln cap="flat" cmpd="sng" w="19050">
              <a:solidFill>
                <a:srgbClr val="134F5C"/>
              </a:solidFill>
              <a:prstDash val="solid"/>
              <a:round/>
              <a:headEnd len="sm" w="sm" type="none"/>
              <a:tailEnd len="sm" w="sm" type="none"/>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Common &amp; frequent</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Rapid sudden onset</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Normally short period</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Recovery within weeks</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 Examples</a:t>
              </a:r>
              <a:endParaRPr b="1"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Cold flu</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Heartburn</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Infections</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Fracture</a:t>
              </a:r>
              <a:endParaRPr b="1"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200"/>
                <a:buFont typeface="Arial"/>
                <a:buNone/>
              </a:pPr>
              <a:r>
                <a:t/>
              </a:r>
              <a:endParaRPr b="0" i="0" sz="4200" u="none" cap="none" strike="noStrike">
                <a:solidFill>
                  <a:schemeClr val="dk1"/>
                </a:solidFill>
                <a:latin typeface="Times New Roman"/>
                <a:ea typeface="Times New Roman"/>
                <a:cs typeface="Times New Roman"/>
                <a:sym typeface="Times New Roman"/>
              </a:endParaRPr>
            </a:p>
          </p:txBody>
        </p:sp>
        <p:sp>
          <p:nvSpPr>
            <p:cNvPr id="378" name="Google Shape;378;g306b037d990_1_338"/>
            <p:cNvSpPr txBox="1"/>
            <p:nvPr/>
          </p:nvSpPr>
          <p:spPr>
            <a:xfrm>
              <a:off x="4511225" y="1550125"/>
              <a:ext cx="3429000" cy="492600"/>
            </a:xfrm>
            <a:prstGeom prst="rect">
              <a:avLst/>
            </a:prstGeom>
            <a:solidFill>
              <a:srgbClr val="D0E0E3"/>
            </a:solidFill>
            <a:ln cap="flat" cmpd="sng" w="19050">
              <a:solidFill>
                <a:srgbClr val="134F5C"/>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chemeClr val="dk1"/>
                </a:buClr>
                <a:buSzPts val="1700"/>
                <a:buFont typeface="Arial"/>
                <a:buNone/>
              </a:pPr>
              <a:r>
                <a:rPr b="1" i="0" lang="en-US" sz="3600" u="none" cap="none" strike="noStrike">
                  <a:solidFill>
                    <a:schemeClr val="dk1"/>
                  </a:solidFill>
                  <a:latin typeface="Times New Roman"/>
                  <a:ea typeface="Times New Roman"/>
                  <a:cs typeface="Times New Roman"/>
                  <a:sym typeface="Times New Roman"/>
                </a:rPr>
                <a:t>Common Illness</a:t>
              </a:r>
              <a:endParaRPr b="0" i="0" sz="3600" u="none" cap="none" strike="noStrike">
                <a:solidFill>
                  <a:schemeClr val="dk1"/>
                </a:solidFill>
                <a:latin typeface="Times New Roman"/>
                <a:ea typeface="Times New Roman"/>
                <a:cs typeface="Times New Roman"/>
                <a:sym typeface="Times New Roman"/>
              </a:endParaRPr>
            </a:p>
          </p:txBody>
        </p:sp>
      </p:grpSp>
      <p:grpSp>
        <p:nvGrpSpPr>
          <p:cNvPr id="379" name="Google Shape;379;g306b037d990_1_338"/>
          <p:cNvGrpSpPr/>
          <p:nvPr/>
        </p:nvGrpSpPr>
        <p:grpSpPr>
          <a:xfrm>
            <a:off x="12280763" y="1985325"/>
            <a:ext cx="5143500" cy="6579000"/>
            <a:chOff x="8187175" y="1552150"/>
            <a:chExt cx="3429000" cy="4386000"/>
          </a:xfrm>
        </p:grpSpPr>
        <p:sp>
          <p:nvSpPr>
            <p:cNvPr id="380" name="Google Shape;380;g306b037d990_1_338"/>
            <p:cNvSpPr txBox="1"/>
            <p:nvPr/>
          </p:nvSpPr>
          <p:spPr>
            <a:xfrm>
              <a:off x="8187175" y="1552150"/>
              <a:ext cx="3429000" cy="4386000"/>
            </a:xfrm>
            <a:prstGeom prst="rect">
              <a:avLst/>
            </a:prstGeom>
            <a:solidFill>
              <a:srgbClr val="F4CCCC"/>
            </a:solidFill>
            <a:ln cap="flat" cmpd="sng" w="19050">
              <a:solidFill>
                <a:srgbClr val="CC0000"/>
              </a:solidFill>
              <a:prstDash val="solid"/>
              <a:round/>
              <a:headEnd len="sm" w="sm" type="none"/>
              <a:tailEnd len="sm" w="sm" type="none"/>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Sudden/ unannounced</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First time; unprepared</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Life threatening</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Needs immediate response</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Affects long term health</a:t>
              </a:r>
              <a:endParaRPr b="0" i="0" sz="3000" u="none" cap="none" strike="noStrike">
                <a:solidFill>
                  <a:schemeClr val="dk1"/>
                </a:solidFill>
                <a:latin typeface="Times New Roman"/>
                <a:ea typeface="Times New Roman"/>
                <a:cs typeface="Times New Roman"/>
                <a:sym typeface="Times New Roman"/>
              </a:endParaRPr>
            </a:p>
            <a:p>
              <a:pPr indent="0" lvl="0" marL="68580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 Examples</a:t>
              </a:r>
              <a:endParaRPr b="1"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Heart attack</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Stroke</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Seizure/ </a:t>
              </a:r>
              <a:r>
                <a:rPr b="0" i="0" lang="en-US" sz="3000" u="none" cap="none" strike="noStrike">
                  <a:solidFill>
                    <a:srgbClr val="231F20"/>
                  </a:solidFill>
                  <a:latin typeface="Times New Roman"/>
                  <a:ea typeface="Times New Roman"/>
                  <a:cs typeface="Times New Roman"/>
                  <a:sym typeface="Times New Roman"/>
                </a:rPr>
                <a:t>unconsciousness</a:t>
              </a:r>
              <a:endParaRPr b="0" i="0" sz="3000" u="none" cap="none" strike="noStrike">
                <a:solidFill>
                  <a:srgbClr val="231F20"/>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Head Injury</a:t>
              </a:r>
              <a:endParaRPr b="0" i="0" sz="3000" u="none" cap="none" strike="noStrike">
                <a:solidFill>
                  <a:schemeClr val="dk1"/>
                </a:solidFill>
                <a:latin typeface="Times New Roman"/>
                <a:ea typeface="Times New Roman"/>
                <a:cs typeface="Times New Roman"/>
                <a:sym typeface="Times New Roman"/>
              </a:endParaRPr>
            </a:p>
            <a:p>
              <a:pPr indent="-533400" lvl="0" marL="685800" marR="0" rtl="0" algn="l">
                <a:lnSpc>
                  <a:spcPct val="10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Choking</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p:txBody>
        </p:sp>
        <p:sp>
          <p:nvSpPr>
            <p:cNvPr id="381" name="Google Shape;381;g306b037d990_1_338"/>
            <p:cNvSpPr txBox="1"/>
            <p:nvPr/>
          </p:nvSpPr>
          <p:spPr>
            <a:xfrm>
              <a:off x="8187175" y="1552150"/>
              <a:ext cx="3429000" cy="492600"/>
            </a:xfrm>
            <a:prstGeom prst="rect">
              <a:avLst/>
            </a:prstGeom>
            <a:solidFill>
              <a:srgbClr val="F4CCCC"/>
            </a:solidFill>
            <a:ln cap="flat" cmpd="sng" w="19050">
              <a:solidFill>
                <a:srgbClr val="CC0000"/>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Medical Emergencies </a:t>
              </a:r>
              <a:endParaRPr b="0" i="0" sz="3600" u="none" cap="none" strike="noStrike">
                <a:solidFill>
                  <a:schemeClr val="dk1"/>
                </a:solidFill>
                <a:latin typeface="Times New Roman"/>
                <a:ea typeface="Times New Roman"/>
                <a:cs typeface="Times New Roman"/>
                <a:sym typeface="Times New Roman"/>
              </a:endParaRPr>
            </a:p>
          </p:txBody>
        </p:sp>
      </p:grpSp>
      <p:pic>
        <p:nvPicPr>
          <p:cNvPr id="382" name="Google Shape;382;g306b037d990_1_338"/>
          <p:cNvPicPr preferRelativeResize="0"/>
          <p:nvPr/>
        </p:nvPicPr>
        <p:blipFill rotWithShape="1">
          <a:blip r:embed="rId3">
            <a:alphaModFix/>
          </a:blip>
          <a:srcRect b="0" l="0" r="0" t="0"/>
          <a:stretch/>
        </p:blipFill>
        <p:spPr>
          <a:xfrm>
            <a:off x="15339938" y="-545700"/>
            <a:ext cx="4119040" cy="2316960"/>
          </a:xfrm>
          <a:prstGeom prst="rect">
            <a:avLst/>
          </a:prstGeom>
          <a:noFill/>
          <a:ln>
            <a:noFill/>
          </a:ln>
        </p:spPr>
      </p:pic>
      <p:pic>
        <p:nvPicPr>
          <p:cNvPr id="383" name="Google Shape;383;g306b037d990_1_338"/>
          <p:cNvPicPr preferRelativeResize="0"/>
          <p:nvPr/>
        </p:nvPicPr>
        <p:blipFill rotWithShape="1">
          <a:blip r:embed="rId4">
            <a:alphaModFix/>
          </a:blip>
          <a:srcRect b="0" l="0" r="0" t="0"/>
          <a:stretch/>
        </p:blipFill>
        <p:spPr>
          <a:xfrm>
            <a:off x="237938" y="207113"/>
            <a:ext cx="1627500" cy="723338"/>
          </a:xfrm>
          <a:prstGeom prst="rect">
            <a:avLst/>
          </a:prstGeom>
          <a:noFill/>
          <a:ln>
            <a:noFill/>
          </a:ln>
        </p:spPr>
      </p:pic>
      <p:cxnSp>
        <p:nvCxnSpPr>
          <p:cNvPr id="384" name="Google Shape;384;g306b037d990_1_338"/>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385" name="Google Shape;385;g306b037d990_1_338"/>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86" name="Google Shape;386;g306b037d990_1_338"/>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06b037d990_1_158"/>
          <p:cNvSpPr txBox="1"/>
          <p:nvPr/>
        </p:nvSpPr>
        <p:spPr>
          <a:xfrm>
            <a:off x="4292888" y="1278488"/>
            <a:ext cx="8755500" cy="954300"/>
          </a:xfrm>
          <a:prstGeom prst="rect">
            <a:avLst/>
          </a:prstGeom>
          <a:noFill/>
          <a:ln>
            <a:noFill/>
          </a:ln>
        </p:spPr>
        <p:txBody>
          <a:bodyPr anchorCtr="0" anchor="t" bIns="0" lIns="0" spcFirstLastPara="1" rIns="0" wrap="square" tIns="0">
            <a:spAutoFit/>
          </a:bodyPr>
          <a:lstStyle/>
          <a:p>
            <a:pPr indent="0" lvl="0" marL="0" marR="0" rtl="0" algn="ctr">
              <a:lnSpc>
                <a:spcPct val="107001"/>
              </a:lnSpc>
              <a:spcBef>
                <a:spcPts val="0"/>
              </a:spcBef>
              <a:spcAft>
                <a:spcPts val="0"/>
              </a:spcAft>
              <a:buClr>
                <a:srgbClr val="000000"/>
              </a:buClr>
              <a:buSzPts val="5500"/>
              <a:buFont typeface="Arial"/>
              <a:buNone/>
            </a:pPr>
            <a:r>
              <a:t/>
            </a:r>
            <a:endParaRPr b="1" i="0" sz="6200" u="none" cap="none" strike="noStrike">
              <a:solidFill>
                <a:srgbClr val="FF5B66"/>
              </a:solidFill>
              <a:latin typeface="Times"/>
              <a:ea typeface="Times"/>
              <a:cs typeface="Times"/>
              <a:sym typeface="Times"/>
            </a:endParaRPr>
          </a:p>
        </p:txBody>
      </p:sp>
      <p:sp>
        <p:nvSpPr>
          <p:cNvPr id="102" name="Google Shape;102;g306b037d990_1_158"/>
          <p:cNvSpPr txBox="1"/>
          <p:nvPr/>
        </p:nvSpPr>
        <p:spPr>
          <a:xfrm>
            <a:off x="350950" y="905225"/>
            <a:ext cx="17695200" cy="754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100"/>
              <a:buFont typeface="Arial"/>
              <a:buNone/>
            </a:pPr>
            <a:r>
              <a:rPr b="1" i="0" lang="en-US" sz="4900" u="none" cap="none" strike="noStrike">
                <a:solidFill>
                  <a:srgbClr val="CC0000"/>
                </a:solidFill>
                <a:latin typeface="Times New Roman"/>
                <a:ea typeface="Times New Roman"/>
                <a:cs typeface="Times New Roman"/>
                <a:sym typeface="Times New Roman"/>
              </a:rPr>
              <a:t>Introduction -  </a:t>
            </a:r>
            <a:r>
              <a:rPr b="1" i="0" lang="en-US" sz="4400" u="none" cap="none" strike="noStrike">
                <a:solidFill>
                  <a:srgbClr val="CC0000"/>
                </a:solidFill>
                <a:latin typeface="Times New Roman"/>
                <a:ea typeface="Times New Roman"/>
                <a:cs typeface="Times New Roman"/>
                <a:sym typeface="Times New Roman"/>
              </a:rPr>
              <a:t>Embracing Aging: Understanding Changes and Risks</a:t>
            </a:r>
            <a:endParaRPr b="1" i="0" sz="4400" u="none" cap="none" strike="noStrike">
              <a:solidFill>
                <a:srgbClr val="CC0000"/>
              </a:solidFill>
              <a:latin typeface="Times New Roman"/>
              <a:ea typeface="Times New Roman"/>
              <a:cs typeface="Times New Roman"/>
              <a:sym typeface="Times New Roman"/>
            </a:endParaRPr>
          </a:p>
        </p:txBody>
      </p:sp>
      <p:pic>
        <p:nvPicPr>
          <p:cNvPr id="103" name="Google Shape;103;g306b037d990_1_158"/>
          <p:cNvPicPr preferRelativeResize="0"/>
          <p:nvPr/>
        </p:nvPicPr>
        <p:blipFill rotWithShape="1">
          <a:blip r:embed="rId3">
            <a:alphaModFix/>
          </a:blip>
          <a:srcRect b="0" l="0" r="0" t="0"/>
          <a:stretch/>
        </p:blipFill>
        <p:spPr>
          <a:xfrm>
            <a:off x="15934925" y="-254356"/>
            <a:ext cx="3242982" cy="1824189"/>
          </a:xfrm>
          <a:prstGeom prst="rect">
            <a:avLst/>
          </a:prstGeom>
          <a:noFill/>
          <a:ln>
            <a:noFill/>
          </a:ln>
        </p:spPr>
      </p:pic>
      <p:pic>
        <p:nvPicPr>
          <p:cNvPr id="104" name="Google Shape;104;g306b037d990_1_158"/>
          <p:cNvPicPr preferRelativeResize="0"/>
          <p:nvPr/>
        </p:nvPicPr>
        <p:blipFill rotWithShape="1">
          <a:blip r:embed="rId4">
            <a:alphaModFix/>
          </a:blip>
          <a:srcRect b="0" l="0" r="0" t="0"/>
          <a:stretch/>
        </p:blipFill>
        <p:spPr>
          <a:xfrm>
            <a:off x="259013" y="204600"/>
            <a:ext cx="1627500" cy="723338"/>
          </a:xfrm>
          <a:prstGeom prst="rect">
            <a:avLst/>
          </a:prstGeom>
          <a:noFill/>
          <a:ln>
            <a:noFill/>
          </a:ln>
        </p:spPr>
      </p:pic>
      <p:cxnSp>
        <p:nvCxnSpPr>
          <p:cNvPr id="105" name="Google Shape;105;g306b037d990_1_158"/>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106" name="Google Shape;106;g306b037d990_1_158"/>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7" name="Google Shape;107;g306b037d990_1_158"/>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
        <p:nvSpPr>
          <p:cNvPr id="108" name="Google Shape;108;g306b037d990_1_158"/>
          <p:cNvSpPr txBox="1"/>
          <p:nvPr/>
        </p:nvSpPr>
        <p:spPr>
          <a:xfrm>
            <a:off x="946000" y="1846525"/>
            <a:ext cx="16876800" cy="786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US" sz="3200" u="none" cap="none" strike="noStrike">
                <a:solidFill>
                  <a:schemeClr val="dk1"/>
                </a:solidFill>
                <a:latin typeface="Times New Roman"/>
                <a:ea typeface="Times New Roman"/>
                <a:cs typeface="Times New Roman"/>
                <a:sym typeface="Times New Roman"/>
              </a:rPr>
              <a:t>Aging is a natural part of life that brings about various physical changes and challenges. However, with awareness and proactive strategies, seniors can manage these changes effectively and enjoy their golden years.</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431800" lvl="0" marL="457200" marR="0" rtl="0" algn="l">
              <a:lnSpc>
                <a:spcPct val="115000"/>
              </a:lnSpc>
              <a:spcBef>
                <a:spcPts val="600"/>
              </a:spcBef>
              <a:spcAft>
                <a:spcPts val="0"/>
              </a:spcAft>
              <a:buClr>
                <a:schemeClr val="dk1"/>
              </a:buClr>
              <a:buSzPts val="3200"/>
              <a:buFont typeface="Times New Roman"/>
              <a:buChar char="●"/>
            </a:pPr>
            <a:r>
              <a:rPr b="1" i="0" lang="en-US" sz="3200" u="none" cap="none" strike="noStrike">
                <a:solidFill>
                  <a:schemeClr val="dk1"/>
                </a:solidFill>
                <a:latin typeface="Times New Roman"/>
                <a:ea typeface="Times New Roman"/>
                <a:cs typeface="Times New Roman"/>
                <a:sym typeface="Times New Roman"/>
              </a:rPr>
              <a:t>Physical Changes (Bones, Joints, Muscle &amp; Organs)</a:t>
            </a:r>
            <a:r>
              <a:rPr b="0" i="0" lang="en-US" sz="3200" u="none" cap="none" strike="noStrike">
                <a:solidFill>
                  <a:schemeClr val="dk1"/>
                </a:solidFill>
                <a:latin typeface="Times New Roman"/>
                <a:ea typeface="Times New Roman"/>
                <a:cs typeface="Times New Roman"/>
                <a:sym typeface="Times New Roman"/>
              </a:rPr>
              <a:t>: Bones shrink, joints stiffen, and muscles weaken, raising the risk of fractures, arthritis, and falls. Vital organs like the heart and kidneys become less efficient.</a:t>
            </a:r>
            <a:endParaRPr b="0" i="0" sz="3200" u="none" cap="none" strike="noStrike">
              <a:solidFill>
                <a:schemeClr val="dk1"/>
              </a:solidFill>
              <a:latin typeface="Times New Roman"/>
              <a:ea typeface="Times New Roman"/>
              <a:cs typeface="Times New Roman"/>
              <a:sym typeface="Times New Roman"/>
            </a:endParaRPr>
          </a:p>
          <a:p>
            <a:pPr indent="-431800" lvl="0" marL="457200" marR="0" rtl="0" algn="l">
              <a:lnSpc>
                <a:spcPct val="115000"/>
              </a:lnSpc>
              <a:spcBef>
                <a:spcPts val="600"/>
              </a:spcBef>
              <a:spcAft>
                <a:spcPts val="0"/>
              </a:spcAft>
              <a:buClr>
                <a:schemeClr val="dk1"/>
              </a:buClr>
              <a:buSzPts val="3200"/>
              <a:buFont typeface="Times New Roman"/>
              <a:buChar char="●"/>
            </a:pPr>
            <a:r>
              <a:rPr b="1" i="0" lang="en-US" sz="3200" u="none" cap="none" strike="noStrike">
                <a:solidFill>
                  <a:schemeClr val="dk1"/>
                </a:solidFill>
                <a:latin typeface="Times New Roman"/>
                <a:ea typeface="Times New Roman"/>
                <a:cs typeface="Times New Roman"/>
                <a:sym typeface="Times New Roman"/>
              </a:rPr>
              <a:t>Sensory Decline</a:t>
            </a:r>
            <a:r>
              <a:rPr b="0" i="0" lang="en-US" sz="3200" u="none" cap="none" strike="noStrike">
                <a:solidFill>
                  <a:schemeClr val="dk1"/>
                </a:solidFill>
                <a:latin typeface="Times New Roman"/>
                <a:ea typeface="Times New Roman"/>
                <a:cs typeface="Times New Roman"/>
                <a:sym typeface="Times New Roman"/>
              </a:rPr>
              <a:t>: Vision and hearing worsen, affecting daily activities and social interactions.</a:t>
            </a:r>
            <a:endParaRPr b="0" i="0" sz="3200" u="none" cap="none" strike="noStrike">
              <a:solidFill>
                <a:schemeClr val="dk1"/>
              </a:solidFill>
              <a:latin typeface="Times New Roman"/>
              <a:ea typeface="Times New Roman"/>
              <a:cs typeface="Times New Roman"/>
              <a:sym typeface="Times New Roman"/>
            </a:endParaRPr>
          </a:p>
          <a:p>
            <a:pPr indent="-431800" lvl="0" marL="457200" marR="0" rtl="0" algn="l">
              <a:lnSpc>
                <a:spcPct val="115000"/>
              </a:lnSpc>
              <a:spcBef>
                <a:spcPts val="600"/>
              </a:spcBef>
              <a:spcAft>
                <a:spcPts val="0"/>
              </a:spcAft>
              <a:buClr>
                <a:schemeClr val="dk1"/>
              </a:buClr>
              <a:buSzPts val="3200"/>
              <a:buFont typeface="Times New Roman"/>
              <a:buChar char="●"/>
            </a:pPr>
            <a:r>
              <a:rPr b="1" i="0" lang="en-US" sz="3200" u="none" cap="none" strike="noStrike">
                <a:solidFill>
                  <a:schemeClr val="dk1"/>
                </a:solidFill>
                <a:latin typeface="Times New Roman"/>
                <a:ea typeface="Times New Roman"/>
                <a:cs typeface="Times New Roman"/>
                <a:sym typeface="Times New Roman"/>
              </a:rPr>
              <a:t>Cognitive and Mental Health</a:t>
            </a:r>
            <a:r>
              <a:rPr b="0" i="0" lang="en-US" sz="3200" u="none" cap="none" strike="noStrike">
                <a:solidFill>
                  <a:schemeClr val="dk1"/>
                </a:solidFill>
                <a:latin typeface="Times New Roman"/>
                <a:ea typeface="Times New Roman"/>
                <a:cs typeface="Times New Roman"/>
                <a:sym typeface="Times New Roman"/>
              </a:rPr>
              <a:t>: Memory loss and cognitive decline can lead to isolation and degenerative disorders. Depression and anxiety may develop due to health issues or loneliness.</a:t>
            </a:r>
            <a:endParaRPr b="0" i="0" sz="3200" u="none" cap="none" strike="noStrike">
              <a:solidFill>
                <a:schemeClr val="dk1"/>
              </a:solidFill>
              <a:latin typeface="Times New Roman"/>
              <a:ea typeface="Times New Roman"/>
              <a:cs typeface="Times New Roman"/>
              <a:sym typeface="Times New Roman"/>
            </a:endParaRPr>
          </a:p>
          <a:p>
            <a:pPr indent="-431800" lvl="0" marL="457200" marR="0" rtl="0" algn="l">
              <a:lnSpc>
                <a:spcPct val="115000"/>
              </a:lnSpc>
              <a:spcBef>
                <a:spcPts val="600"/>
              </a:spcBef>
              <a:spcAft>
                <a:spcPts val="0"/>
              </a:spcAft>
              <a:buClr>
                <a:schemeClr val="dk1"/>
              </a:buClr>
              <a:buSzPts val="3200"/>
              <a:buFont typeface="Times New Roman"/>
              <a:buChar char="●"/>
            </a:pPr>
            <a:r>
              <a:rPr b="1" i="0" lang="en-US" sz="3200" u="none" cap="none" strike="noStrike">
                <a:solidFill>
                  <a:schemeClr val="dk1"/>
                </a:solidFill>
                <a:latin typeface="Times New Roman"/>
                <a:ea typeface="Times New Roman"/>
                <a:cs typeface="Times New Roman"/>
                <a:sym typeface="Times New Roman"/>
              </a:rPr>
              <a:t>Chronic Diseases and Weak Immunity</a:t>
            </a:r>
            <a:r>
              <a:rPr b="0" i="0" lang="en-US" sz="3200" u="none" cap="none" strike="noStrike">
                <a:solidFill>
                  <a:schemeClr val="dk1"/>
                </a:solidFill>
                <a:latin typeface="Times New Roman"/>
                <a:ea typeface="Times New Roman"/>
                <a:cs typeface="Times New Roman"/>
                <a:sym typeface="Times New Roman"/>
              </a:rPr>
              <a:t>: Higher risk of chronic conditions like heart disease, diabetes, and weakened immune function increases susceptibility to infections.</a:t>
            </a:r>
            <a:endParaRPr b="1"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f8e22cf727_0_836"/>
          <p:cNvSpPr txBox="1"/>
          <p:nvPr/>
        </p:nvSpPr>
        <p:spPr>
          <a:xfrm>
            <a:off x="2908463" y="1941338"/>
            <a:ext cx="11295900" cy="6933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7100"/>
              <a:buFont typeface="Arial"/>
              <a:buNone/>
            </a:pPr>
            <a:r>
              <a:t/>
            </a:r>
            <a:endParaRPr b="1" i="0" sz="5300" u="none" cap="none" strike="noStrike">
              <a:solidFill>
                <a:schemeClr val="accent6"/>
              </a:solidFill>
              <a:latin typeface="Times"/>
              <a:ea typeface="Times"/>
              <a:cs typeface="Times"/>
              <a:sym typeface="Times"/>
            </a:endParaRPr>
          </a:p>
        </p:txBody>
      </p:sp>
      <p:pic>
        <p:nvPicPr>
          <p:cNvPr id="392" name="Google Shape;392;g2f8e22cf727_0_836"/>
          <p:cNvPicPr preferRelativeResize="0"/>
          <p:nvPr/>
        </p:nvPicPr>
        <p:blipFill rotWithShape="1">
          <a:blip r:embed="rId3">
            <a:alphaModFix/>
          </a:blip>
          <a:srcRect b="0" l="0" r="0" t="0"/>
          <a:stretch/>
        </p:blipFill>
        <p:spPr>
          <a:xfrm>
            <a:off x="15339938" y="-545700"/>
            <a:ext cx="4119040" cy="2316960"/>
          </a:xfrm>
          <a:prstGeom prst="rect">
            <a:avLst/>
          </a:prstGeom>
          <a:noFill/>
          <a:ln>
            <a:noFill/>
          </a:ln>
        </p:spPr>
      </p:pic>
      <p:sp>
        <p:nvSpPr>
          <p:cNvPr id="393" name="Google Shape;393;g2f8e22cf727_0_836"/>
          <p:cNvSpPr txBox="1"/>
          <p:nvPr/>
        </p:nvSpPr>
        <p:spPr>
          <a:xfrm>
            <a:off x="7100800" y="231888"/>
            <a:ext cx="9193200" cy="978600"/>
          </a:xfrm>
          <a:prstGeom prst="rect">
            <a:avLst/>
          </a:prstGeom>
          <a:noFill/>
          <a:ln>
            <a:noFill/>
          </a:ln>
        </p:spPr>
        <p:txBody>
          <a:bodyPr anchorCtr="0" anchor="t" bIns="137150" lIns="137150" spcFirstLastPara="1" rIns="137150" wrap="square" tIns="137150">
            <a:noAutofit/>
          </a:bodyPr>
          <a:lstStyle/>
          <a:p>
            <a:pPr indent="0" lvl="0" marL="0" marR="0" rtl="0" algn="ctr">
              <a:lnSpc>
                <a:spcPct val="100000"/>
              </a:lnSpc>
              <a:spcBef>
                <a:spcPts val="0"/>
              </a:spcBef>
              <a:spcAft>
                <a:spcPts val="0"/>
              </a:spcAft>
              <a:buClr>
                <a:schemeClr val="dk1"/>
              </a:buClr>
              <a:buSzPts val="1700"/>
              <a:buFont typeface="Arial"/>
              <a:buNone/>
            </a:pPr>
            <a:r>
              <a:rPr b="1" i="0" lang="en-US" sz="5500" u="none" cap="none" strike="noStrike">
                <a:solidFill>
                  <a:srgbClr val="CC0000"/>
                </a:solidFill>
                <a:latin typeface="Times New Roman"/>
                <a:ea typeface="Times New Roman"/>
                <a:cs typeface="Times New Roman"/>
                <a:sym typeface="Times New Roman"/>
              </a:rPr>
              <a:t>First Aid can saves live</a:t>
            </a:r>
            <a:endParaRPr b="1" i="0" sz="5500" u="none" cap="none" strike="noStrike">
              <a:solidFill>
                <a:srgbClr val="CC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5700"/>
              <a:buFont typeface="Arial"/>
              <a:buNone/>
            </a:pPr>
            <a:r>
              <a:t/>
            </a:r>
            <a:endParaRPr b="1" i="0" sz="5500" u="none" cap="none" strike="noStrike">
              <a:solidFill>
                <a:srgbClr val="CC0000"/>
              </a:solidFill>
              <a:latin typeface="Times New Roman"/>
              <a:ea typeface="Times New Roman"/>
              <a:cs typeface="Times New Roman"/>
              <a:sym typeface="Times New Roman"/>
            </a:endParaRPr>
          </a:p>
        </p:txBody>
      </p:sp>
      <p:pic>
        <p:nvPicPr>
          <p:cNvPr id="394" name="Google Shape;394;g2f8e22cf727_0_836"/>
          <p:cNvPicPr preferRelativeResize="0"/>
          <p:nvPr/>
        </p:nvPicPr>
        <p:blipFill rotWithShape="1">
          <a:blip r:embed="rId4">
            <a:alphaModFix/>
          </a:blip>
          <a:srcRect b="13374" l="0" r="0" t="0"/>
          <a:stretch/>
        </p:blipFill>
        <p:spPr>
          <a:xfrm>
            <a:off x="390325" y="756740"/>
            <a:ext cx="7473099" cy="9156398"/>
          </a:xfrm>
          <a:prstGeom prst="rect">
            <a:avLst/>
          </a:prstGeom>
          <a:noFill/>
          <a:ln cap="flat" cmpd="sng" w="28575">
            <a:solidFill>
              <a:srgbClr val="0070C0"/>
            </a:solidFill>
            <a:prstDash val="solid"/>
            <a:round/>
            <a:headEnd len="sm" w="sm" type="none"/>
            <a:tailEnd len="sm" w="sm" type="none"/>
          </a:ln>
        </p:spPr>
      </p:pic>
      <p:cxnSp>
        <p:nvCxnSpPr>
          <p:cNvPr id="395" name="Google Shape;395;g2f8e22cf727_0_836"/>
          <p:cNvCxnSpPr/>
          <p:nvPr/>
        </p:nvCxnSpPr>
        <p:spPr>
          <a:xfrm flipH="1" rot="10800000">
            <a:off x="739850" y="10067513"/>
            <a:ext cx="16174200" cy="80100"/>
          </a:xfrm>
          <a:prstGeom prst="straightConnector1">
            <a:avLst/>
          </a:prstGeom>
          <a:noFill/>
          <a:ln cap="flat" cmpd="sng" w="76200">
            <a:solidFill>
              <a:srgbClr val="1155CC"/>
            </a:solidFill>
            <a:prstDash val="solid"/>
            <a:round/>
            <a:headEnd len="sm" w="sm" type="none"/>
            <a:tailEnd len="sm" w="sm" type="none"/>
          </a:ln>
        </p:spPr>
      </p:cxnSp>
      <p:sp>
        <p:nvSpPr>
          <p:cNvPr id="396" name="Google Shape;396;g2f8e22cf727_0_836"/>
          <p:cNvSpPr/>
          <p:nvPr/>
        </p:nvSpPr>
        <p:spPr>
          <a:xfrm>
            <a:off x="17316575" y="95505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97" name="Google Shape;397;g2f8e22cf727_0_836"/>
          <p:cNvSpPr txBox="1"/>
          <p:nvPr>
            <p:ph idx="12" type="sldNum"/>
          </p:nvPr>
        </p:nvSpPr>
        <p:spPr>
          <a:xfrm>
            <a:off x="17377175" y="97146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398" name="Google Shape;398;g2f8e22cf727_0_836"/>
          <p:cNvPicPr preferRelativeResize="0"/>
          <p:nvPr/>
        </p:nvPicPr>
        <p:blipFill rotWithShape="1">
          <a:blip r:embed="rId5">
            <a:alphaModFix/>
          </a:blip>
          <a:srcRect b="0" l="0" r="0" t="0"/>
          <a:stretch/>
        </p:blipFill>
        <p:spPr>
          <a:xfrm>
            <a:off x="238122" y="142022"/>
            <a:ext cx="1207200" cy="536525"/>
          </a:xfrm>
          <a:prstGeom prst="rect">
            <a:avLst/>
          </a:prstGeom>
          <a:noFill/>
          <a:ln>
            <a:noFill/>
          </a:ln>
        </p:spPr>
      </p:pic>
      <p:pic>
        <p:nvPicPr>
          <p:cNvPr id="399" name="Google Shape;399;g2f8e22cf727_0_836"/>
          <p:cNvPicPr preferRelativeResize="0"/>
          <p:nvPr/>
        </p:nvPicPr>
        <p:blipFill rotWithShape="1">
          <a:blip r:embed="rId6">
            <a:alphaModFix/>
          </a:blip>
          <a:srcRect b="2436" l="2464" r="11654" t="2388"/>
          <a:stretch/>
        </p:blipFill>
        <p:spPr>
          <a:xfrm>
            <a:off x="9573650" y="2114775"/>
            <a:ext cx="6488669" cy="7609225"/>
          </a:xfrm>
          <a:prstGeom prst="rect">
            <a:avLst/>
          </a:prstGeom>
          <a:noFill/>
          <a:ln>
            <a:noFill/>
          </a:ln>
        </p:spPr>
      </p:pic>
      <p:sp>
        <p:nvSpPr>
          <p:cNvPr id="400" name="Google Shape;400;g2f8e22cf727_0_836"/>
          <p:cNvSpPr txBox="1"/>
          <p:nvPr/>
        </p:nvSpPr>
        <p:spPr>
          <a:xfrm>
            <a:off x="9573650" y="1610625"/>
            <a:ext cx="6850800" cy="69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3C53AC"/>
                </a:solidFill>
                <a:latin typeface="Times New Roman"/>
                <a:ea typeface="Times New Roman"/>
                <a:cs typeface="Times New Roman"/>
                <a:sym typeface="Times New Roman"/>
              </a:rPr>
              <a:t>ICE Chart (In Case of Emergency)</a:t>
            </a:r>
            <a:endParaRPr b="1" i="0" sz="3400" u="none" cap="none" strike="noStrike">
              <a:solidFill>
                <a:srgbClr val="3C53AC"/>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306b037d990_1_73"/>
          <p:cNvSpPr txBox="1"/>
          <p:nvPr/>
        </p:nvSpPr>
        <p:spPr>
          <a:xfrm>
            <a:off x="2908463" y="1941338"/>
            <a:ext cx="11295900" cy="6933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7100"/>
              <a:buFont typeface="Arial"/>
              <a:buNone/>
            </a:pPr>
            <a:r>
              <a:t/>
            </a:r>
            <a:endParaRPr b="1" i="0" sz="5300" u="none" cap="none" strike="noStrike">
              <a:solidFill>
                <a:schemeClr val="accent6"/>
              </a:solidFill>
              <a:latin typeface="Times"/>
              <a:ea typeface="Times"/>
              <a:cs typeface="Times"/>
              <a:sym typeface="Times"/>
            </a:endParaRPr>
          </a:p>
        </p:txBody>
      </p:sp>
      <p:sp>
        <p:nvSpPr>
          <p:cNvPr id="406" name="Google Shape;406;g306b037d990_1_73"/>
          <p:cNvSpPr txBox="1"/>
          <p:nvPr/>
        </p:nvSpPr>
        <p:spPr>
          <a:xfrm>
            <a:off x="8686800" y="5764578"/>
            <a:ext cx="9614700" cy="215400"/>
          </a:xfrm>
          <a:prstGeom prst="rect">
            <a:avLst/>
          </a:prstGeom>
          <a:noFill/>
          <a:ln>
            <a:noFill/>
          </a:ln>
        </p:spPr>
        <p:txBody>
          <a:bodyPr anchorCtr="0" anchor="t" bIns="0" lIns="0" spcFirstLastPara="1" rIns="0" wrap="square" tIns="0">
            <a:spAutoFit/>
          </a:bodyPr>
          <a:lstStyle/>
          <a:p>
            <a:pPr indent="0" lvl="0" marL="0" marR="0" rtl="0" algn="l">
              <a:lnSpc>
                <a:spcPct val="158994"/>
              </a:lnSpc>
              <a:spcBef>
                <a:spcPts val="0"/>
              </a:spcBef>
              <a:spcAft>
                <a:spcPts val="0"/>
              </a:spcAft>
              <a:buClr>
                <a:srgbClr val="000000"/>
              </a:buClr>
              <a:buSzPts val="45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g306b037d990_1_73"/>
          <p:cNvSpPr txBox="1"/>
          <p:nvPr/>
        </p:nvSpPr>
        <p:spPr>
          <a:xfrm>
            <a:off x="3912000" y="257550"/>
            <a:ext cx="10773600" cy="846600"/>
          </a:xfrm>
          <a:prstGeom prst="rect">
            <a:avLst/>
          </a:prstGeom>
          <a:noFill/>
          <a:ln>
            <a:noFill/>
          </a:ln>
        </p:spPr>
        <p:txBody>
          <a:bodyPr anchorCtr="0" anchor="t" bIns="0" lIns="0" spcFirstLastPara="1" rIns="0" wrap="square" tIns="0">
            <a:spAutoFit/>
          </a:bodyPr>
          <a:lstStyle/>
          <a:p>
            <a:pPr indent="0" lvl="0" marL="0" marR="0" rtl="0" algn="l">
              <a:lnSpc>
                <a:spcPct val="107001"/>
              </a:lnSpc>
              <a:spcBef>
                <a:spcPts val="0"/>
              </a:spcBef>
              <a:spcAft>
                <a:spcPts val="0"/>
              </a:spcAft>
              <a:buClr>
                <a:srgbClr val="000000"/>
              </a:buClr>
              <a:buSzPts val="5500"/>
              <a:buFont typeface="Arial"/>
              <a:buNone/>
            </a:pPr>
            <a:r>
              <a:rPr b="1" i="0" lang="en-US" sz="5500" u="none" cap="none" strike="noStrike">
                <a:solidFill>
                  <a:srgbClr val="CC0000"/>
                </a:solidFill>
                <a:latin typeface="Times"/>
                <a:ea typeface="Times"/>
                <a:cs typeface="Times"/>
                <a:sym typeface="Times"/>
              </a:rPr>
              <a:t>Stroke : Symptoms : Detection</a:t>
            </a:r>
            <a:endParaRPr b="1" i="0" sz="5500" u="none" cap="none" strike="noStrike">
              <a:solidFill>
                <a:srgbClr val="CC0000"/>
              </a:solidFill>
              <a:latin typeface="Times"/>
              <a:ea typeface="Times"/>
              <a:cs typeface="Times"/>
              <a:sym typeface="Times"/>
            </a:endParaRPr>
          </a:p>
        </p:txBody>
      </p:sp>
      <p:pic>
        <p:nvPicPr>
          <p:cNvPr id="408" name="Google Shape;408;g306b037d990_1_73"/>
          <p:cNvPicPr preferRelativeResize="0"/>
          <p:nvPr/>
        </p:nvPicPr>
        <p:blipFill rotWithShape="1">
          <a:blip r:embed="rId3">
            <a:alphaModFix/>
          </a:blip>
          <a:srcRect b="35853" l="20025" r="42069" t="34397"/>
          <a:stretch/>
        </p:blipFill>
        <p:spPr>
          <a:xfrm>
            <a:off x="862875" y="1470356"/>
            <a:ext cx="16306656" cy="7198613"/>
          </a:xfrm>
          <a:prstGeom prst="rect">
            <a:avLst/>
          </a:prstGeom>
          <a:noFill/>
          <a:ln>
            <a:noFill/>
          </a:ln>
        </p:spPr>
      </p:pic>
      <p:sp>
        <p:nvSpPr>
          <p:cNvPr id="409" name="Google Shape;409;g306b037d990_1_73"/>
          <p:cNvSpPr txBox="1"/>
          <p:nvPr/>
        </p:nvSpPr>
        <p:spPr>
          <a:xfrm>
            <a:off x="2783100" y="9035175"/>
            <a:ext cx="13271400" cy="699000"/>
          </a:xfrm>
          <a:prstGeom prst="rect">
            <a:avLst/>
          </a:prstGeom>
          <a:noFill/>
          <a:ln>
            <a:noFill/>
          </a:ln>
        </p:spPr>
        <p:txBody>
          <a:bodyPr anchorCtr="0" anchor="t"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3300"/>
              <a:buFont typeface="Arial"/>
              <a:buNone/>
            </a:pPr>
            <a:r>
              <a:rPr b="1" i="0" lang="en-US" sz="3800" u="none" cap="none" strike="noStrike">
                <a:solidFill>
                  <a:schemeClr val="dk1"/>
                </a:solidFill>
                <a:latin typeface="Times New Roman"/>
                <a:ea typeface="Times New Roman"/>
                <a:cs typeface="Times New Roman"/>
                <a:sym typeface="Times New Roman"/>
              </a:rPr>
              <a:t>Any One or Many - Condition Deteriorates Rapidly</a:t>
            </a:r>
            <a:endParaRPr b="1" i="0" sz="3800" u="none" cap="none" strike="noStrike">
              <a:solidFill>
                <a:schemeClr val="dk1"/>
              </a:solidFill>
              <a:latin typeface="Times New Roman"/>
              <a:ea typeface="Times New Roman"/>
              <a:cs typeface="Times New Roman"/>
              <a:sym typeface="Times New Roman"/>
            </a:endParaRPr>
          </a:p>
        </p:txBody>
      </p:sp>
      <p:pic>
        <p:nvPicPr>
          <p:cNvPr id="410" name="Google Shape;410;g306b037d990_1_73"/>
          <p:cNvPicPr preferRelativeResize="0"/>
          <p:nvPr/>
        </p:nvPicPr>
        <p:blipFill rotWithShape="1">
          <a:blip r:embed="rId4">
            <a:alphaModFix/>
          </a:blip>
          <a:srcRect b="0" l="0" r="0" t="0"/>
          <a:stretch/>
        </p:blipFill>
        <p:spPr>
          <a:xfrm>
            <a:off x="15339938" y="-545700"/>
            <a:ext cx="4119040" cy="2316960"/>
          </a:xfrm>
          <a:prstGeom prst="rect">
            <a:avLst/>
          </a:prstGeom>
          <a:noFill/>
          <a:ln>
            <a:noFill/>
          </a:ln>
        </p:spPr>
      </p:pic>
      <p:pic>
        <p:nvPicPr>
          <p:cNvPr id="411" name="Google Shape;411;g306b037d990_1_73"/>
          <p:cNvPicPr preferRelativeResize="0"/>
          <p:nvPr/>
        </p:nvPicPr>
        <p:blipFill rotWithShape="1">
          <a:blip r:embed="rId5">
            <a:alphaModFix/>
          </a:blip>
          <a:srcRect b="0" l="0" r="0" t="0"/>
          <a:stretch/>
        </p:blipFill>
        <p:spPr>
          <a:xfrm>
            <a:off x="237938" y="207113"/>
            <a:ext cx="1627500" cy="723338"/>
          </a:xfrm>
          <a:prstGeom prst="rect">
            <a:avLst/>
          </a:prstGeom>
          <a:noFill/>
          <a:ln>
            <a:noFill/>
          </a:ln>
        </p:spPr>
      </p:pic>
      <p:sp>
        <p:nvSpPr>
          <p:cNvPr id="412" name="Google Shape;412;g306b037d990_1_73"/>
          <p:cNvSpPr txBox="1"/>
          <p:nvPr/>
        </p:nvSpPr>
        <p:spPr>
          <a:xfrm>
            <a:off x="7004700" y="8668950"/>
            <a:ext cx="4023000" cy="479400"/>
          </a:xfrm>
          <a:prstGeom prst="rect">
            <a:avLst/>
          </a:prstGeom>
          <a:noFill/>
          <a:ln>
            <a:noFill/>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Source: </a:t>
            </a:r>
            <a:r>
              <a:rPr b="0" i="0" lang="en-US" sz="2100" u="sng" cap="none" strike="noStrike">
                <a:solidFill>
                  <a:schemeClr val="hlink"/>
                </a:solidFill>
                <a:latin typeface="Times New Roman"/>
                <a:ea typeface="Times New Roman"/>
                <a:cs typeface="Times New Roman"/>
                <a:sym typeface="Times New Roman"/>
                <a:hlinkClick r:id="rId6"/>
              </a:rPr>
              <a:t>Semmes Murphy</a:t>
            </a:r>
            <a:endParaRPr b="0" i="0" sz="2100" u="none" cap="none" strike="noStrike">
              <a:solidFill>
                <a:schemeClr val="dk1"/>
              </a:solidFill>
              <a:latin typeface="Times New Roman"/>
              <a:ea typeface="Times New Roman"/>
              <a:cs typeface="Times New Roman"/>
              <a:sym typeface="Times New Roman"/>
            </a:endParaRPr>
          </a:p>
        </p:txBody>
      </p:sp>
      <p:cxnSp>
        <p:nvCxnSpPr>
          <p:cNvPr id="413" name="Google Shape;413;g306b037d990_1_73"/>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414" name="Google Shape;414;g306b037d990_1_73"/>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5" name="Google Shape;415;g306b037d990_1_73"/>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306b037d990_1_894"/>
          <p:cNvSpPr txBox="1"/>
          <p:nvPr/>
        </p:nvSpPr>
        <p:spPr>
          <a:xfrm>
            <a:off x="2908463" y="1941338"/>
            <a:ext cx="11295900" cy="6933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7100"/>
              <a:buFont typeface="Arial"/>
              <a:buNone/>
            </a:pPr>
            <a:r>
              <a:t/>
            </a:r>
            <a:endParaRPr b="1" i="0" sz="5300" u="none" cap="none" strike="noStrike">
              <a:solidFill>
                <a:schemeClr val="accent6"/>
              </a:solidFill>
              <a:latin typeface="Times"/>
              <a:ea typeface="Times"/>
              <a:cs typeface="Times"/>
              <a:sym typeface="Times"/>
            </a:endParaRPr>
          </a:p>
        </p:txBody>
      </p:sp>
      <p:sp>
        <p:nvSpPr>
          <p:cNvPr id="421" name="Google Shape;421;g306b037d990_1_894"/>
          <p:cNvSpPr txBox="1"/>
          <p:nvPr/>
        </p:nvSpPr>
        <p:spPr>
          <a:xfrm>
            <a:off x="8686800" y="5764578"/>
            <a:ext cx="9614700" cy="215400"/>
          </a:xfrm>
          <a:prstGeom prst="rect">
            <a:avLst/>
          </a:prstGeom>
          <a:noFill/>
          <a:ln>
            <a:noFill/>
          </a:ln>
        </p:spPr>
        <p:txBody>
          <a:bodyPr anchorCtr="0" anchor="t" bIns="0" lIns="0" spcFirstLastPara="1" rIns="0" wrap="square" tIns="0">
            <a:spAutoFit/>
          </a:bodyPr>
          <a:lstStyle/>
          <a:p>
            <a:pPr indent="0" lvl="0" marL="0" marR="0" rtl="0" algn="l">
              <a:lnSpc>
                <a:spcPct val="158994"/>
              </a:lnSpc>
              <a:spcBef>
                <a:spcPts val="0"/>
              </a:spcBef>
              <a:spcAft>
                <a:spcPts val="0"/>
              </a:spcAft>
              <a:buClr>
                <a:srgbClr val="000000"/>
              </a:buClr>
              <a:buSzPts val="45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g306b037d990_1_894"/>
          <p:cNvSpPr txBox="1"/>
          <p:nvPr/>
        </p:nvSpPr>
        <p:spPr>
          <a:xfrm>
            <a:off x="1210688" y="1771275"/>
            <a:ext cx="16319700" cy="7529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1" i="0" lang="en-US" sz="3600" u="none" cap="none" strike="noStrike">
                <a:solidFill>
                  <a:schemeClr val="dk1"/>
                </a:solidFill>
                <a:latin typeface="Times New Roman"/>
                <a:ea typeface="Times New Roman"/>
                <a:cs typeface="Times New Roman"/>
                <a:sym typeface="Times New Roman"/>
              </a:rPr>
              <a:t>Who is at Risk:</a:t>
            </a:r>
            <a:r>
              <a:rPr b="1" i="0" lang="en-US" sz="3300" u="none" cap="none" strike="noStrike">
                <a:solidFill>
                  <a:schemeClr val="dk1"/>
                </a:solidFill>
                <a:latin typeface="Times New Roman"/>
                <a:ea typeface="Times New Roman"/>
                <a:cs typeface="Times New Roman"/>
                <a:sym typeface="Times New Roman"/>
              </a:rPr>
              <a:t> </a:t>
            </a:r>
            <a:r>
              <a:rPr b="0" i="0" lang="en-US" sz="3300" u="none" cap="none" strike="noStrike">
                <a:solidFill>
                  <a:schemeClr val="dk1"/>
                </a:solidFill>
                <a:latin typeface="Times New Roman"/>
                <a:ea typeface="Times New Roman"/>
                <a:cs typeface="Times New Roman"/>
                <a:sym typeface="Times New Roman"/>
              </a:rPr>
              <a:t>People having blood pressure, cholesterol, sleep apnea,  smoking, obesity &amp; diabetes are at higher risk.</a:t>
            </a:r>
            <a:endParaRPr b="0" i="0" sz="33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300"/>
              <a:buFont typeface="Arial"/>
              <a:buNone/>
            </a:pPr>
            <a:r>
              <a:t/>
            </a:r>
            <a:endParaRPr b="1" i="0" sz="33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300"/>
              <a:buFont typeface="Arial"/>
              <a:buNone/>
            </a:pPr>
            <a:r>
              <a:rPr b="1" i="0" lang="en-US" sz="3600" u="none" cap="none" strike="noStrike">
                <a:solidFill>
                  <a:schemeClr val="dk1"/>
                </a:solidFill>
                <a:latin typeface="Times New Roman"/>
                <a:ea typeface="Times New Roman"/>
                <a:cs typeface="Times New Roman"/>
                <a:sym typeface="Times New Roman"/>
              </a:rPr>
              <a:t>Act Fast:</a:t>
            </a:r>
            <a:endParaRPr b="1" i="0" sz="3600" u="none" cap="none" strike="noStrike">
              <a:solidFill>
                <a:schemeClr val="dk1"/>
              </a:solidFill>
              <a:latin typeface="Times New Roman"/>
              <a:ea typeface="Times New Roman"/>
              <a:cs typeface="Times New Roman"/>
              <a:sym typeface="Times New Roman"/>
            </a:endParaRPr>
          </a:p>
          <a:p>
            <a:pPr indent="-552450" lvl="0" marL="685800" marR="0" rtl="0" algn="l">
              <a:lnSpc>
                <a:spcPct val="100000"/>
              </a:lnSpc>
              <a:spcBef>
                <a:spcPts val="0"/>
              </a:spcBef>
              <a:spcAft>
                <a:spcPts val="0"/>
              </a:spcAft>
              <a:buClr>
                <a:schemeClr val="dk1"/>
              </a:buClr>
              <a:buSzPts val="3300"/>
              <a:buFont typeface="Times New Roman"/>
              <a:buAutoNum type="arabicPeriod"/>
            </a:pPr>
            <a:r>
              <a:rPr b="0" i="0" lang="en-US" sz="3300" u="none" cap="none" strike="noStrike">
                <a:solidFill>
                  <a:schemeClr val="dk1"/>
                </a:solidFill>
                <a:latin typeface="Times New Roman"/>
                <a:ea typeface="Times New Roman"/>
                <a:cs typeface="Times New Roman"/>
                <a:sym typeface="Times New Roman"/>
              </a:rPr>
              <a:t>If you are the one having symptoms; </a:t>
            </a:r>
            <a:r>
              <a:rPr b="1" i="0" lang="en-US" sz="3300" u="none" cap="none" strike="noStrike">
                <a:solidFill>
                  <a:schemeClr val="dk1"/>
                </a:solidFill>
                <a:latin typeface="Times New Roman"/>
                <a:ea typeface="Times New Roman"/>
                <a:cs typeface="Times New Roman"/>
                <a:sym typeface="Times New Roman"/>
              </a:rPr>
              <a:t>immediately share with someone family, </a:t>
            </a:r>
            <a:r>
              <a:rPr b="0" i="0" lang="en-US" sz="3300" u="none" cap="none" strike="noStrike">
                <a:solidFill>
                  <a:schemeClr val="dk1"/>
                </a:solidFill>
                <a:latin typeface="Times New Roman"/>
                <a:ea typeface="Times New Roman"/>
                <a:cs typeface="Times New Roman"/>
                <a:sym typeface="Times New Roman"/>
              </a:rPr>
              <a:t>neighbour, colleague, friend</a:t>
            </a:r>
            <a:endParaRPr b="0" i="0" sz="3300" u="none" cap="none" strike="noStrike">
              <a:solidFill>
                <a:schemeClr val="dk1"/>
              </a:solidFill>
              <a:latin typeface="Times New Roman"/>
              <a:ea typeface="Times New Roman"/>
              <a:cs typeface="Times New Roman"/>
              <a:sym typeface="Times New Roman"/>
            </a:endParaRPr>
          </a:p>
          <a:p>
            <a:pPr indent="-552450" lvl="0" marL="685800" marR="0" rtl="0" algn="l">
              <a:lnSpc>
                <a:spcPct val="100000"/>
              </a:lnSpc>
              <a:spcBef>
                <a:spcPts val="0"/>
              </a:spcBef>
              <a:spcAft>
                <a:spcPts val="0"/>
              </a:spcAft>
              <a:buClr>
                <a:schemeClr val="dk1"/>
              </a:buClr>
              <a:buSzPts val="3300"/>
              <a:buFont typeface="Times New Roman"/>
              <a:buAutoNum type="arabicPeriod"/>
            </a:pPr>
            <a:r>
              <a:rPr b="0" i="0" lang="en-US" sz="3300" u="none" cap="none" strike="noStrike">
                <a:solidFill>
                  <a:schemeClr val="dk1"/>
                </a:solidFill>
                <a:latin typeface="Times New Roman"/>
                <a:ea typeface="Times New Roman"/>
                <a:cs typeface="Times New Roman"/>
                <a:sym typeface="Times New Roman"/>
              </a:rPr>
              <a:t>Make person to </a:t>
            </a:r>
            <a:r>
              <a:rPr b="1" i="0" lang="en-US" sz="3300" u="none" cap="none" strike="noStrike">
                <a:solidFill>
                  <a:schemeClr val="dk1"/>
                </a:solidFill>
                <a:latin typeface="Times New Roman"/>
                <a:ea typeface="Times New Roman"/>
                <a:cs typeface="Times New Roman"/>
                <a:sym typeface="Times New Roman"/>
              </a:rPr>
              <a:t>lie down &amp; stay calm</a:t>
            </a:r>
            <a:endParaRPr b="1" i="0" sz="3300" u="none" cap="none" strike="noStrike">
              <a:solidFill>
                <a:schemeClr val="dk1"/>
              </a:solidFill>
              <a:latin typeface="Times New Roman"/>
              <a:ea typeface="Times New Roman"/>
              <a:cs typeface="Times New Roman"/>
              <a:sym typeface="Times New Roman"/>
            </a:endParaRPr>
          </a:p>
          <a:p>
            <a:pPr indent="-552450" lvl="0" marL="685800" marR="0" rtl="0" algn="l">
              <a:lnSpc>
                <a:spcPct val="100000"/>
              </a:lnSpc>
              <a:spcBef>
                <a:spcPts val="0"/>
              </a:spcBef>
              <a:spcAft>
                <a:spcPts val="0"/>
              </a:spcAft>
              <a:buClr>
                <a:schemeClr val="dk1"/>
              </a:buClr>
              <a:buSzPts val="3300"/>
              <a:buFont typeface="Times New Roman"/>
              <a:buAutoNum type="arabicPeriod"/>
            </a:pPr>
            <a:r>
              <a:rPr b="1" i="0" lang="en-US" sz="3300" u="none" cap="none" strike="noStrike">
                <a:solidFill>
                  <a:schemeClr val="dk1"/>
                </a:solidFill>
                <a:latin typeface="Times New Roman"/>
                <a:ea typeface="Times New Roman"/>
                <a:cs typeface="Times New Roman"/>
                <a:sym typeface="Times New Roman"/>
              </a:rPr>
              <a:t>Talk to the patient</a:t>
            </a:r>
            <a:r>
              <a:rPr b="0" i="0" lang="en-US" sz="3300" u="none" cap="none" strike="noStrike">
                <a:solidFill>
                  <a:schemeClr val="dk1"/>
                </a:solidFill>
                <a:latin typeface="Times New Roman"/>
                <a:ea typeface="Times New Roman"/>
                <a:cs typeface="Times New Roman"/>
                <a:sym typeface="Times New Roman"/>
              </a:rPr>
              <a:t>, gather more info; will help in briefing doctor</a:t>
            </a:r>
            <a:endParaRPr b="0" i="0" sz="3300" u="none" cap="none" strike="noStrike">
              <a:solidFill>
                <a:schemeClr val="dk1"/>
              </a:solidFill>
              <a:latin typeface="Times New Roman"/>
              <a:ea typeface="Times New Roman"/>
              <a:cs typeface="Times New Roman"/>
              <a:sym typeface="Times New Roman"/>
            </a:endParaRPr>
          </a:p>
          <a:p>
            <a:pPr indent="-552450" lvl="0" marL="685800" marR="0" rtl="0" algn="l">
              <a:lnSpc>
                <a:spcPct val="100000"/>
              </a:lnSpc>
              <a:spcBef>
                <a:spcPts val="0"/>
              </a:spcBef>
              <a:spcAft>
                <a:spcPts val="0"/>
              </a:spcAft>
              <a:buClr>
                <a:schemeClr val="dk1"/>
              </a:buClr>
              <a:buSzPts val="3300"/>
              <a:buFont typeface="Times New Roman"/>
              <a:buAutoNum type="arabicPeriod"/>
            </a:pPr>
            <a:r>
              <a:rPr b="1" i="0" lang="en-US" sz="3300" u="none" cap="none" strike="noStrike">
                <a:solidFill>
                  <a:schemeClr val="dk1"/>
                </a:solidFill>
                <a:latin typeface="Times New Roman"/>
                <a:ea typeface="Times New Roman"/>
                <a:cs typeface="Times New Roman"/>
                <a:sym typeface="Times New Roman"/>
              </a:rPr>
              <a:t>Call Family physician</a:t>
            </a:r>
            <a:r>
              <a:rPr b="0" i="0" lang="en-US" sz="3300" u="none" cap="none" strike="noStrike">
                <a:solidFill>
                  <a:schemeClr val="dk1"/>
                </a:solidFill>
                <a:latin typeface="Times New Roman"/>
                <a:ea typeface="Times New Roman"/>
                <a:cs typeface="Times New Roman"/>
                <a:sym typeface="Times New Roman"/>
              </a:rPr>
              <a:t> (Video call); share symptoms, take advice.</a:t>
            </a:r>
            <a:endParaRPr b="0" i="0" sz="3300" u="none" cap="none" strike="noStrike">
              <a:solidFill>
                <a:schemeClr val="dk1"/>
              </a:solidFill>
              <a:latin typeface="Times New Roman"/>
              <a:ea typeface="Times New Roman"/>
              <a:cs typeface="Times New Roman"/>
              <a:sym typeface="Times New Roman"/>
            </a:endParaRPr>
          </a:p>
          <a:p>
            <a:pPr indent="-552450" lvl="0" marL="685800" marR="0" rtl="0" algn="l">
              <a:lnSpc>
                <a:spcPct val="100000"/>
              </a:lnSpc>
              <a:spcBef>
                <a:spcPts val="0"/>
              </a:spcBef>
              <a:spcAft>
                <a:spcPts val="0"/>
              </a:spcAft>
              <a:buClr>
                <a:schemeClr val="dk1"/>
              </a:buClr>
              <a:buSzPts val="3300"/>
              <a:buFont typeface="Times New Roman"/>
              <a:buAutoNum type="arabicPeriod"/>
            </a:pPr>
            <a:r>
              <a:rPr b="1" i="0" lang="en-US" sz="3300" u="none" cap="none" strike="noStrike">
                <a:solidFill>
                  <a:schemeClr val="dk1"/>
                </a:solidFill>
                <a:latin typeface="Times New Roman"/>
                <a:ea typeface="Times New Roman"/>
                <a:cs typeface="Times New Roman"/>
                <a:sym typeface="Times New Roman"/>
              </a:rPr>
              <a:t>Avoid</a:t>
            </a:r>
            <a:r>
              <a:rPr b="0" i="0" lang="en-US" sz="3300" u="none" cap="none" strike="noStrike">
                <a:solidFill>
                  <a:schemeClr val="dk1"/>
                </a:solidFill>
                <a:latin typeface="Times New Roman"/>
                <a:ea typeface="Times New Roman"/>
                <a:cs typeface="Times New Roman"/>
                <a:sym typeface="Times New Roman"/>
              </a:rPr>
              <a:t> giving them </a:t>
            </a:r>
            <a:r>
              <a:rPr b="1" i="0" lang="en-US" sz="3300" u="none" cap="none" strike="noStrike">
                <a:solidFill>
                  <a:schemeClr val="dk1"/>
                </a:solidFill>
                <a:latin typeface="Times New Roman"/>
                <a:ea typeface="Times New Roman"/>
                <a:cs typeface="Times New Roman"/>
                <a:sym typeface="Times New Roman"/>
              </a:rPr>
              <a:t>food, drink or medication</a:t>
            </a:r>
            <a:r>
              <a:rPr b="0" i="0" lang="en-US" sz="3300" u="none" cap="none" strike="noStrike">
                <a:solidFill>
                  <a:schemeClr val="dk1"/>
                </a:solidFill>
                <a:latin typeface="Times New Roman"/>
                <a:ea typeface="Times New Roman"/>
                <a:cs typeface="Times New Roman"/>
                <a:sym typeface="Times New Roman"/>
              </a:rPr>
              <a:t> unless advised</a:t>
            </a:r>
            <a:endParaRPr b="0" i="0" sz="3300" u="none" cap="none" strike="noStrike">
              <a:solidFill>
                <a:schemeClr val="dk1"/>
              </a:solidFill>
              <a:latin typeface="Times New Roman"/>
              <a:ea typeface="Times New Roman"/>
              <a:cs typeface="Times New Roman"/>
              <a:sym typeface="Times New Roman"/>
            </a:endParaRPr>
          </a:p>
          <a:p>
            <a:pPr indent="-552450" lvl="0" marL="685800" marR="0" rtl="0" algn="l">
              <a:lnSpc>
                <a:spcPct val="100000"/>
              </a:lnSpc>
              <a:spcBef>
                <a:spcPts val="0"/>
              </a:spcBef>
              <a:spcAft>
                <a:spcPts val="0"/>
              </a:spcAft>
              <a:buClr>
                <a:schemeClr val="dk1"/>
              </a:buClr>
              <a:buSzPts val="3300"/>
              <a:buFont typeface="Times New Roman"/>
              <a:buAutoNum type="arabicPeriod"/>
            </a:pPr>
            <a:r>
              <a:rPr b="1" i="0" lang="en-US" sz="3300" u="none" cap="none" strike="noStrike">
                <a:solidFill>
                  <a:schemeClr val="dk1"/>
                </a:solidFill>
                <a:latin typeface="Times New Roman"/>
                <a:ea typeface="Times New Roman"/>
                <a:cs typeface="Times New Roman"/>
                <a:sym typeface="Times New Roman"/>
              </a:rPr>
              <a:t>Drive</a:t>
            </a:r>
            <a:r>
              <a:rPr b="0" i="0" lang="en-US" sz="3300" u="none" cap="none" strike="noStrike">
                <a:solidFill>
                  <a:schemeClr val="dk1"/>
                </a:solidFill>
                <a:latin typeface="Times New Roman"/>
                <a:ea typeface="Times New Roman"/>
                <a:cs typeface="Times New Roman"/>
                <a:sym typeface="Times New Roman"/>
              </a:rPr>
              <a:t> the patient to recommended hospital. </a:t>
            </a:r>
            <a:r>
              <a:rPr b="1" i="0" lang="en-US" sz="3300" u="none" cap="none" strike="noStrike">
                <a:solidFill>
                  <a:schemeClr val="dk1"/>
                </a:solidFill>
                <a:latin typeface="Times New Roman"/>
                <a:ea typeface="Times New Roman"/>
                <a:cs typeface="Times New Roman"/>
                <a:sym typeface="Times New Roman"/>
              </a:rPr>
              <a:t>Inform</a:t>
            </a:r>
            <a:r>
              <a:rPr b="0" i="0" lang="en-US" sz="3300" u="none" cap="none" strike="noStrike">
                <a:solidFill>
                  <a:schemeClr val="dk1"/>
                </a:solidFill>
                <a:latin typeface="Times New Roman"/>
                <a:ea typeface="Times New Roman"/>
                <a:cs typeface="Times New Roman"/>
                <a:sym typeface="Times New Roman"/>
              </a:rPr>
              <a:t> the Emergency Deptt.</a:t>
            </a:r>
            <a:endParaRPr b="0" i="0" sz="33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300"/>
              <a:buFont typeface="Arial"/>
              <a:buNone/>
            </a:pPr>
            <a:r>
              <a:t/>
            </a:r>
            <a:endParaRPr b="1" i="0" sz="3300" u="none" cap="none" strike="noStrike">
              <a:solidFill>
                <a:srgbClr val="FF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300"/>
              <a:buFont typeface="Arial"/>
              <a:buNone/>
            </a:pPr>
            <a:r>
              <a:rPr b="1" i="0" lang="en-US" sz="4100" u="none" cap="none" strike="noStrike">
                <a:solidFill>
                  <a:srgbClr val="FF0000"/>
                </a:solidFill>
                <a:latin typeface="Times New Roman"/>
                <a:ea typeface="Times New Roman"/>
                <a:cs typeface="Times New Roman"/>
                <a:sym typeface="Times New Roman"/>
              </a:rPr>
              <a:t>No home treatment for Strokes. Select a hospital having MRI &amp; CT Scan </a:t>
            </a:r>
            <a:endParaRPr b="0" i="0" sz="4100" u="none" cap="none" strike="noStrike">
              <a:solidFill>
                <a:schemeClr val="dk1"/>
              </a:solidFill>
              <a:latin typeface="Times New Roman"/>
              <a:ea typeface="Times New Roman"/>
              <a:cs typeface="Times New Roman"/>
              <a:sym typeface="Times New Roman"/>
            </a:endParaRPr>
          </a:p>
        </p:txBody>
      </p:sp>
      <p:sp>
        <p:nvSpPr>
          <p:cNvPr id="423" name="Google Shape;423;g306b037d990_1_894"/>
          <p:cNvSpPr txBox="1"/>
          <p:nvPr/>
        </p:nvSpPr>
        <p:spPr>
          <a:xfrm>
            <a:off x="5874075" y="560100"/>
            <a:ext cx="6540000" cy="954300"/>
          </a:xfrm>
          <a:prstGeom prst="rect">
            <a:avLst/>
          </a:prstGeom>
          <a:noFill/>
          <a:ln>
            <a:noFill/>
          </a:ln>
        </p:spPr>
        <p:txBody>
          <a:bodyPr anchorCtr="0" anchor="t" bIns="0" lIns="0" spcFirstLastPara="1" rIns="0" wrap="square" tIns="0">
            <a:spAutoFit/>
          </a:bodyPr>
          <a:lstStyle/>
          <a:p>
            <a:pPr indent="0" lvl="0" marL="0" marR="0" rtl="0" algn="l">
              <a:lnSpc>
                <a:spcPct val="107001"/>
              </a:lnSpc>
              <a:spcBef>
                <a:spcPts val="0"/>
              </a:spcBef>
              <a:spcAft>
                <a:spcPts val="0"/>
              </a:spcAft>
              <a:buClr>
                <a:srgbClr val="000000"/>
              </a:buClr>
              <a:buSzPts val="5500"/>
              <a:buFont typeface="Arial"/>
              <a:buNone/>
            </a:pPr>
            <a:r>
              <a:rPr b="1" i="0" lang="en-US" sz="6200" u="none" cap="none" strike="noStrike">
                <a:solidFill>
                  <a:srgbClr val="CC0000"/>
                </a:solidFill>
                <a:latin typeface="Times"/>
                <a:ea typeface="Times"/>
                <a:cs typeface="Times"/>
                <a:sym typeface="Times"/>
              </a:rPr>
              <a:t>Stroke : Response</a:t>
            </a:r>
            <a:endParaRPr b="1" i="0" sz="6200" u="none" cap="none" strike="noStrike">
              <a:solidFill>
                <a:srgbClr val="CC0000"/>
              </a:solidFill>
              <a:latin typeface="Times"/>
              <a:ea typeface="Times"/>
              <a:cs typeface="Times"/>
              <a:sym typeface="Times"/>
            </a:endParaRPr>
          </a:p>
        </p:txBody>
      </p:sp>
      <p:pic>
        <p:nvPicPr>
          <p:cNvPr id="424" name="Google Shape;424;g306b037d990_1_894"/>
          <p:cNvPicPr preferRelativeResize="0"/>
          <p:nvPr/>
        </p:nvPicPr>
        <p:blipFill rotWithShape="1">
          <a:blip r:embed="rId3">
            <a:alphaModFix/>
          </a:blip>
          <a:srcRect b="0" l="0" r="0" t="0"/>
          <a:stretch/>
        </p:blipFill>
        <p:spPr>
          <a:xfrm>
            <a:off x="15339938" y="-545700"/>
            <a:ext cx="4119040" cy="2316960"/>
          </a:xfrm>
          <a:prstGeom prst="rect">
            <a:avLst/>
          </a:prstGeom>
          <a:noFill/>
          <a:ln>
            <a:noFill/>
          </a:ln>
        </p:spPr>
      </p:pic>
      <p:pic>
        <p:nvPicPr>
          <p:cNvPr id="425" name="Google Shape;425;g306b037d990_1_894"/>
          <p:cNvPicPr preferRelativeResize="0"/>
          <p:nvPr/>
        </p:nvPicPr>
        <p:blipFill rotWithShape="1">
          <a:blip r:embed="rId4">
            <a:alphaModFix/>
          </a:blip>
          <a:srcRect b="0" l="0" r="0" t="0"/>
          <a:stretch/>
        </p:blipFill>
        <p:spPr>
          <a:xfrm>
            <a:off x="237938" y="207113"/>
            <a:ext cx="1627500" cy="723338"/>
          </a:xfrm>
          <a:prstGeom prst="rect">
            <a:avLst/>
          </a:prstGeom>
          <a:noFill/>
          <a:ln>
            <a:noFill/>
          </a:ln>
        </p:spPr>
      </p:pic>
      <p:cxnSp>
        <p:nvCxnSpPr>
          <p:cNvPr id="426" name="Google Shape;426;g306b037d990_1_894"/>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427" name="Google Shape;427;g306b037d990_1_894"/>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28" name="Google Shape;428;g306b037d990_1_894"/>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06b037d990_1_1000"/>
          <p:cNvSpPr txBox="1"/>
          <p:nvPr>
            <p:ph idx="4294967295" type="title"/>
          </p:nvPr>
        </p:nvSpPr>
        <p:spPr>
          <a:xfrm>
            <a:off x="1413263" y="546675"/>
            <a:ext cx="15950400" cy="11340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SzPts val="3000"/>
              <a:buNone/>
            </a:pPr>
            <a:r>
              <a:rPr b="1" lang="en-US" sz="5900">
                <a:solidFill>
                  <a:srgbClr val="CC0000"/>
                </a:solidFill>
                <a:latin typeface="Times New Roman"/>
                <a:ea typeface="Times New Roman"/>
                <a:cs typeface="Times New Roman"/>
                <a:sym typeface="Times New Roman"/>
              </a:rPr>
              <a:t>Heart Attack : </a:t>
            </a:r>
            <a:r>
              <a:rPr b="1" lang="en-US" sz="5800">
                <a:solidFill>
                  <a:srgbClr val="CC0000"/>
                </a:solidFill>
                <a:latin typeface="Times New Roman"/>
                <a:ea typeface="Times New Roman"/>
                <a:cs typeface="Times New Roman"/>
                <a:sym typeface="Times New Roman"/>
              </a:rPr>
              <a:t>Symptoms : Detection </a:t>
            </a:r>
            <a:endParaRPr b="1" sz="6300">
              <a:solidFill>
                <a:srgbClr val="CC0000"/>
              </a:solidFill>
              <a:latin typeface="Times New Roman"/>
              <a:ea typeface="Times New Roman"/>
              <a:cs typeface="Times New Roman"/>
              <a:sym typeface="Times New Roman"/>
            </a:endParaRPr>
          </a:p>
        </p:txBody>
      </p:sp>
      <p:pic>
        <p:nvPicPr>
          <p:cNvPr id="434" name="Google Shape;434;g306b037d990_1_1000"/>
          <p:cNvPicPr preferRelativeResize="0"/>
          <p:nvPr/>
        </p:nvPicPr>
        <p:blipFill rotWithShape="1">
          <a:blip r:embed="rId3">
            <a:alphaModFix/>
          </a:blip>
          <a:srcRect b="0" l="2320" r="2185" t="14052"/>
          <a:stretch/>
        </p:blipFill>
        <p:spPr>
          <a:xfrm>
            <a:off x="3954863" y="2458107"/>
            <a:ext cx="10378240" cy="6604539"/>
          </a:xfrm>
          <a:prstGeom prst="rect">
            <a:avLst/>
          </a:prstGeom>
          <a:noFill/>
          <a:ln cap="flat" cmpd="sng" w="28575">
            <a:solidFill>
              <a:srgbClr val="FF6907"/>
            </a:solidFill>
            <a:prstDash val="solid"/>
            <a:round/>
            <a:headEnd len="sm" w="sm" type="none"/>
            <a:tailEnd len="sm" w="sm" type="none"/>
          </a:ln>
        </p:spPr>
      </p:pic>
      <p:sp>
        <p:nvSpPr>
          <p:cNvPr id="435" name="Google Shape;435;g306b037d990_1_1000"/>
          <p:cNvSpPr/>
          <p:nvPr/>
        </p:nvSpPr>
        <p:spPr>
          <a:xfrm>
            <a:off x="266175" y="3810188"/>
            <a:ext cx="3504300" cy="3353100"/>
          </a:xfrm>
          <a:prstGeom prst="roundRect">
            <a:avLst>
              <a:gd fmla="val 16667" name="adj"/>
            </a:avLst>
          </a:prstGeom>
          <a:solidFill>
            <a:srgbClr val="FFE599"/>
          </a:solidFill>
          <a:ln cap="flat" cmpd="sng" w="28575">
            <a:solidFill>
              <a:srgbClr val="F2663D"/>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chemeClr val="dk1"/>
              </a:buClr>
              <a:buSzPts val="1700"/>
              <a:buFont typeface="Arial"/>
              <a:buNone/>
            </a:pPr>
            <a:r>
              <a:rPr b="0" i="0" lang="en-US" sz="3600" u="none" cap="none" strike="noStrike">
                <a:solidFill>
                  <a:schemeClr val="dk1"/>
                </a:solidFill>
                <a:latin typeface="Times New Roman"/>
                <a:ea typeface="Times New Roman"/>
                <a:cs typeface="Times New Roman"/>
                <a:sym typeface="Times New Roman"/>
              </a:rPr>
              <a:t>You may have early symptoms like breathlessness and heartburn</a:t>
            </a:r>
            <a:endParaRPr b="0" i="0" sz="2100" u="none" cap="none" strike="noStrike">
              <a:solidFill>
                <a:srgbClr val="000000"/>
              </a:solidFill>
              <a:latin typeface="Calibri"/>
              <a:ea typeface="Calibri"/>
              <a:cs typeface="Calibri"/>
              <a:sym typeface="Calibri"/>
            </a:endParaRPr>
          </a:p>
        </p:txBody>
      </p:sp>
      <p:sp>
        <p:nvSpPr>
          <p:cNvPr id="436" name="Google Shape;436;g306b037d990_1_1000"/>
          <p:cNvSpPr/>
          <p:nvPr/>
        </p:nvSpPr>
        <p:spPr>
          <a:xfrm>
            <a:off x="14517638" y="3924225"/>
            <a:ext cx="3504300" cy="3353100"/>
          </a:xfrm>
          <a:prstGeom prst="roundRect">
            <a:avLst>
              <a:gd fmla="val 16667" name="adj"/>
            </a:avLst>
          </a:prstGeom>
          <a:solidFill>
            <a:srgbClr val="FFE599"/>
          </a:solidFill>
          <a:ln cap="flat" cmpd="sng" w="28575">
            <a:solidFill>
              <a:srgbClr val="F2663D"/>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chemeClr val="dk1"/>
              </a:buClr>
              <a:buSzPts val="1700"/>
              <a:buFont typeface="Arial"/>
              <a:buNone/>
            </a:pPr>
            <a:r>
              <a:rPr b="0" i="0" lang="en-US" sz="3600" u="none" cap="none" strike="noStrike">
                <a:solidFill>
                  <a:schemeClr val="dk1"/>
                </a:solidFill>
                <a:latin typeface="Times New Roman"/>
                <a:ea typeface="Times New Roman"/>
                <a:cs typeface="Times New Roman"/>
                <a:sym typeface="Times New Roman"/>
              </a:rPr>
              <a:t>You could confuse these with gastric discomfort</a:t>
            </a:r>
            <a:endParaRPr b="0" i="0" sz="3600" u="none" cap="none" strike="noStrike">
              <a:solidFill>
                <a:schemeClr val="dk1"/>
              </a:solidFill>
              <a:latin typeface="Times New Roman"/>
              <a:ea typeface="Times New Roman"/>
              <a:cs typeface="Times New Roman"/>
              <a:sym typeface="Times New Roman"/>
            </a:endParaRPr>
          </a:p>
        </p:txBody>
      </p:sp>
      <p:pic>
        <p:nvPicPr>
          <p:cNvPr id="437" name="Google Shape;437;g306b037d990_1_1000"/>
          <p:cNvPicPr preferRelativeResize="0"/>
          <p:nvPr/>
        </p:nvPicPr>
        <p:blipFill rotWithShape="1">
          <a:blip r:embed="rId4">
            <a:alphaModFix/>
          </a:blip>
          <a:srcRect b="0" l="0" r="0" t="0"/>
          <a:stretch/>
        </p:blipFill>
        <p:spPr>
          <a:xfrm>
            <a:off x="15339938" y="-545700"/>
            <a:ext cx="4119040" cy="2316960"/>
          </a:xfrm>
          <a:prstGeom prst="rect">
            <a:avLst/>
          </a:prstGeom>
          <a:noFill/>
          <a:ln>
            <a:noFill/>
          </a:ln>
        </p:spPr>
      </p:pic>
      <p:pic>
        <p:nvPicPr>
          <p:cNvPr id="438" name="Google Shape;438;g306b037d990_1_1000"/>
          <p:cNvPicPr preferRelativeResize="0"/>
          <p:nvPr/>
        </p:nvPicPr>
        <p:blipFill rotWithShape="1">
          <a:blip r:embed="rId5">
            <a:alphaModFix/>
          </a:blip>
          <a:srcRect b="0" l="0" r="0" t="0"/>
          <a:stretch/>
        </p:blipFill>
        <p:spPr>
          <a:xfrm>
            <a:off x="237938" y="207113"/>
            <a:ext cx="1627500" cy="723338"/>
          </a:xfrm>
          <a:prstGeom prst="rect">
            <a:avLst/>
          </a:prstGeom>
          <a:noFill/>
          <a:ln>
            <a:noFill/>
          </a:ln>
        </p:spPr>
      </p:pic>
      <p:cxnSp>
        <p:nvCxnSpPr>
          <p:cNvPr id="439" name="Google Shape;439;g306b037d990_1_1000"/>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440" name="Google Shape;440;g306b037d990_1_1000"/>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1" name="Google Shape;441;g306b037d990_1_1000"/>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306b037d990_1_1011"/>
          <p:cNvSpPr txBox="1"/>
          <p:nvPr/>
        </p:nvSpPr>
        <p:spPr>
          <a:xfrm>
            <a:off x="2908463" y="1941338"/>
            <a:ext cx="11295900" cy="6933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7100"/>
              <a:buFont typeface="Arial"/>
              <a:buNone/>
            </a:pPr>
            <a:r>
              <a:t/>
            </a:r>
            <a:endParaRPr b="1" i="0" sz="5300" u="none" cap="none" strike="noStrike">
              <a:solidFill>
                <a:schemeClr val="accent6"/>
              </a:solidFill>
              <a:latin typeface="Times"/>
              <a:ea typeface="Times"/>
              <a:cs typeface="Times"/>
              <a:sym typeface="Times"/>
            </a:endParaRPr>
          </a:p>
        </p:txBody>
      </p:sp>
      <p:sp>
        <p:nvSpPr>
          <p:cNvPr id="447" name="Google Shape;447;g306b037d990_1_1011"/>
          <p:cNvSpPr txBox="1"/>
          <p:nvPr/>
        </p:nvSpPr>
        <p:spPr>
          <a:xfrm>
            <a:off x="8686800" y="5764578"/>
            <a:ext cx="9614700" cy="215400"/>
          </a:xfrm>
          <a:prstGeom prst="rect">
            <a:avLst/>
          </a:prstGeom>
          <a:noFill/>
          <a:ln>
            <a:noFill/>
          </a:ln>
        </p:spPr>
        <p:txBody>
          <a:bodyPr anchorCtr="0" anchor="t" bIns="0" lIns="0" spcFirstLastPara="1" rIns="0" wrap="square" tIns="0">
            <a:spAutoFit/>
          </a:bodyPr>
          <a:lstStyle/>
          <a:p>
            <a:pPr indent="0" lvl="0" marL="0" marR="0" rtl="0" algn="l">
              <a:lnSpc>
                <a:spcPct val="158994"/>
              </a:lnSpc>
              <a:spcBef>
                <a:spcPts val="0"/>
              </a:spcBef>
              <a:spcAft>
                <a:spcPts val="0"/>
              </a:spcAft>
              <a:buClr>
                <a:srgbClr val="000000"/>
              </a:buClr>
              <a:buSzPts val="45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g306b037d990_1_1011"/>
          <p:cNvSpPr txBox="1"/>
          <p:nvPr>
            <p:ph idx="4294967295" type="title"/>
          </p:nvPr>
        </p:nvSpPr>
        <p:spPr>
          <a:xfrm>
            <a:off x="1413263" y="660975"/>
            <a:ext cx="15950400" cy="9060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SzPts val="3000"/>
              <a:buNone/>
            </a:pPr>
            <a:r>
              <a:rPr b="1" lang="en-US" sz="5900">
                <a:solidFill>
                  <a:srgbClr val="CC0000"/>
                </a:solidFill>
                <a:latin typeface="Times New Roman"/>
                <a:ea typeface="Times New Roman"/>
                <a:cs typeface="Times New Roman"/>
                <a:sym typeface="Times New Roman"/>
              </a:rPr>
              <a:t>Heart Attack :</a:t>
            </a:r>
            <a:r>
              <a:rPr b="1" lang="en-US" sz="5800">
                <a:solidFill>
                  <a:srgbClr val="CC0000"/>
                </a:solidFill>
                <a:latin typeface="Times New Roman"/>
                <a:ea typeface="Times New Roman"/>
                <a:cs typeface="Times New Roman"/>
                <a:sym typeface="Times New Roman"/>
              </a:rPr>
              <a:t> Response</a:t>
            </a:r>
            <a:endParaRPr b="1" sz="6300">
              <a:solidFill>
                <a:srgbClr val="CC0000"/>
              </a:solidFill>
              <a:latin typeface="Times New Roman"/>
              <a:ea typeface="Times New Roman"/>
              <a:cs typeface="Times New Roman"/>
              <a:sym typeface="Times New Roman"/>
            </a:endParaRPr>
          </a:p>
        </p:txBody>
      </p:sp>
      <p:sp>
        <p:nvSpPr>
          <p:cNvPr id="449" name="Google Shape;449;g306b037d990_1_1011"/>
          <p:cNvSpPr txBox="1"/>
          <p:nvPr/>
        </p:nvSpPr>
        <p:spPr>
          <a:xfrm>
            <a:off x="726225" y="2270513"/>
            <a:ext cx="8449200" cy="6660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3300"/>
              <a:buFont typeface="Arial"/>
              <a:buNone/>
            </a:pPr>
            <a:r>
              <a:rPr b="1" i="0" lang="en-US" sz="3600" u="none" cap="none" strike="noStrike">
                <a:solidFill>
                  <a:schemeClr val="dk1"/>
                </a:solidFill>
                <a:latin typeface="Times New Roman"/>
                <a:ea typeface="Times New Roman"/>
                <a:cs typeface="Times New Roman"/>
                <a:sym typeface="Times New Roman"/>
              </a:rPr>
              <a:t>If I am having an a Heart Attack:</a:t>
            </a:r>
            <a:endParaRPr b="1" i="0" sz="3600" u="none" cap="none" strike="noStrike">
              <a:solidFill>
                <a:schemeClr val="dk1"/>
              </a:solidFill>
              <a:latin typeface="Times New Roman"/>
              <a:ea typeface="Times New Roman"/>
              <a:cs typeface="Times New Roman"/>
              <a:sym typeface="Times New Roman"/>
            </a:endParaRPr>
          </a:p>
          <a:p>
            <a:pPr indent="0" lvl="0" marL="457200" marR="0" rtl="0" algn="ctr">
              <a:lnSpc>
                <a:spcPct val="125000"/>
              </a:lnSpc>
              <a:spcBef>
                <a:spcPts val="0"/>
              </a:spcBef>
              <a:spcAft>
                <a:spcPts val="0"/>
              </a:spcAft>
              <a:buClr>
                <a:srgbClr val="000000"/>
              </a:buClr>
              <a:buSzPts val="3300"/>
              <a:buFont typeface="Arial"/>
              <a:buNone/>
            </a:pPr>
            <a:r>
              <a:t/>
            </a:r>
            <a:endParaRPr b="1"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25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Inform</a:t>
            </a:r>
            <a:r>
              <a:rPr b="0" i="0" lang="en-US" sz="3600" u="none" cap="none" strike="noStrike">
                <a:solidFill>
                  <a:schemeClr val="dk1"/>
                </a:solidFill>
                <a:latin typeface="Times New Roman"/>
                <a:ea typeface="Times New Roman"/>
                <a:cs typeface="Times New Roman"/>
                <a:sym typeface="Times New Roman"/>
              </a:rPr>
              <a:t> someone nearby </a:t>
            </a:r>
            <a:endParaRPr b="0"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25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Open front door</a:t>
            </a:r>
            <a:r>
              <a:rPr b="0" i="0" lang="en-US" sz="3600" u="none" cap="none" strike="noStrike">
                <a:solidFill>
                  <a:schemeClr val="dk1"/>
                </a:solidFill>
                <a:latin typeface="Times New Roman"/>
                <a:ea typeface="Times New Roman"/>
                <a:cs typeface="Times New Roman"/>
                <a:sym typeface="Times New Roman"/>
              </a:rPr>
              <a:t> if alone</a:t>
            </a:r>
            <a:endParaRPr b="0"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25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Rest and </a:t>
            </a:r>
            <a:r>
              <a:rPr b="1" i="0" lang="en-US" sz="3600" u="none" cap="none" strike="noStrike">
                <a:solidFill>
                  <a:schemeClr val="dk1"/>
                </a:solidFill>
                <a:latin typeface="Times New Roman"/>
                <a:ea typeface="Times New Roman"/>
                <a:cs typeface="Times New Roman"/>
                <a:sym typeface="Times New Roman"/>
              </a:rPr>
              <a:t>stay calm</a:t>
            </a:r>
            <a:r>
              <a:rPr b="0" i="0" lang="en-US" sz="3600" u="none" cap="none" strike="noStrike">
                <a:solidFill>
                  <a:schemeClr val="dk1"/>
                </a:solidFill>
                <a:latin typeface="Times New Roman"/>
                <a:ea typeface="Times New Roman"/>
                <a:cs typeface="Times New Roman"/>
                <a:sym typeface="Times New Roman"/>
              </a:rPr>
              <a:t> </a:t>
            </a:r>
            <a:endParaRPr b="0"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25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Chew Aspirin</a:t>
            </a:r>
            <a:r>
              <a:rPr b="0" i="0" lang="en-US" sz="3600" u="none" cap="none" strike="noStrike">
                <a:solidFill>
                  <a:schemeClr val="dk1"/>
                </a:solidFill>
                <a:latin typeface="Times New Roman"/>
                <a:ea typeface="Times New Roman"/>
                <a:cs typeface="Times New Roman"/>
                <a:sym typeface="Times New Roman"/>
              </a:rPr>
              <a:t>: If not allergic to Aspirin </a:t>
            </a:r>
            <a:endParaRPr b="0"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25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Speak</a:t>
            </a:r>
            <a:r>
              <a:rPr b="0" i="0"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to</a:t>
            </a:r>
            <a:r>
              <a:rPr b="0" i="0" lang="en-US" sz="3600" u="none" cap="none" strike="noStrike">
                <a:solidFill>
                  <a:schemeClr val="dk1"/>
                </a:solidFill>
                <a:latin typeface="Times New Roman"/>
                <a:ea typeface="Times New Roman"/>
                <a:cs typeface="Times New Roman"/>
                <a:sym typeface="Times New Roman"/>
              </a:rPr>
              <a:t> your </a:t>
            </a:r>
            <a:r>
              <a:rPr b="1" i="0" lang="en-US" sz="3600" u="none" cap="none" strike="noStrike">
                <a:solidFill>
                  <a:schemeClr val="dk1"/>
                </a:solidFill>
                <a:latin typeface="Times New Roman"/>
                <a:ea typeface="Times New Roman"/>
                <a:cs typeface="Times New Roman"/>
                <a:sym typeface="Times New Roman"/>
              </a:rPr>
              <a:t>physician</a:t>
            </a:r>
            <a:endParaRPr b="1" i="0" sz="3600" u="none" cap="none" strike="noStrike">
              <a:solidFill>
                <a:srgbClr val="FF0000"/>
              </a:solidFill>
              <a:latin typeface="Times New Roman"/>
              <a:ea typeface="Times New Roman"/>
              <a:cs typeface="Times New Roman"/>
              <a:sym typeface="Times New Roman"/>
            </a:endParaRPr>
          </a:p>
          <a:p>
            <a:pPr indent="-571500" lvl="0" marL="685800" marR="0" rtl="0" algn="l">
              <a:lnSpc>
                <a:spcPct val="125000"/>
              </a:lnSpc>
              <a:spcBef>
                <a:spcPts val="0"/>
              </a:spcBef>
              <a:spcAft>
                <a:spcPts val="0"/>
              </a:spcAft>
              <a:buClr>
                <a:schemeClr val="dk1"/>
              </a:buClr>
              <a:buSzPts val="3600"/>
              <a:buFont typeface="Times New Roman"/>
              <a:buChar char="●"/>
            </a:pPr>
            <a:r>
              <a:rPr b="0" i="0" lang="en-US" sz="3600" u="none" cap="none" strike="noStrike">
                <a:solidFill>
                  <a:srgbClr val="FF0000"/>
                </a:solidFill>
                <a:latin typeface="Times New Roman"/>
                <a:ea typeface="Times New Roman"/>
                <a:cs typeface="Times New Roman"/>
                <a:sym typeface="Times New Roman"/>
              </a:rPr>
              <a:t>Ask for </a:t>
            </a:r>
            <a:r>
              <a:rPr b="1" i="0" lang="en-US" sz="3600" u="none" cap="none" strike="noStrike">
                <a:solidFill>
                  <a:srgbClr val="FF0000"/>
                </a:solidFill>
                <a:latin typeface="Times New Roman"/>
                <a:ea typeface="Times New Roman"/>
                <a:cs typeface="Times New Roman"/>
                <a:sym typeface="Times New Roman"/>
              </a:rPr>
              <a:t>Cardiac Ambulance</a:t>
            </a:r>
            <a:r>
              <a:rPr b="0" i="0" lang="en-US" sz="3600" u="none" cap="none" strike="noStrike">
                <a:solidFill>
                  <a:srgbClr val="FF0000"/>
                </a:solidFill>
                <a:latin typeface="Times New Roman"/>
                <a:ea typeface="Times New Roman"/>
                <a:cs typeface="Times New Roman"/>
                <a:sym typeface="Times New Roman"/>
              </a:rPr>
              <a:t>; Dial 102</a:t>
            </a:r>
            <a:endParaRPr b="0" i="0" sz="3600" u="none" cap="none" strike="noStrike">
              <a:solidFill>
                <a:srgbClr val="FF0000"/>
              </a:solidFill>
              <a:latin typeface="Times New Roman"/>
              <a:ea typeface="Times New Roman"/>
              <a:cs typeface="Times New Roman"/>
              <a:sym typeface="Times New Roman"/>
            </a:endParaRPr>
          </a:p>
          <a:p>
            <a:pPr indent="0" lvl="0" marL="0" marR="0" rtl="0" algn="l">
              <a:lnSpc>
                <a:spcPct val="125000"/>
              </a:lnSpc>
              <a:spcBef>
                <a:spcPts val="0"/>
              </a:spcBef>
              <a:spcAft>
                <a:spcPts val="0"/>
              </a:spcAft>
              <a:buClr>
                <a:srgbClr val="000000"/>
              </a:buClr>
              <a:buSzPts val="3600"/>
              <a:buFont typeface="Arial"/>
              <a:buNone/>
            </a:pPr>
            <a:r>
              <a:rPr b="0" i="0" lang="en-US" sz="3600" u="none" cap="none" strike="noStrike">
                <a:solidFill>
                  <a:srgbClr val="FF0000"/>
                </a:solidFill>
                <a:latin typeface="Times New Roman"/>
                <a:ea typeface="Times New Roman"/>
                <a:cs typeface="Times New Roman"/>
                <a:sym typeface="Times New Roman"/>
              </a:rPr>
              <a:t> If delayed ask someone to drive you</a:t>
            </a:r>
            <a:endParaRPr b="0" i="0" sz="36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300"/>
              <a:buFont typeface="Arial"/>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450" name="Google Shape;450;g306b037d990_1_1011"/>
          <p:cNvSpPr txBox="1"/>
          <p:nvPr/>
        </p:nvSpPr>
        <p:spPr>
          <a:xfrm>
            <a:off x="9513075" y="2270513"/>
            <a:ext cx="8449200" cy="6660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300"/>
              <a:buFont typeface="Arial"/>
              <a:buNone/>
            </a:pPr>
            <a:r>
              <a:rPr b="1" i="0" lang="en-US" sz="3600" u="none" cap="none" strike="noStrike">
                <a:solidFill>
                  <a:schemeClr val="dk1"/>
                </a:solidFill>
                <a:latin typeface="Times New Roman"/>
                <a:ea typeface="Times New Roman"/>
                <a:cs typeface="Times New Roman"/>
                <a:sym typeface="Times New Roman"/>
              </a:rPr>
              <a:t>If someone is having a heart attack:</a:t>
            </a:r>
            <a:endParaRPr b="1" i="0" sz="360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3300"/>
              <a:buFont typeface="Arial"/>
              <a:buNone/>
            </a:pPr>
            <a:r>
              <a:t/>
            </a:r>
            <a:endParaRPr b="1"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15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Keep the person</a:t>
            </a:r>
            <a:r>
              <a:rPr b="0" i="0" lang="en-US" sz="3600" u="none" cap="none" strike="noStrike">
                <a:solidFill>
                  <a:schemeClr val="dk1"/>
                </a:solidFill>
                <a:latin typeface="Times New Roman"/>
                <a:ea typeface="Times New Roman"/>
                <a:cs typeface="Times New Roman"/>
                <a:sym typeface="Times New Roman"/>
              </a:rPr>
              <a:t> calm</a:t>
            </a:r>
            <a:endParaRPr b="0"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15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Call a physician for advice</a:t>
            </a:r>
            <a:endParaRPr b="0"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15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If the person </a:t>
            </a:r>
            <a:r>
              <a:rPr b="0" i="0" lang="en-US" sz="3600" u="none" cap="none" strike="noStrike">
                <a:solidFill>
                  <a:schemeClr val="dk1"/>
                </a:solidFill>
                <a:latin typeface="Times New Roman"/>
                <a:ea typeface="Times New Roman"/>
                <a:cs typeface="Times New Roman"/>
                <a:sym typeface="Times New Roman"/>
              </a:rPr>
              <a:t>is not allergic to aspirin, have them chew one regular strength. </a:t>
            </a:r>
            <a:endParaRPr b="0"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15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Perform CPR</a:t>
            </a:r>
            <a:r>
              <a:rPr b="0" i="0" lang="en-US" sz="3600" u="none" cap="none" strike="noStrike">
                <a:solidFill>
                  <a:schemeClr val="dk1"/>
                </a:solidFill>
                <a:latin typeface="Times New Roman"/>
                <a:ea typeface="Times New Roman"/>
                <a:cs typeface="Times New Roman"/>
                <a:sym typeface="Times New Roman"/>
              </a:rPr>
              <a:t>. If unresponsive and stops breathing,</a:t>
            </a:r>
            <a:endParaRPr b="0"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15000"/>
              </a:lnSpc>
              <a:spcBef>
                <a:spcPts val="0"/>
              </a:spcBef>
              <a:spcAft>
                <a:spcPts val="0"/>
              </a:spcAft>
              <a:buClr>
                <a:schemeClr val="dk1"/>
              </a:buClr>
              <a:buSzPts val="3600"/>
              <a:buFont typeface="Times New Roman"/>
              <a:buChar char="●"/>
            </a:pPr>
            <a:r>
              <a:rPr b="1" i="0" lang="en-US" sz="3600" u="none" cap="none" strike="noStrike">
                <a:solidFill>
                  <a:srgbClr val="FF0000"/>
                </a:solidFill>
                <a:latin typeface="Times New Roman"/>
                <a:ea typeface="Times New Roman"/>
                <a:cs typeface="Times New Roman"/>
                <a:sym typeface="Times New Roman"/>
              </a:rPr>
              <a:t>Call for Cardiac ambulance 102</a:t>
            </a:r>
            <a:r>
              <a:rPr b="0" i="0" lang="en-US" sz="3600" u="none" cap="none" strike="noStrike">
                <a:solidFill>
                  <a:schemeClr val="dk1"/>
                </a:solidFill>
                <a:latin typeface="Times New Roman"/>
                <a:ea typeface="Times New Roman"/>
                <a:cs typeface="Times New Roman"/>
                <a:sym typeface="Times New Roman"/>
              </a:rPr>
              <a:t>. If delayed drive patient to hospital</a:t>
            </a:r>
            <a:endParaRPr b="0" i="0"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chemeClr val="dk1"/>
              </a:solidFill>
              <a:latin typeface="Times New Roman"/>
              <a:ea typeface="Times New Roman"/>
              <a:cs typeface="Times New Roman"/>
              <a:sym typeface="Times New Roman"/>
            </a:endParaRPr>
          </a:p>
        </p:txBody>
      </p:sp>
      <p:pic>
        <p:nvPicPr>
          <p:cNvPr id="451" name="Google Shape;451;g306b037d990_1_1011"/>
          <p:cNvPicPr preferRelativeResize="0"/>
          <p:nvPr/>
        </p:nvPicPr>
        <p:blipFill rotWithShape="1">
          <a:blip r:embed="rId3">
            <a:alphaModFix/>
          </a:blip>
          <a:srcRect b="0" l="0" r="0" t="0"/>
          <a:stretch/>
        </p:blipFill>
        <p:spPr>
          <a:xfrm>
            <a:off x="15339938" y="-545700"/>
            <a:ext cx="4119040" cy="2316960"/>
          </a:xfrm>
          <a:prstGeom prst="rect">
            <a:avLst/>
          </a:prstGeom>
          <a:noFill/>
          <a:ln>
            <a:noFill/>
          </a:ln>
        </p:spPr>
      </p:pic>
      <p:pic>
        <p:nvPicPr>
          <p:cNvPr id="452" name="Google Shape;452;g306b037d990_1_1011"/>
          <p:cNvPicPr preferRelativeResize="0"/>
          <p:nvPr/>
        </p:nvPicPr>
        <p:blipFill rotWithShape="1">
          <a:blip r:embed="rId4">
            <a:alphaModFix/>
          </a:blip>
          <a:srcRect b="0" l="0" r="0" t="0"/>
          <a:stretch/>
        </p:blipFill>
        <p:spPr>
          <a:xfrm>
            <a:off x="237938" y="207113"/>
            <a:ext cx="1627500" cy="723338"/>
          </a:xfrm>
          <a:prstGeom prst="rect">
            <a:avLst/>
          </a:prstGeom>
          <a:noFill/>
          <a:ln>
            <a:noFill/>
          </a:ln>
        </p:spPr>
      </p:pic>
      <p:cxnSp>
        <p:nvCxnSpPr>
          <p:cNvPr id="453" name="Google Shape;453;g306b037d990_1_1011"/>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454" name="Google Shape;454;g306b037d990_1_1011"/>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55" name="Google Shape;455;g306b037d990_1_1011"/>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306b037d990_1_563"/>
          <p:cNvSpPr txBox="1"/>
          <p:nvPr/>
        </p:nvSpPr>
        <p:spPr>
          <a:xfrm>
            <a:off x="2908463" y="1941338"/>
            <a:ext cx="11295900" cy="6933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7100"/>
              <a:buFont typeface="Arial"/>
              <a:buNone/>
            </a:pPr>
            <a:r>
              <a:t/>
            </a:r>
            <a:endParaRPr b="1" i="0" sz="5300" u="none" cap="none" strike="noStrike">
              <a:solidFill>
                <a:schemeClr val="accent6"/>
              </a:solidFill>
              <a:latin typeface="Times"/>
              <a:ea typeface="Times"/>
              <a:cs typeface="Times"/>
              <a:sym typeface="Times"/>
            </a:endParaRPr>
          </a:p>
        </p:txBody>
      </p:sp>
      <p:sp>
        <p:nvSpPr>
          <p:cNvPr id="461" name="Google Shape;461;g306b037d990_1_563"/>
          <p:cNvSpPr txBox="1"/>
          <p:nvPr/>
        </p:nvSpPr>
        <p:spPr>
          <a:xfrm>
            <a:off x="8686800" y="5993178"/>
            <a:ext cx="9614700" cy="215400"/>
          </a:xfrm>
          <a:prstGeom prst="rect">
            <a:avLst/>
          </a:prstGeom>
          <a:noFill/>
          <a:ln>
            <a:noFill/>
          </a:ln>
        </p:spPr>
        <p:txBody>
          <a:bodyPr anchorCtr="0" anchor="t" bIns="0" lIns="0" spcFirstLastPara="1" rIns="0" wrap="square" tIns="0">
            <a:spAutoFit/>
          </a:bodyPr>
          <a:lstStyle/>
          <a:p>
            <a:pPr indent="0" lvl="0" marL="0" marR="0" rtl="0" algn="l">
              <a:lnSpc>
                <a:spcPct val="158994"/>
              </a:lnSpc>
              <a:spcBef>
                <a:spcPts val="0"/>
              </a:spcBef>
              <a:spcAft>
                <a:spcPts val="0"/>
              </a:spcAft>
              <a:buClr>
                <a:srgbClr val="000000"/>
              </a:buClr>
              <a:buSzPts val="45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g306b037d990_1_563"/>
          <p:cNvSpPr txBox="1"/>
          <p:nvPr>
            <p:ph idx="4294967295" type="title"/>
          </p:nvPr>
        </p:nvSpPr>
        <p:spPr>
          <a:xfrm>
            <a:off x="1496981" y="531600"/>
            <a:ext cx="15950400" cy="9060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SzPts val="3000"/>
              <a:buNone/>
            </a:pPr>
            <a:r>
              <a:rPr b="1" lang="en-US" sz="5900">
                <a:solidFill>
                  <a:srgbClr val="CC0000"/>
                </a:solidFill>
                <a:latin typeface="Times New Roman"/>
                <a:ea typeface="Times New Roman"/>
                <a:cs typeface="Times New Roman"/>
                <a:sym typeface="Times New Roman"/>
              </a:rPr>
              <a:t>Choking : </a:t>
            </a:r>
            <a:r>
              <a:rPr b="1" lang="en-US" sz="5800">
                <a:solidFill>
                  <a:srgbClr val="CC0000"/>
                </a:solidFill>
                <a:latin typeface="Times New Roman"/>
                <a:ea typeface="Times New Roman"/>
                <a:cs typeface="Times New Roman"/>
                <a:sym typeface="Times New Roman"/>
              </a:rPr>
              <a:t>What is it : Detection : Response</a:t>
            </a:r>
            <a:endParaRPr b="1" sz="6300">
              <a:solidFill>
                <a:srgbClr val="CC0000"/>
              </a:solidFill>
              <a:latin typeface="Times New Roman"/>
              <a:ea typeface="Times New Roman"/>
              <a:cs typeface="Times New Roman"/>
              <a:sym typeface="Times New Roman"/>
            </a:endParaRPr>
          </a:p>
        </p:txBody>
      </p:sp>
      <p:sp>
        <p:nvSpPr>
          <p:cNvPr id="463" name="Google Shape;463;g306b037d990_1_563"/>
          <p:cNvSpPr txBox="1"/>
          <p:nvPr/>
        </p:nvSpPr>
        <p:spPr>
          <a:xfrm>
            <a:off x="2067413" y="1528238"/>
            <a:ext cx="14837100" cy="2226600"/>
          </a:xfrm>
          <a:prstGeom prst="rect">
            <a:avLst/>
          </a:prstGeom>
          <a:noFill/>
          <a:ln>
            <a:noFill/>
          </a:ln>
        </p:spPr>
        <p:txBody>
          <a:bodyPr anchorCtr="0" anchor="t" bIns="137150" lIns="137150" spcFirstLastPara="1" rIns="137150" wrap="square" tIns="137150">
            <a:noAutofit/>
          </a:bodyPr>
          <a:lstStyle/>
          <a:p>
            <a:pPr indent="0" lvl="0" marL="0" marR="0" rtl="0" algn="just">
              <a:lnSpc>
                <a:spcPct val="90000"/>
              </a:lnSpc>
              <a:spcBef>
                <a:spcPts val="0"/>
              </a:spcBef>
              <a:spcAft>
                <a:spcPts val="0"/>
              </a:spcAft>
              <a:buClr>
                <a:srgbClr val="000000"/>
              </a:buClr>
              <a:buSzPts val="3300"/>
              <a:buFont typeface="Arial"/>
              <a:buNone/>
            </a:pPr>
            <a:r>
              <a:rPr b="0" i="0" lang="en-US" sz="3300" u="none" cap="none" strike="noStrike">
                <a:solidFill>
                  <a:srgbClr val="080808"/>
                </a:solidFill>
                <a:highlight>
                  <a:srgbClr val="FFFFFF"/>
                </a:highlight>
                <a:latin typeface="Times New Roman"/>
                <a:ea typeface="Times New Roman"/>
                <a:cs typeface="Times New Roman"/>
                <a:sym typeface="Times New Roman"/>
              </a:rPr>
              <a:t>Choking happens when an object lodges in the throat or windpipe, blocking the flow of air. In adults, it could be food or fluids. Young children often choke on small objects. Choking prevents normal breathing, supply of oxygen to the brain is interrupted leading to serious complications.</a:t>
            </a:r>
            <a:endParaRPr b="0" i="0" sz="3300" u="none" cap="none" strike="noStrike">
              <a:solidFill>
                <a:srgbClr val="080808"/>
              </a:solidFill>
              <a:highlight>
                <a:srgbClr val="FFFFFF"/>
              </a:highlight>
              <a:latin typeface="Times New Roman"/>
              <a:ea typeface="Times New Roman"/>
              <a:cs typeface="Times New Roman"/>
              <a:sym typeface="Times New Roman"/>
            </a:endParaRPr>
          </a:p>
          <a:p>
            <a:pPr indent="0" lvl="0" marL="0" marR="0" rtl="0" algn="ctr">
              <a:lnSpc>
                <a:spcPct val="90000"/>
              </a:lnSpc>
              <a:spcBef>
                <a:spcPts val="0"/>
              </a:spcBef>
              <a:spcAft>
                <a:spcPts val="0"/>
              </a:spcAft>
              <a:buClr>
                <a:srgbClr val="000000"/>
              </a:buClr>
              <a:buSzPts val="3300"/>
              <a:buFont typeface="Arial"/>
              <a:buNone/>
            </a:pPr>
            <a:r>
              <a:t/>
            </a:r>
            <a:endParaRPr b="1" i="0" sz="3300" u="none" cap="none" strike="noStrike">
              <a:solidFill>
                <a:srgbClr val="F2663D"/>
              </a:solidFill>
              <a:highlight>
                <a:srgbClr val="FFFFFF"/>
              </a:highlight>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dk1"/>
              </a:buClr>
              <a:buSzPts val="1700"/>
              <a:buFont typeface="Arial"/>
              <a:buNone/>
            </a:pPr>
            <a:r>
              <a:rPr b="1" i="0" lang="en-US" sz="3300" u="none" cap="none" strike="noStrike">
                <a:solidFill>
                  <a:srgbClr val="F2663D"/>
                </a:solidFill>
                <a:highlight>
                  <a:srgbClr val="FFFFFF"/>
                </a:highlight>
                <a:latin typeface="Times New Roman"/>
                <a:ea typeface="Times New Roman"/>
                <a:cs typeface="Times New Roman"/>
                <a:sym typeface="Times New Roman"/>
              </a:rPr>
              <a:t>Symptoms of Choking</a:t>
            </a:r>
            <a:endParaRPr b="1" i="0" sz="3300" u="none" cap="none" strike="noStrike">
              <a:solidFill>
                <a:srgbClr val="F2663D"/>
              </a:solidFill>
              <a:highlight>
                <a:srgbClr val="FFFFFF"/>
              </a:highlight>
              <a:latin typeface="Times New Roman"/>
              <a:ea typeface="Times New Roman"/>
              <a:cs typeface="Times New Roman"/>
              <a:sym typeface="Times New Roman"/>
            </a:endParaRPr>
          </a:p>
        </p:txBody>
      </p:sp>
      <p:pic>
        <p:nvPicPr>
          <p:cNvPr id="464" name="Google Shape;464;g306b037d990_1_563"/>
          <p:cNvPicPr preferRelativeResize="0"/>
          <p:nvPr/>
        </p:nvPicPr>
        <p:blipFill rotWithShape="1">
          <a:blip r:embed="rId3">
            <a:alphaModFix/>
          </a:blip>
          <a:srcRect b="56450" l="9866" r="79928" t="21919"/>
          <a:stretch/>
        </p:blipFill>
        <p:spPr>
          <a:xfrm>
            <a:off x="1122788" y="4509225"/>
            <a:ext cx="2317992" cy="2763944"/>
          </a:xfrm>
          <a:prstGeom prst="rect">
            <a:avLst/>
          </a:prstGeom>
          <a:noFill/>
          <a:ln>
            <a:noFill/>
          </a:ln>
        </p:spPr>
      </p:pic>
      <p:pic>
        <p:nvPicPr>
          <p:cNvPr id="465" name="Google Shape;465;g306b037d990_1_563"/>
          <p:cNvPicPr preferRelativeResize="0"/>
          <p:nvPr/>
        </p:nvPicPr>
        <p:blipFill rotWithShape="1">
          <a:blip r:embed="rId3">
            <a:alphaModFix/>
          </a:blip>
          <a:srcRect b="55172" l="20736" r="69058" t="21987"/>
          <a:stretch/>
        </p:blipFill>
        <p:spPr>
          <a:xfrm>
            <a:off x="5501439" y="4537941"/>
            <a:ext cx="2317992" cy="2918074"/>
          </a:xfrm>
          <a:prstGeom prst="rect">
            <a:avLst/>
          </a:prstGeom>
          <a:noFill/>
          <a:ln>
            <a:noFill/>
          </a:ln>
        </p:spPr>
      </p:pic>
      <p:pic>
        <p:nvPicPr>
          <p:cNvPr id="466" name="Google Shape;466;g306b037d990_1_563"/>
          <p:cNvPicPr preferRelativeResize="0"/>
          <p:nvPr/>
        </p:nvPicPr>
        <p:blipFill rotWithShape="1">
          <a:blip r:embed="rId3">
            <a:alphaModFix/>
          </a:blip>
          <a:srcRect b="33092" l="8969" r="79359" t="45275"/>
          <a:stretch/>
        </p:blipFill>
        <p:spPr>
          <a:xfrm>
            <a:off x="10634363" y="4509207"/>
            <a:ext cx="2650838" cy="2763939"/>
          </a:xfrm>
          <a:prstGeom prst="rect">
            <a:avLst/>
          </a:prstGeom>
          <a:noFill/>
          <a:ln>
            <a:noFill/>
          </a:ln>
        </p:spPr>
      </p:pic>
      <p:pic>
        <p:nvPicPr>
          <p:cNvPr id="467" name="Google Shape;467;g306b037d990_1_563"/>
          <p:cNvPicPr preferRelativeResize="0"/>
          <p:nvPr/>
        </p:nvPicPr>
        <p:blipFill rotWithShape="1">
          <a:blip r:embed="rId3">
            <a:alphaModFix/>
          </a:blip>
          <a:srcRect b="33265" l="20163" r="68165" t="45102"/>
          <a:stretch/>
        </p:blipFill>
        <p:spPr>
          <a:xfrm>
            <a:off x="15039225" y="4394907"/>
            <a:ext cx="2650838" cy="2763952"/>
          </a:xfrm>
          <a:prstGeom prst="rect">
            <a:avLst/>
          </a:prstGeom>
          <a:noFill/>
          <a:ln>
            <a:noFill/>
          </a:ln>
        </p:spPr>
      </p:pic>
      <p:pic>
        <p:nvPicPr>
          <p:cNvPr id="468" name="Google Shape;468;g306b037d990_1_563"/>
          <p:cNvPicPr preferRelativeResize="0"/>
          <p:nvPr/>
        </p:nvPicPr>
        <p:blipFill rotWithShape="1">
          <a:blip r:embed="rId3">
            <a:alphaModFix/>
          </a:blip>
          <a:srcRect b="10915" l="9935" r="80760" t="67452"/>
          <a:stretch/>
        </p:blipFill>
        <p:spPr>
          <a:xfrm>
            <a:off x="3266213" y="6969413"/>
            <a:ext cx="2113286" cy="2763939"/>
          </a:xfrm>
          <a:prstGeom prst="rect">
            <a:avLst/>
          </a:prstGeom>
          <a:noFill/>
          <a:ln>
            <a:noFill/>
          </a:ln>
        </p:spPr>
      </p:pic>
      <p:pic>
        <p:nvPicPr>
          <p:cNvPr id="469" name="Google Shape;469;g306b037d990_1_563"/>
          <p:cNvPicPr preferRelativeResize="0"/>
          <p:nvPr/>
        </p:nvPicPr>
        <p:blipFill rotWithShape="1">
          <a:blip r:embed="rId3">
            <a:alphaModFix/>
          </a:blip>
          <a:srcRect b="9533" l="20349" r="67979" t="67627"/>
          <a:stretch/>
        </p:blipFill>
        <p:spPr>
          <a:xfrm>
            <a:off x="8146688" y="6770213"/>
            <a:ext cx="2650838" cy="2918087"/>
          </a:xfrm>
          <a:prstGeom prst="rect">
            <a:avLst/>
          </a:prstGeom>
          <a:noFill/>
          <a:ln>
            <a:noFill/>
          </a:ln>
        </p:spPr>
      </p:pic>
      <p:pic>
        <p:nvPicPr>
          <p:cNvPr id="470" name="Google Shape;470;g306b037d990_1_563"/>
          <p:cNvPicPr preferRelativeResize="0"/>
          <p:nvPr/>
        </p:nvPicPr>
        <p:blipFill rotWithShape="1">
          <a:blip r:embed="rId3">
            <a:alphaModFix/>
          </a:blip>
          <a:srcRect b="7801" l="32379" r="58316" t="68126"/>
          <a:stretch/>
        </p:blipFill>
        <p:spPr>
          <a:xfrm>
            <a:off x="13288838" y="6770213"/>
            <a:ext cx="2004955" cy="2918103"/>
          </a:xfrm>
          <a:prstGeom prst="rect">
            <a:avLst/>
          </a:prstGeom>
          <a:noFill/>
          <a:ln>
            <a:noFill/>
          </a:ln>
        </p:spPr>
      </p:pic>
      <p:pic>
        <p:nvPicPr>
          <p:cNvPr id="471" name="Google Shape;471;g306b037d990_1_563"/>
          <p:cNvPicPr preferRelativeResize="0"/>
          <p:nvPr/>
        </p:nvPicPr>
        <p:blipFill rotWithShape="1">
          <a:blip r:embed="rId4">
            <a:alphaModFix/>
          </a:blip>
          <a:srcRect b="0" l="0" r="0" t="0"/>
          <a:stretch/>
        </p:blipFill>
        <p:spPr>
          <a:xfrm>
            <a:off x="15339938" y="-545700"/>
            <a:ext cx="4119040" cy="2316960"/>
          </a:xfrm>
          <a:prstGeom prst="rect">
            <a:avLst/>
          </a:prstGeom>
          <a:noFill/>
          <a:ln>
            <a:noFill/>
          </a:ln>
        </p:spPr>
      </p:pic>
      <p:pic>
        <p:nvPicPr>
          <p:cNvPr id="472" name="Google Shape;472;g306b037d990_1_563"/>
          <p:cNvPicPr preferRelativeResize="0"/>
          <p:nvPr/>
        </p:nvPicPr>
        <p:blipFill rotWithShape="1">
          <a:blip r:embed="rId5">
            <a:alphaModFix/>
          </a:blip>
          <a:srcRect b="0" l="0" r="0" t="0"/>
          <a:stretch/>
        </p:blipFill>
        <p:spPr>
          <a:xfrm>
            <a:off x="237938" y="207113"/>
            <a:ext cx="1627500" cy="723338"/>
          </a:xfrm>
          <a:prstGeom prst="rect">
            <a:avLst/>
          </a:prstGeom>
          <a:noFill/>
          <a:ln>
            <a:noFill/>
          </a:ln>
        </p:spPr>
      </p:pic>
      <p:cxnSp>
        <p:nvCxnSpPr>
          <p:cNvPr id="473" name="Google Shape;473;g306b037d990_1_563"/>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474" name="Google Shape;474;g306b037d990_1_563"/>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75" name="Google Shape;475;g306b037d990_1_563"/>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306b037d990_1_581"/>
          <p:cNvSpPr txBox="1"/>
          <p:nvPr/>
        </p:nvSpPr>
        <p:spPr>
          <a:xfrm>
            <a:off x="2908463" y="1941338"/>
            <a:ext cx="11295900" cy="6933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7100"/>
              <a:buFont typeface="Arial"/>
              <a:buNone/>
            </a:pPr>
            <a:r>
              <a:t/>
            </a:r>
            <a:endParaRPr b="1" i="0" sz="5300" u="none" cap="none" strike="noStrike">
              <a:solidFill>
                <a:schemeClr val="accent6"/>
              </a:solidFill>
              <a:latin typeface="Times"/>
              <a:ea typeface="Times"/>
              <a:cs typeface="Times"/>
              <a:sym typeface="Times"/>
            </a:endParaRPr>
          </a:p>
        </p:txBody>
      </p:sp>
      <p:sp>
        <p:nvSpPr>
          <p:cNvPr id="481" name="Google Shape;481;g306b037d990_1_581"/>
          <p:cNvSpPr txBox="1"/>
          <p:nvPr/>
        </p:nvSpPr>
        <p:spPr>
          <a:xfrm>
            <a:off x="8686800" y="5764578"/>
            <a:ext cx="9614700" cy="215400"/>
          </a:xfrm>
          <a:prstGeom prst="rect">
            <a:avLst/>
          </a:prstGeom>
          <a:noFill/>
          <a:ln>
            <a:noFill/>
          </a:ln>
        </p:spPr>
        <p:txBody>
          <a:bodyPr anchorCtr="0" anchor="t" bIns="0" lIns="0" spcFirstLastPara="1" rIns="0" wrap="square" tIns="0">
            <a:spAutoFit/>
          </a:bodyPr>
          <a:lstStyle/>
          <a:p>
            <a:pPr indent="0" lvl="0" marL="0" marR="0" rtl="0" algn="l">
              <a:lnSpc>
                <a:spcPct val="158994"/>
              </a:lnSpc>
              <a:spcBef>
                <a:spcPts val="0"/>
              </a:spcBef>
              <a:spcAft>
                <a:spcPts val="0"/>
              </a:spcAft>
              <a:buClr>
                <a:srgbClr val="000000"/>
              </a:buClr>
              <a:buSzPts val="45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306b037d990_1_581"/>
          <p:cNvSpPr txBox="1"/>
          <p:nvPr>
            <p:ph idx="4294967295" type="title"/>
          </p:nvPr>
        </p:nvSpPr>
        <p:spPr>
          <a:xfrm>
            <a:off x="1756163" y="660975"/>
            <a:ext cx="15950400" cy="9060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SzPts val="3000"/>
              <a:buNone/>
            </a:pPr>
            <a:r>
              <a:rPr b="1" lang="en-US" sz="5900">
                <a:solidFill>
                  <a:srgbClr val="CC0000"/>
                </a:solidFill>
                <a:latin typeface="Times New Roman"/>
                <a:ea typeface="Times New Roman"/>
                <a:cs typeface="Times New Roman"/>
                <a:sym typeface="Times New Roman"/>
              </a:rPr>
              <a:t>Choking : </a:t>
            </a:r>
            <a:r>
              <a:rPr b="1" lang="en-US" sz="5800">
                <a:solidFill>
                  <a:srgbClr val="CC0000"/>
                </a:solidFill>
                <a:latin typeface="Times New Roman"/>
                <a:ea typeface="Times New Roman"/>
                <a:cs typeface="Times New Roman"/>
                <a:sym typeface="Times New Roman"/>
              </a:rPr>
              <a:t>Response For Adult</a:t>
            </a:r>
            <a:endParaRPr b="1" sz="6300">
              <a:solidFill>
                <a:srgbClr val="CC0000"/>
              </a:solidFill>
              <a:latin typeface="Times New Roman"/>
              <a:ea typeface="Times New Roman"/>
              <a:cs typeface="Times New Roman"/>
              <a:sym typeface="Times New Roman"/>
            </a:endParaRPr>
          </a:p>
        </p:txBody>
      </p:sp>
      <p:pic>
        <p:nvPicPr>
          <p:cNvPr id="483" name="Google Shape;483;g306b037d990_1_581"/>
          <p:cNvPicPr preferRelativeResize="0"/>
          <p:nvPr/>
        </p:nvPicPr>
        <p:blipFill rotWithShape="1">
          <a:blip r:embed="rId3">
            <a:alphaModFix/>
          </a:blip>
          <a:srcRect b="23596" l="61097" r="4735" t="39767"/>
          <a:stretch/>
        </p:blipFill>
        <p:spPr>
          <a:xfrm>
            <a:off x="13925475" y="2349225"/>
            <a:ext cx="3639487" cy="6040544"/>
          </a:xfrm>
          <a:prstGeom prst="rect">
            <a:avLst/>
          </a:prstGeom>
          <a:noFill/>
          <a:ln>
            <a:noFill/>
          </a:ln>
        </p:spPr>
      </p:pic>
      <p:sp>
        <p:nvSpPr>
          <p:cNvPr id="484" name="Google Shape;484;g306b037d990_1_581"/>
          <p:cNvSpPr txBox="1"/>
          <p:nvPr/>
        </p:nvSpPr>
        <p:spPr>
          <a:xfrm>
            <a:off x="1102163" y="2127469"/>
            <a:ext cx="12104700" cy="6484200"/>
          </a:xfrm>
          <a:prstGeom prst="rect">
            <a:avLst/>
          </a:prstGeom>
          <a:noFill/>
          <a:ln>
            <a:noFill/>
          </a:ln>
        </p:spPr>
        <p:txBody>
          <a:bodyPr anchorCtr="0" anchor="ctr" bIns="137150" lIns="137150" spcFirstLastPara="1" rIns="137150" wrap="square" tIns="137150">
            <a:noAutofit/>
          </a:bodyPr>
          <a:lstStyle/>
          <a:p>
            <a:pPr indent="0" lvl="0" marL="0" marR="0" rtl="0" algn="just">
              <a:lnSpc>
                <a:spcPct val="80000"/>
              </a:lnSpc>
              <a:spcBef>
                <a:spcPts val="0"/>
              </a:spcBef>
              <a:spcAft>
                <a:spcPts val="0"/>
              </a:spcAft>
              <a:buClr>
                <a:srgbClr val="000000"/>
              </a:buClr>
              <a:buSzPts val="3300"/>
              <a:buFont typeface="Arial"/>
              <a:buNone/>
            </a:pPr>
            <a:r>
              <a:rPr b="1" i="0" lang="en-US" sz="3600" u="none" cap="none" strike="noStrike">
                <a:solidFill>
                  <a:srgbClr val="080808"/>
                </a:solidFill>
                <a:latin typeface="Times New Roman"/>
                <a:ea typeface="Times New Roman"/>
                <a:cs typeface="Times New Roman"/>
                <a:sym typeface="Times New Roman"/>
              </a:rPr>
              <a:t>Perform abdominal thrusts: </a:t>
            </a:r>
            <a:endParaRPr b="1" i="0" sz="3600" u="none" cap="none" strike="noStrike">
              <a:solidFill>
                <a:srgbClr val="080808"/>
              </a:solidFill>
              <a:latin typeface="Times New Roman"/>
              <a:ea typeface="Times New Roman"/>
              <a:cs typeface="Times New Roman"/>
              <a:sym typeface="Times New Roman"/>
            </a:endParaRPr>
          </a:p>
          <a:p>
            <a:pPr indent="0" lvl="0" marL="0" marR="0" rtl="0" algn="just">
              <a:lnSpc>
                <a:spcPct val="80000"/>
              </a:lnSpc>
              <a:spcBef>
                <a:spcPts val="0"/>
              </a:spcBef>
              <a:spcAft>
                <a:spcPts val="0"/>
              </a:spcAft>
              <a:buClr>
                <a:srgbClr val="000000"/>
              </a:buClr>
              <a:buSzPts val="3300"/>
              <a:buFont typeface="Arial"/>
              <a:buNone/>
            </a:pPr>
            <a:r>
              <a:t/>
            </a:r>
            <a:endParaRPr b="1" i="0" sz="3600" u="none" cap="none" strike="noStrike">
              <a:solidFill>
                <a:srgbClr val="080808"/>
              </a:solidFill>
              <a:latin typeface="Times New Roman"/>
              <a:ea typeface="Times New Roman"/>
              <a:cs typeface="Times New Roman"/>
              <a:sym typeface="Times New Roman"/>
            </a:endParaRPr>
          </a:p>
          <a:p>
            <a:pPr indent="-571500" lvl="0" marL="685800" marR="0" rtl="0" algn="l">
              <a:lnSpc>
                <a:spcPct val="80000"/>
              </a:lnSpc>
              <a:spcBef>
                <a:spcPts val="0"/>
              </a:spcBef>
              <a:spcAft>
                <a:spcPts val="0"/>
              </a:spcAft>
              <a:buClr>
                <a:srgbClr val="080808"/>
              </a:buClr>
              <a:buSzPts val="3600"/>
              <a:buFont typeface="Times New Roman"/>
              <a:buChar char="●"/>
            </a:pPr>
            <a:r>
              <a:rPr b="1" i="0" lang="en-US" sz="3600" u="none" cap="none" strike="noStrike">
                <a:solidFill>
                  <a:srgbClr val="080808"/>
                </a:solidFill>
                <a:latin typeface="Times New Roman"/>
                <a:ea typeface="Times New Roman"/>
                <a:cs typeface="Times New Roman"/>
                <a:sym typeface="Times New Roman"/>
              </a:rPr>
              <a:t>Stand behind the person: </a:t>
            </a:r>
            <a:r>
              <a:rPr b="0" i="0" lang="en-US" sz="3600" u="none" cap="none" strike="noStrike">
                <a:solidFill>
                  <a:srgbClr val="080808"/>
                </a:solidFill>
                <a:latin typeface="Times New Roman"/>
                <a:ea typeface="Times New Roman"/>
                <a:cs typeface="Times New Roman"/>
                <a:sym typeface="Times New Roman"/>
              </a:rPr>
              <a:t>Place one foot slightly in front of the other for balance. Wrap your arms around their waist. Tip the person forward slightly.</a:t>
            </a:r>
            <a:endParaRPr b="0" i="0" sz="3600" u="none" cap="none" strike="noStrike">
              <a:solidFill>
                <a:srgbClr val="080808"/>
              </a:solidFill>
              <a:latin typeface="Times New Roman"/>
              <a:ea typeface="Times New Roman"/>
              <a:cs typeface="Times New Roman"/>
              <a:sym typeface="Times New Roman"/>
            </a:endParaRPr>
          </a:p>
          <a:p>
            <a:pPr indent="0" lvl="0" marL="685800" marR="0" rtl="0" algn="l">
              <a:lnSpc>
                <a:spcPct val="80000"/>
              </a:lnSpc>
              <a:spcBef>
                <a:spcPts val="0"/>
              </a:spcBef>
              <a:spcAft>
                <a:spcPts val="0"/>
              </a:spcAft>
              <a:buClr>
                <a:srgbClr val="000000"/>
              </a:buClr>
              <a:buSzPts val="3600"/>
              <a:buFont typeface="Arial"/>
              <a:buNone/>
            </a:pPr>
            <a:r>
              <a:t/>
            </a:r>
            <a:endParaRPr b="0" i="0" sz="3600" u="none" cap="none" strike="noStrike">
              <a:solidFill>
                <a:srgbClr val="080808"/>
              </a:solidFill>
              <a:latin typeface="Times New Roman"/>
              <a:ea typeface="Times New Roman"/>
              <a:cs typeface="Times New Roman"/>
              <a:sym typeface="Times New Roman"/>
            </a:endParaRPr>
          </a:p>
          <a:p>
            <a:pPr indent="-571500" lvl="0" marL="685800" marR="0" rtl="0" algn="l">
              <a:lnSpc>
                <a:spcPct val="80000"/>
              </a:lnSpc>
              <a:spcBef>
                <a:spcPts val="0"/>
              </a:spcBef>
              <a:spcAft>
                <a:spcPts val="0"/>
              </a:spcAft>
              <a:buClr>
                <a:srgbClr val="080808"/>
              </a:buClr>
              <a:buSzPts val="3600"/>
              <a:buFont typeface="Times New Roman"/>
              <a:buChar char="●"/>
            </a:pPr>
            <a:r>
              <a:rPr b="1" i="0" lang="en-US" sz="3600" u="none" cap="none" strike="noStrike">
                <a:solidFill>
                  <a:srgbClr val="080808"/>
                </a:solidFill>
                <a:latin typeface="Times New Roman"/>
                <a:ea typeface="Times New Roman"/>
                <a:cs typeface="Times New Roman"/>
                <a:sym typeface="Times New Roman"/>
              </a:rPr>
              <a:t>Make a fist with one hand: </a:t>
            </a:r>
            <a:r>
              <a:rPr b="0" i="0" lang="en-US" sz="3600" u="none" cap="none" strike="noStrike">
                <a:solidFill>
                  <a:srgbClr val="080808"/>
                </a:solidFill>
                <a:latin typeface="Times New Roman"/>
                <a:ea typeface="Times New Roman"/>
                <a:cs typeface="Times New Roman"/>
                <a:sym typeface="Times New Roman"/>
              </a:rPr>
              <a:t>Place it just above the person's navel.</a:t>
            </a:r>
            <a:endParaRPr b="0" i="0" sz="3600" u="none" cap="none" strike="noStrike">
              <a:solidFill>
                <a:srgbClr val="080808"/>
              </a:solidFill>
              <a:latin typeface="Times New Roman"/>
              <a:ea typeface="Times New Roman"/>
              <a:cs typeface="Times New Roman"/>
              <a:sym typeface="Times New Roman"/>
            </a:endParaRPr>
          </a:p>
          <a:p>
            <a:pPr indent="0" lvl="0" marL="685800" marR="0" rtl="0" algn="l">
              <a:lnSpc>
                <a:spcPct val="80000"/>
              </a:lnSpc>
              <a:spcBef>
                <a:spcPts val="0"/>
              </a:spcBef>
              <a:spcAft>
                <a:spcPts val="0"/>
              </a:spcAft>
              <a:buClr>
                <a:srgbClr val="000000"/>
              </a:buClr>
              <a:buSzPts val="3600"/>
              <a:buFont typeface="Arial"/>
              <a:buNone/>
            </a:pPr>
            <a:r>
              <a:t/>
            </a:r>
            <a:endParaRPr b="0" i="0" sz="3600" u="none" cap="none" strike="noStrike">
              <a:solidFill>
                <a:srgbClr val="080808"/>
              </a:solidFill>
              <a:latin typeface="Times New Roman"/>
              <a:ea typeface="Times New Roman"/>
              <a:cs typeface="Times New Roman"/>
              <a:sym typeface="Times New Roman"/>
            </a:endParaRPr>
          </a:p>
          <a:p>
            <a:pPr indent="-571500" lvl="0" marL="685800" marR="0" rtl="0" algn="l">
              <a:lnSpc>
                <a:spcPct val="80000"/>
              </a:lnSpc>
              <a:spcBef>
                <a:spcPts val="0"/>
              </a:spcBef>
              <a:spcAft>
                <a:spcPts val="0"/>
              </a:spcAft>
              <a:buClr>
                <a:srgbClr val="080808"/>
              </a:buClr>
              <a:buSzPts val="3600"/>
              <a:buFont typeface="Times New Roman"/>
              <a:buChar char="●"/>
            </a:pPr>
            <a:r>
              <a:rPr b="1" i="0" lang="en-US" sz="3600" u="none" cap="none" strike="noStrike">
                <a:solidFill>
                  <a:srgbClr val="080808"/>
                </a:solidFill>
                <a:latin typeface="Times New Roman"/>
                <a:ea typeface="Times New Roman"/>
                <a:cs typeface="Times New Roman"/>
                <a:sym typeface="Times New Roman"/>
              </a:rPr>
              <a:t>Grasp your fist with the other hand: </a:t>
            </a:r>
            <a:r>
              <a:rPr b="0" i="0" lang="en-US" sz="3600" u="none" cap="none" strike="noStrike">
                <a:solidFill>
                  <a:srgbClr val="080808"/>
                </a:solidFill>
                <a:latin typeface="Times New Roman"/>
                <a:ea typeface="Times New Roman"/>
                <a:cs typeface="Times New Roman"/>
                <a:sym typeface="Times New Roman"/>
              </a:rPr>
              <a:t>Press into the stomach with a quick, upward thrust as if trying to lift the person up.</a:t>
            </a:r>
            <a:endParaRPr b="0" i="0" sz="3600" u="none" cap="none" strike="noStrike">
              <a:solidFill>
                <a:srgbClr val="080808"/>
              </a:solidFill>
              <a:latin typeface="Times New Roman"/>
              <a:ea typeface="Times New Roman"/>
              <a:cs typeface="Times New Roman"/>
              <a:sym typeface="Times New Roman"/>
            </a:endParaRPr>
          </a:p>
          <a:p>
            <a:pPr indent="0" lvl="0" marL="685800" marR="0" rtl="0" algn="l">
              <a:lnSpc>
                <a:spcPct val="80000"/>
              </a:lnSpc>
              <a:spcBef>
                <a:spcPts val="0"/>
              </a:spcBef>
              <a:spcAft>
                <a:spcPts val="0"/>
              </a:spcAft>
              <a:buClr>
                <a:srgbClr val="000000"/>
              </a:buClr>
              <a:buSzPts val="3600"/>
              <a:buFont typeface="Arial"/>
              <a:buNone/>
            </a:pPr>
            <a:r>
              <a:t/>
            </a:r>
            <a:endParaRPr b="0" i="0" sz="3600" u="none" cap="none" strike="noStrike">
              <a:solidFill>
                <a:srgbClr val="080808"/>
              </a:solidFill>
              <a:latin typeface="Times New Roman"/>
              <a:ea typeface="Times New Roman"/>
              <a:cs typeface="Times New Roman"/>
              <a:sym typeface="Times New Roman"/>
            </a:endParaRPr>
          </a:p>
          <a:p>
            <a:pPr indent="-571500" lvl="0" marL="685800" marR="0" rtl="0" algn="l">
              <a:lnSpc>
                <a:spcPct val="80000"/>
              </a:lnSpc>
              <a:spcBef>
                <a:spcPts val="0"/>
              </a:spcBef>
              <a:spcAft>
                <a:spcPts val="0"/>
              </a:spcAft>
              <a:buClr>
                <a:srgbClr val="080808"/>
              </a:buClr>
              <a:buSzPts val="3600"/>
              <a:buFont typeface="Times New Roman"/>
              <a:buChar char="●"/>
            </a:pPr>
            <a:r>
              <a:rPr b="1" i="0" lang="en-US" sz="3600" u="none" cap="none" strike="noStrike">
                <a:solidFill>
                  <a:srgbClr val="080808"/>
                </a:solidFill>
                <a:latin typeface="Times New Roman"/>
                <a:ea typeface="Times New Roman"/>
                <a:cs typeface="Times New Roman"/>
                <a:sym typeface="Times New Roman"/>
              </a:rPr>
              <a:t>After giving five abdominal thrusts </a:t>
            </a:r>
            <a:r>
              <a:rPr b="0" i="0" lang="en-US" sz="3600" u="none" cap="none" strike="noStrike">
                <a:solidFill>
                  <a:srgbClr val="080808"/>
                </a:solidFill>
                <a:latin typeface="Times New Roman"/>
                <a:ea typeface="Times New Roman"/>
                <a:cs typeface="Times New Roman"/>
                <a:sym typeface="Times New Roman"/>
              </a:rPr>
              <a:t>check if the blockage has been removed. Repeat as needed to dislodge the blockage.</a:t>
            </a:r>
            <a:endParaRPr b="0" i="0" sz="3600" u="none" cap="none" strike="noStrike">
              <a:solidFill>
                <a:srgbClr val="080808"/>
              </a:solidFill>
              <a:latin typeface="Times New Roman"/>
              <a:ea typeface="Times New Roman"/>
              <a:cs typeface="Times New Roman"/>
              <a:sym typeface="Times New Roman"/>
            </a:endParaRPr>
          </a:p>
        </p:txBody>
      </p:sp>
      <p:pic>
        <p:nvPicPr>
          <p:cNvPr id="485" name="Google Shape;485;g306b037d990_1_581"/>
          <p:cNvPicPr preferRelativeResize="0"/>
          <p:nvPr/>
        </p:nvPicPr>
        <p:blipFill rotWithShape="1">
          <a:blip r:embed="rId4">
            <a:alphaModFix/>
          </a:blip>
          <a:srcRect b="0" l="0" r="0" t="0"/>
          <a:stretch/>
        </p:blipFill>
        <p:spPr>
          <a:xfrm>
            <a:off x="15339938" y="-545700"/>
            <a:ext cx="4119040" cy="2316960"/>
          </a:xfrm>
          <a:prstGeom prst="rect">
            <a:avLst/>
          </a:prstGeom>
          <a:noFill/>
          <a:ln>
            <a:noFill/>
          </a:ln>
        </p:spPr>
      </p:pic>
      <p:pic>
        <p:nvPicPr>
          <p:cNvPr id="486" name="Google Shape;486;g306b037d990_1_581"/>
          <p:cNvPicPr preferRelativeResize="0"/>
          <p:nvPr/>
        </p:nvPicPr>
        <p:blipFill rotWithShape="1">
          <a:blip r:embed="rId5">
            <a:alphaModFix/>
          </a:blip>
          <a:srcRect b="0" l="0" r="0" t="0"/>
          <a:stretch/>
        </p:blipFill>
        <p:spPr>
          <a:xfrm>
            <a:off x="237938" y="207113"/>
            <a:ext cx="1627500" cy="723338"/>
          </a:xfrm>
          <a:prstGeom prst="rect">
            <a:avLst/>
          </a:prstGeom>
          <a:noFill/>
          <a:ln>
            <a:noFill/>
          </a:ln>
        </p:spPr>
      </p:pic>
      <p:cxnSp>
        <p:nvCxnSpPr>
          <p:cNvPr id="487" name="Google Shape;487;g306b037d990_1_581"/>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488" name="Google Shape;488;g306b037d990_1_581"/>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89" name="Google Shape;489;g306b037d990_1_581"/>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306b037d990_1_593"/>
          <p:cNvSpPr txBox="1"/>
          <p:nvPr/>
        </p:nvSpPr>
        <p:spPr>
          <a:xfrm>
            <a:off x="2908463" y="1941338"/>
            <a:ext cx="11295900" cy="6933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7100"/>
              <a:buFont typeface="Arial"/>
              <a:buNone/>
            </a:pPr>
            <a:r>
              <a:t/>
            </a:r>
            <a:endParaRPr b="1" i="0" sz="5300" u="none" cap="none" strike="noStrike">
              <a:solidFill>
                <a:schemeClr val="accent6"/>
              </a:solidFill>
              <a:latin typeface="Times"/>
              <a:ea typeface="Times"/>
              <a:cs typeface="Times"/>
              <a:sym typeface="Times"/>
            </a:endParaRPr>
          </a:p>
        </p:txBody>
      </p:sp>
      <p:sp>
        <p:nvSpPr>
          <p:cNvPr id="495" name="Google Shape;495;g306b037d990_1_593"/>
          <p:cNvSpPr txBox="1"/>
          <p:nvPr/>
        </p:nvSpPr>
        <p:spPr>
          <a:xfrm>
            <a:off x="8686800" y="5764578"/>
            <a:ext cx="9614700" cy="215400"/>
          </a:xfrm>
          <a:prstGeom prst="rect">
            <a:avLst/>
          </a:prstGeom>
          <a:noFill/>
          <a:ln>
            <a:noFill/>
          </a:ln>
        </p:spPr>
        <p:txBody>
          <a:bodyPr anchorCtr="0" anchor="t" bIns="0" lIns="0" spcFirstLastPara="1" rIns="0" wrap="square" tIns="0">
            <a:spAutoFit/>
          </a:bodyPr>
          <a:lstStyle/>
          <a:p>
            <a:pPr indent="0" lvl="0" marL="0" marR="0" rtl="0" algn="l">
              <a:lnSpc>
                <a:spcPct val="158994"/>
              </a:lnSpc>
              <a:spcBef>
                <a:spcPts val="0"/>
              </a:spcBef>
              <a:spcAft>
                <a:spcPts val="0"/>
              </a:spcAft>
              <a:buClr>
                <a:srgbClr val="000000"/>
              </a:buClr>
              <a:buSzPts val="45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306b037d990_1_593"/>
          <p:cNvSpPr txBox="1"/>
          <p:nvPr>
            <p:ph idx="4294967295" type="title"/>
          </p:nvPr>
        </p:nvSpPr>
        <p:spPr>
          <a:xfrm>
            <a:off x="1756163" y="660975"/>
            <a:ext cx="15950400" cy="9060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SzPts val="3000"/>
              <a:buNone/>
            </a:pPr>
            <a:r>
              <a:rPr b="1" lang="en-US" sz="5900">
                <a:solidFill>
                  <a:srgbClr val="CC0000"/>
                </a:solidFill>
                <a:latin typeface="Times New Roman"/>
                <a:ea typeface="Times New Roman"/>
                <a:cs typeface="Times New Roman"/>
                <a:sym typeface="Times New Roman"/>
              </a:rPr>
              <a:t>Choking : </a:t>
            </a:r>
            <a:r>
              <a:rPr b="1" lang="en-US" sz="5800">
                <a:solidFill>
                  <a:srgbClr val="CC0000"/>
                </a:solidFill>
                <a:latin typeface="Times New Roman"/>
                <a:ea typeface="Times New Roman"/>
                <a:cs typeface="Times New Roman"/>
                <a:sym typeface="Times New Roman"/>
              </a:rPr>
              <a:t>Response For Adults - Self</a:t>
            </a:r>
            <a:endParaRPr b="1" sz="6300">
              <a:solidFill>
                <a:srgbClr val="CC0000"/>
              </a:solidFill>
              <a:latin typeface="Times New Roman"/>
              <a:ea typeface="Times New Roman"/>
              <a:cs typeface="Times New Roman"/>
              <a:sym typeface="Times New Roman"/>
            </a:endParaRPr>
          </a:p>
        </p:txBody>
      </p:sp>
      <p:pic>
        <p:nvPicPr>
          <p:cNvPr id="497" name="Google Shape;497;g306b037d990_1_593"/>
          <p:cNvPicPr preferRelativeResize="0"/>
          <p:nvPr/>
        </p:nvPicPr>
        <p:blipFill rotWithShape="1">
          <a:blip r:embed="rId3">
            <a:alphaModFix/>
          </a:blip>
          <a:srcRect b="7621" l="19878" r="12417" t="0"/>
          <a:stretch/>
        </p:blipFill>
        <p:spPr>
          <a:xfrm>
            <a:off x="12146513" y="2535038"/>
            <a:ext cx="5211601" cy="4360726"/>
          </a:xfrm>
          <a:prstGeom prst="rect">
            <a:avLst/>
          </a:prstGeom>
          <a:noFill/>
          <a:ln>
            <a:noFill/>
          </a:ln>
        </p:spPr>
      </p:pic>
      <p:sp>
        <p:nvSpPr>
          <p:cNvPr id="498" name="Google Shape;498;g306b037d990_1_593"/>
          <p:cNvSpPr txBox="1"/>
          <p:nvPr/>
        </p:nvSpPr>
        <p:spPr>
          <a:xfrm>
            <a:off x="1244025" y="1452488"/>
            <a:ext cx="11107500" cy="7071600"/>
          </a:xfrm>
          <a:prstGeom prst="rect">
            <a:avLst/>
          </a:prstGeom>
          <a:noFill/>
          <a:ln>
            <a:noFill/>
          </a:ln>
        </p:spPr>
        <p:txBody>
          <a:bodyPr anchorCtr="0" anchor="ctr" bIns="137150" lIns="137150" spcFirstLastPara="1" rIns="137150" wrap="square" tIns="137150">
            <a:noAutofit/>
          </a:bodyPr>
          <a:lstStyle/>
          <a:p>
            <a:pPr indent="0" lvl="0" marL="0" marR="0" rtl="0" algn="l">
              <a:lnSpc>
                <a:spcPct val="200000"/>
              </a:lnSpc>
              <a:spcBef>
                <a:spcPts val="0"/>
              </a:spcBef>
              <a:spcAft>
                <a:spcPts val="0"/>
              </a:spcAft>
              <a:buClr>
                <a:srgbClr val="000000"/>
              </a:buClr>
              <a:buSzPts val="3300"/>
              <a:buFont typeface="Arial"/>
              <a:buNone/>
            </a:pPr>
            <a:r>
              <a:rPr b="1" i="0" lang="en-US" sz="3300" u="none" cap="none" strike="noStrike">
                <a:solidFill>
                  <a:srgbClr val="080808"/>
                </a:solidFill>
                <a:latin typeface="Times New Roman"/>
                <a:ea typeface="Times New Roman"/>
                <a:cs typeface="Times New Roman"/>
                <a:sym typeface="Times New Roman"/>
              </a:rPr>
              <a:t>If you are alone and choking: </a:t>
            </a:r>
            <a:endParaRPr b="1" i="0" sz="3300" u="none" cap="none" strike="noStrike">
              <a:solidFill>
                <a:srgbClr val="080808"/>
              </a:solidFill>
              <a:latin typeface="Times New Roman"/>
              <a:ea typeface="Times New Roman"/>
              <a:cs typeface="Times New Roman"/>
              <a:sym typeface="Times New Roman"/>
            </a:endParaRPr>
          </a:p>
          <a:p>
            <a:pPr indent="-552450" lvl="0" marL="685800" marR="0" rtl="0" algn="l">
              <a:lnSpc>
                <a:spcPct val="200000"/>
              </a:lnSpc>
              <a:spcBef>
                <a:spcPts val="1400"/>
              </a:spcBef>
              <a:spcAft>
                <a:spcPts val="0"/>
              </a:spcAft>
              <a:buClr>
                <a:srgbClr val="080808"/>
              </a:buClr>
              <a:buSzPts val="3300"/>
              <a:buFont typeface="Times New Roman"/>
              <a:buChar char="●"/>
            </a:pPr>
            <a:r>
              <a:rPr b="1" i="0" lang="en-US" sz="3300" u="none" cap="none" strike="noStrike">
                <a:solidFill>
                  <a:srgbClr val="080808"/>
                </a:solidFill>
                <a:latin typeface="Times New Roman"/>
                <a:ea typeface="Times New Roman"/>
                <a:cs typeface="Times New Roman"/>
                <a:sym typeface="Times New Roman"/>
              </a:rPr>
              <a:t>Place a fist</a:t>
            </a:r>
            <a:r>
              <a:rPr b="0" i="0" lang="en-US" sz="3300" u="none" cap="none" strike="noStrike">
                <a:solidFill>
                  <a:srgbClr val="080808"/>
                </a:solidFill>
                <a:latin typeface="Times New Roman"/>
                <a:ea typeface="Times New Roman"/>
                <a:cs typeface="Times New Roman"/>
                <a:sym typeface="Times New Roman"/>
              </a:rPr>
              <a:t> slightly above your navel.     </a:t>
            </a:r>
            <a:endParaRPr b="0" i="0" sz="3300" u="none" cap="none" strike="noStrike">
              <a:solidFill>
                <a:srgbClr val="080808"/>
              </a:solidFill>
              <a:latin typeface="Times New Roman"/>
              <a:ea typeface="Times New Roman"/>
              <a:cs typeface="Times New Roman"/>
              <a:sym typeface="Times New Roman"/>
            </a:endParaRPr>
          </a:p>
          <a:p>
            <a:pPr indent="-552450" lvl="0" marL="685800" marR="0" rtl="0" algn="l">
              <a:lnSpc>
                <a:spcPct val="200000"/>
              </a:lnSpc>
              <a:spcBef>
                <a:spcPts val="0"/>
              </a:spcBef>
              <a:spcAft>
                <a:spcPts val="0"/>
              </a:spcAft>
              <a:buClr>
                <a:srgbClr val="080808"/>
              </a:buClr>
              <a:buSzPts val="3300"/>
              <a:buFont typeface="Times New Roman"/>
              <a:buChar char="●"/>
            </a:pPr>
            <a:r>
              <a:rPr b="1" i="0" lang="en-US" sz="3300" u="none" cap="none" strike="noStrike">
                <a:solidFill>
                  <a:srgbClr val="080808"/>
                </a:solidFill>
                <a:latin typeface="Times New Roman"/>
                <a:ea typeface="Times New Roman"/>
                <a:cs typeface="Times New Roman"/>
                <a:sym typeface="Times New Roman"/>
              </a:rPr>
              <a:t>Grasp your fist</a:t>
            </a:r>
            <a:r>
              <a:rPr b="0" i="0" lang="en-US" sz="3300" u="none" cap="none" strike="noStrike">
                <a:solidFill>
                  <a:srgbClr val="080808"/>
                </a:solidFill>
                <a:latin typeface="Times New Roman"/>
                <a:ea typeface="Times New Roman"/>
                <a:cs typeface="Times New Roman"/>
                <a:sym typeface="Times New Roman"/>
              </a:rPr>
              <a:t> with the other hand.</a:t>
            </a:r>
            <a:endParaRPr b="0" i="0" sz="3300" u="none" cap="none" strike="noStrike">
              <a:solidFill>
                <a:srgbClr val="080808"/>
              </a:solidFill>
              <a:latin typeface="Times New Roman"/>
              <a:ea typeface="Times New Roman"/>
              <a:cs typeface="Times New Roman"/>
              <a:sym typeface="Times New Roman"/>
            </a:endParaRPr>
          </a:p>
          <a:p>
            <a:pPr indent="-552450" lvl="0" marL="685800" marR="0" rtl="0" algn="l">
              <a:lnSpc>
                <a:spcPct val="200000"/>
              </a:lnSpc>
              <a:spcBef>
                <a:spcPts val="0"/>
              </a:spcBef>
              <a:spcAft>
                <a:spcPts val="0"/>
              </a:spcAft>
              <a:buClr>
                <a:srgbClr val="080808"/>
              </a:buClr>
              <a:buSzPts val="3300"/>
              <a:buFont typeface="Times New Roman"/>
              <a:buChar char="●"/>
            </a:pPr>
            <a:r>
              <a:rPr b="1" i="0" lang="en-US" sz="3300" u="none" cap="none" strike="noStrike">
                <a:solidFill>
                  <a:srgbClr val="080808"/>
                </a:solidFill>
                <a:latin typeface="Times New Roman"/>
                <a:ea typeface="Times New Roman"/>
                <a:cs typeface="Times New Roman"/>
                <a:sym typeface="Times New Roman"/>
              </a:rPr>
              <a:t>Bend over a hard surface.</a:t>
            </a:r>
            <a:r>
              <a:rPr b="0" i="0" lang="en-US" sz="3300" u="none" cap="none" strike="noStrike">
                <a:solidFill>
                  <a:srgbClr val="080808"/>
                </a:solidFill>
                <a:latin typeface="Times New Roman"/>
                <a:ea typeface="Times New Roman"/>
                <a:cs typeface="Times New Roman"/>
                <a:sym typeface="Times New Roman"/>
              </a:rPr>
              <a:t> A countertop or  chair will do.</a:t>
            </a:r>
            <a:endParaRPr b="0" i="0" sz="3300" u="none" cap="none" strike="noStrike">
              <a:solidFill>
                <a:srgbClr val="080808"/>
              </a:solidFill>
              <a:latin typeface="Times New Roman"/>
              <a:ea typeface="Times New Roman"/>
              <a:cs typeface="Times New Roman"/>
              <a:sym typeface="Times New Roman"/>
            </a:endParaRPr>
          </a:p>
          <a:p>
            <a:pPr indent="-552450" lvl="0" marL="685800" marR="0" rtl="0" algn="l">
              <a:lnSpc>
                <a:spcPct val="200000"/>
              </a:lnSpc>
              <a:spcBef>
                <a:spcPts val="0"/>
              </a:spcBef>
              <a:spcAft>
                <a:spcPts val="0"/>
              </a:spcAft>
              <a:buClr>
                <a:srgbClr val="080808"/>
              </a:buClr>
              <a:buSzPts val="3300"/>
              <a:buFont typeface="Times New Roman"/>
              <a:buChar char="●"/>
            </a:pPr>
            <a:r>
              <a:rPr b="1" i="0" lang="en-US" sz="3300" u="none" cap="none" strike="noStrike">
                <a:solidFill>
                  <a:srgbClr val="080808"/>
                </a:solidFill>
                <a:latin typeface="Times New Roman"/>
                <a:ea typeface="Times New Roman"/>
                <a:cs typeface="Times New Roman"/>
                <a:sym typeface="Times New Roman"/>
              </a:rPr>
              <a:t>Shove your fist</a:t>
            </a:r>
            <a:r>
              <a:rPr b="0" i="0" lang="en-US" sz="3300" u="none" cap="none" strike="noStrike">
                <a:solidFill>
                  <a:srgbClr val="080808"/>
                </a:solidFill>
                <a:latin typeface="Times New Roman"/>
                <a:ea typeface="Times New Roman"/>
                <a:cs typeface="Times New Roman"/>
                <a:sym typeface="Times New Roman"/>
              </a:rPr>
              <a:t> inward and upward</a:t>
            </a:r>
            <a:r>
              <a:rPr b="1" i="0" lang="en-US" sz="3300" u="none" cap="none" strike="noStrike">
                <a:solidFill>
                  <a:srgbClr val="080808"/>
                </a:solidFill>
                <a:latin typeface="Times New Roman"/>
                <a:ea typeface="Times New Roman"/>
                <a:cs typeface="Times New Roman"/>
                <a:sym typeface="Times New Roman"/>
              </a:rPr>
              <a:t>. Try to cough it out.</a:t>
            </a:r>
            <a:endParaRPr b="1" i="0" sz="3300" u="none" cap="none" strike="noStrike">
              <a:solidFill>
                <a:srgbClr val="080808"/>
              </a:solidFill>
              <a:latin typeface="Times New Roman"/>
              <a:ea typeface="Times New Roman"/>
              <a:cs typeface="Times New Roman"/>
              <a:sym typeface="Times New Roman"/>
            </a:endParaRPr>
          </a:p>
        </p:txBody>
      </p:sp>
      <p:pic>
        <p:nvPicPr>
          <p:cNvPr id="499" name="Google Shape;499;g306b037d990_1_593"/>
          <p:cNvPicPr preferRelativeResize="0"/>
          <p:nvPr/>
        </p:nvPicPr>
        <p:blipFill rotWithShape="1">
          <a:blip r:embed="rId4">
            <a:alphaModFix/>
          </a:blip>
          <a:srcRect b="0" l="0" r="0" t="0"/>
          <a:stretch/>
        </p:blipFill>
        <p:spPr>
          <a:xfrm>
            <a:off x="15339938" y="-545700"/>
            <a:ext cx="4119040" cy="2316960"/>
          </a:xfrm>
          <a:prstGeom prst="rect">
            <a:avLst/>
          </a:prstGeom>
          <a:noFill/>
          <a:ln>
            <a:noFill/>
          </a:ln>
        </p:spPr>
      </p:pic>
      <p:pic>
        <p:nvPicPr>
          <p:cNvPr id="500" name="Google Shape;500;g306b037d990_1_593"/>
          <p:cNvPicPr preferRelativeResize="0"/>
          <p:nvPr/>
        </p:nvPicPr>
        <p:blipFill rotWithShape="1">
          <a:blip r:embed="rId5">
            <a:alphaModFix/>
          </a:blip>
          <a:srcRect b="0" l="0" r="0" t="0"/>
          <a:stretch/>
        </p:blipFill>
        <p:spPr>
          <a:xfrm>
            <a:off x="237938" y="207113"/>
            <a:ext cx="1627500" cy="723338"/>
          </a:xfrm>
          <a:prstGeom prst="rect">
            <a:avLst/>
          </a:prstGeom>
          <a:noFill/>
          <a:ln>
            <a:noFill/>
          </a:ln>
        </p:spPr>
      </p:pic>
      <p:cxnSp>
        <p:nvCxnSpPr>
          <p:cNvPr id="501" name="Google Shape;501;g306b037d990_1_593"/>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502" name="Google Shape;502;g306b037d990_1_593"/>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03" name="Google Shape;503;g306b037d990_1_593"/>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g2f8fa44a3c2_1_482"/>
          <p:cNvPicPr preferRelativeResize="0"/>
          <p:nvPr/>
        </p:nvPicPr>
        <p:blipFill rotWithShape="1">
          <a:blip r:embed="rId3">
            <a:alphaModFix/>
          </a:blip>
          <a:srcRect b="0" l="0" r="0" t="0"/>
          <a:stretch/>
        </p:blipFill>
        <p:spPr>
          <a:xfrm>
            <a:off x="15339938" y="-545700"/>
            <a:ext cx="4119040" cy="2316960"/>
          </a:xfrm>
          <a:prstGeom prst="rect">
            <a:avLst/>
          </a:prstGeom>
          <a:noFill/>
          <a:ln>
            <a:noFill/>
          </a:ln>
        </p:spPr>
      </p:pic>
      <p:sp>
        <p:nvSpPr>
          <p:cNvPr id="509" name="Google Shape;509;g2f8fa44a3c2_1_482"/>
          <p:cNvSpPr txBox="1"/>
          <p:nvPr/>
        </p:nvSpPr>
        <p:spPr>
          <a:xfrm>
            <a:off x="2044700" y="411188"/>
            <a:ext cx="14451000" cy="1261800"/>
          </a:xfrm>
          <a:prstGeom prst="rect">
            <a:avLst/>
          </a:prstGeom>
          <a:noFill/>
          <a:ln>
            <a:noFill/>
          </a:ln>
        </p:spPr>
        <p:txBody>
          <a:bodyPr anchorCtr="0" anchor="t" bIns="137150" lIns="137150" spcFirstLastPara="1" rIns="137150" wrap="square" tIns="137150">
            <a:noAutofit/>
          </a:bodyPr>
          <a:lstStyle/>
          <a:p>
            <a:pPr indent="0" lvl="0" marL="0" marR="0" rtl="0" algn="ctr">
              <a:lnSpc>
                <a:spcPct val="80000"/>
              </a:lnSpc>
              <a:spcBef>
                <a:spcPts val="0"/>
              </a:spcBef>
              <a:spcAft>
                <a:spcPts val="0"/>
              </a:spcAft>
              <a:buClr>
                <a:srgbClr val="000000"/>
              </a:buClr>
              <a:buSzPts val="6000"/>
              <a:buFont typeface="Arial"/>
              <a:buNone/>
            </a:pPr>
            <a:r>
              <a:rPr b="1" i="0" lang="en-US" sz="5500" u="none" cap="none" strike="noStrike">
                <a:solidFill>
                  <a:srgbClr val="CC0000"/>
                </a:solidFill>
                <a:latin typeface="Times New Roman"/>
                <a:ea typeface="Times New Roman"/>
                <a:cs typeface="Times New Roman"/>
                <a:sym typeface="Times New Roman"/>
              </a:rPr>
              <a:t>We Can All Prevent Errors and Save lives </a:t>
            </a:r>
            <a:endParaRPr b="1" i="0" sz="5500" u="none" cap="none" strike="noStrike">
              <a:solidFill>
                <a:srgbClr val="CC0000"/>
              </a:solidFill>
              <a:latin typeface="Times New Roman"/>
              <a:ea typeface="Times New Roman"/>
              <a:cs typeface="Times New Roman"/>
              <a:sym typeface="Times New Roman"/>
            </a:endParaRPr>
          </a:p>
        </p:txBody>
      </p:sp>
      <p:sp>
        <p:nvSpPr>
          <p:cNvPr id="510" name="Google Shape;510;g2f8fa44a3c2_1_482"/>
          <p:cNvSpPr txBox="1"/>
          <p:nvPr/>
        </p:nvSpPr>
        <p:spPr>
          <a:xfrm>
            <a:off x="1296150" y="2111525"/>
            <a:ext cx="15695700" cy="3355200"/>
          </a:xfrm>
          <a:prstGeom prst="rect">
            <a:avLst/>
          </a:prstGeom>
          <a:noFill/>
          <a:ln>
            <a:noFill/>
          </a:ln>
        </p:spPr>
        <p:txBody>
          <a:bodyPr anchorCtr="0" anchor="t" bIns="137150" lIns="137150" spcFirstLastPara="1" rIns="137150" wrap="square" tIns="137150">
            <a:noAutofit/>
          </a:bodyPr>
          <a:lstStyle/>
          <a:p>
            <a:pPr indent="0" lvl="0" marL="0" marR="0" rtl="0" algn="l">
              <a:lnSpc>
                <a:spcPct val="115000"/>
              </a:lnSpc>
              <a:spcBef>
                <a:spcPts val="1200"/>
              </a:spcBef>
              <a:spcAft>
                <a:spcPts val="0"/>
              </a:spcAft>
              <a:buClr>
                <a:schemeClr val="dk1"/>
              </a:buClr>
              <a:buSzPts val="1100"/>
              <a:buFont typeface="Arial"/>
              <a:buNone/>
            </a:pPr>
            <a:r>
              <a:rPr b="0" i="0" lang="en-US" sz="3200" u="none" cap="none" strike="noStrike">
                <a:solidFill>
                  <a:schemeClr val="dk1"/>
                </a:solidFill>
                <a:latin typeface="Times New Roman"/>
                <a:ea typeface="Times New Roman"/>
                <a:cs typeface="Times New Roman"/>
                <a:sym typeface="Times New Roman"/>
              </a:rPr>
              <a:t>In addition to hospitals and doctors, each of you can play a major role as a </a:t>
            </a:r>
            <a:r>
              <a:rPr b="1" i="0" lang="en-US" sz="3200" u="none" cap="none" strike="noStrike">
                <a:solidFill>
                  <a:schemeClr val="dk1"/>
                </a:solidFill>
                <a:latin typeface="Times New Roman"/>
                <a:ea typeface="Times New Roman"/>
                <a:cs typeface="Times New Roman"/>
                <a:sym typeface="Times New Roman"/>
              </a:rPr>
              <a:t>Patient, Caregiver, Family member</a:t>
            </a:r>
            <a:r>
              <a:rPr b="0" i="0" lang="en-US" sz="3200" u="none" cap="none" strike="noStrike">
                <a:solidFill>
                  <a:schemeClr val="dk1"/>
                </a:solidFill>
                <a:latin typeface="Times New Roman"/>
                <a:ea typeface="Times New Roman"/>
                <a:cs typeface="Times New Roman"/>
                <a:sym typeface="Times New Roman"/>
              </a:rPr>
              <a:t>, or as an </a:t>
            </a:r>
            <a:r>
              <a:rPr b="1" i="0" lang="en-US" sz="3200" u="none" cap="none" strike="noStrike">
                <a:solidFill>
                  <a:schemeClr val="dk1"/>
                </a:solidFill>
                <a:latin typeface="Times New Roman"/>
                <a:ea typeface="Times New Roman"/>
                <a:cs typeface="Times New Roman"/>
                <a:sym typeface="Times New Roman"/>
              </a:rPr>
              <a:t>Office Colleague, Friend, Neighbor, or Fellow traveler</a:t>
            </a:r>
            <a:r>
              <a:rPr b="0" i="0" lang="en-US" sz="3200" u="none" cap="none" strike="noStrike">
                <a:solidFill>
                  <a:schemeClr val="dk1"/>
                </a:solidFill>
                <a:latin typeface="Times New Roman"/>
                <a:ea typeface="Times New Roman"/>
                <a:cs typeface="Times New Roman"/>
                <a:sym typeface="Times New Roman"/>
              </a:rPr>
              <a:t> by:</a:t>
            </a:r>
            <a:endParaRPr b="0" i="0" sz="3200" u="none" cap="none" strike="noStrike">
              <a:solidFill>
                <a:schemeClr val="dk1"/>
              </a:solidFill>
              <a:latin typeface="Times New Roman"/>
              <a:ea typeface="Times New Roman"/>
              <a:cs typeface="Times New Roman"/>
              <a:sym typeface="Times New Roman"/>
            </a:endParaRPr>
          </a:p>
          <a:p>
            <a:pPr indent="-431800" lvl="0" marL="457200" marR="0" rtl="0" algn="l">
              <a:lnSpc>
                <a:spcPct val="115000"/>
              </a:lnSpc>
              <a:spcBef>
                <a:spcPts val="1200"/>
              </a:spcBef>
              <a:spcAft>
                <a:spcPts val="0"/>
              </a:spcAft>
              <a:buClr>
                <a:schemeClr val="dk1"/>
              </a:buClr>
              <a:buSzPts val="3200"/>
              <a:buFont typeface="Arial"/>
              <a:buChar char="●"/>
            </a:pPr>
            <a:r>
              <a:rPr b="0" i="0" lang="en-US" sz="3200" u="none" cap="none" strike="noStrike">
                <a:solidFill>
                  <a:schemeClr val="dk1"/>
                </a:solidFill>
                <a:latin typeface="Times New Roman"/>
                <a:ea typeface="Times New Roman"/>
                <a:cs typeface="Times New Roman"/>
                <a:sym typeface="Times New Roman"/>
              </a:rPr>
              <a:t>Being </a:t>
            </a:r>
            <a:r>
              <a:rPr b="1" i="0" lang="en-US" sz="3200" u="none" cap="none" strike="noStrike">
                <a:solidFill>
                  <a:schemeClr val="dk1"/>
                </a:solidFill>
                <a:latin typeface="Times New Roman"/>
                <a:ea typeface="Times New Roman"/>
                <a:cs typeface="Times New Roman"/>
                <a:sym typeface="Times New Roman"/>
              </a:rPr>
              <a:t>Aware</a:t>
            </a:r>
            <a:r>
              <a:rPr b="0" i="0" lang="en-US" sz="3200" u="none" cap="none" strike="noStrike">
                <a:solidFill>
                  <a:schemeClr val="dk1"/>
                </a:solidFill>
                <a:latin typeface="Times New Roman"/>
                <a:ea typeface="Times New Roman"/>
                <a:cs typeface="Times New Roman"/>
                <a:sym typeface="Times New Roman"/>
              </a:rPr>
              <a:t> of diseases, symptoms, and hospital facilities around you.</a:t>
            </a:r>
            <a:endParaRPr b="0" i="0" sz="3200" u="none" cap="none" strike="noStrike">
              <a:solidFill>
                <a:schemeClr val="dk1"/>
              </a:solidFill>
              <a:latin typeface="Times New Roman"/>
              <a:ea typeface="Times New Roman"/>
              <a:cs typeface="Times New Roman"/>
              <a:sym typeface="Times New Roman"/>
            </a:endParaRPr>
          </a:p>
          <a:p>
            <a:pPr indent="-431800" lvl="0" marL="457200" marR="0" rtl="0" algn="l">
              <a:lnSpc>
                <a:spcPct val="115000"/>
              </a:lnSpc>
              <a:spcBef>
                <a:spcPts val="0"/>
              </a:spcBef>
              <a:spcAft>
                <a:spcPts val="0"/>
              </a:spcAft>
              <a:buClr>
                <a:schemeClr val="dk1"/>
              </a:buClr>
              <a:buSzPts val="3200"/>
              <a:buFont typeface="Arial"/>
              <a:buChar char="●"/>
            </a:pPr>
            <a:r>
              <a:rPr b="0" i="0" lang="en-US" sz="3200" u="none" cap="none" strike="noStrike">
                <a:solidFill>
                  <a:schemeClr val="dk1"/>
                </a:solidFill>
                <a:latin typeface="Times New Roman"/>
                <a:ea typeface="Times New Roman"/>
                <a:cs typeface="Times New Roman"/>
                <a:sym typeface="Times New Roman"/>
              </a:rPr>
              <a:t>Being </a:t>
            </a:r>
            <a:r>
              <a:rPr b="1" i="0" lang="en-US" sz="3200" u="none" cap="none" strike="noStrike">
                <a:solidFill>
                  <a:schemeClr val="dk1"/>
                </a:solidFill>
                <a:latin typeface="Times New Roman"/>
                <a:ea typeface="Times New Roman"/>
                <a:cs typeface="Times New Roman"/>
                <a:sym typeface="Times New Roman"/>
              </a:rPr>
              <a:t>Alert</a:t>
            </a:r>
            <a:r>
              <a:rPr b="0" i="0" lang="en-US" sz="3200" u="none" cap="none" strike="noStrike">
                <a:solidFill>
                  <a:schemeClr val="dk1"/>
                </a:solidFill>
                <a:latin typeface="Times New Roman"/>
                <a:ea typeface="Times New Roman"/>
                <a:cs typeface="Times New Roman"/>
                <a:sym typeface="Times New Roman"/>
              </a:rPr>
              <a:t> to potential harm and responding early.</a:t>
            </a:r>
            <a:endParaRPr b="0" i="0" sz="3200" u="none" cap="none" strike="noStrike">
              <a:solidFill>
                <a:schemeClr val="dk1"/>
              </a:solidFill>
              <a:latin typeface="Times New Roman"/>
              <a:ea typeface="Times New Roman"/>
              <a:cs typeface="Times New Roman"/>
              <a:sym typeface="Times New Roman"/>
            </a:endParaRPr>
          </a:p>
          <a:p>
            <a:pPr indent="-431800" lvl="0" marL="457200" marR="0" rtl="0" algn="l">
              <a:lnSpc>
                <a:spcPct val="115000"/>
              </a:lnSpc>
              <a:spcBef>
                <a:spcPts val="0"/>
              </a:spcBef>
              <a:spcAft>
                <a:spcPts val="0"/>
              </a:spcAft>
              <a:buClr>
                <a:schemeClr val="dk1"/>
              </a:buClr>
              <a:buSzPts val="3200"/>
              <a:buFont typeface="Arial"/>
              <a:buChar char="●"/>
            </a:pPr>
            <a:r>
              <a:rPr b="0" i="0" lang="en-US" sz="3200" u="none" cap="none" strike="noStrike">
                <a:solidFill>
                  <a:schemeClr val="dk1"/>
                </a:solidFill>
                <a:latin typeface="Times New Roman"/>
                <a:ea typeface="Times New Roman"/>
                <a:cs typeface="Times New Roman"/>
                <a:sym typeface="Times New Roman"/>
              </a:rPr>
              <a:t>Being </a:t>
            </a:r>
            <a:r>
              <a:rPr b="1" i="0" lang="en-US" sz="3200" u="none" cap="none" strike="noStrike">
                <a:solidFill>
                  <a:schemeClr val="dk1"/>
                </a:solidFill>
                <a:latin typeface="Times New Roman"/>
                <a:ea typeface="Times New Roman"/>
                <a:cs typeface="Times New Roman"/>
                <a:sym typeface="Times New Roman"/>
              </a:rPr>
              <a:t>Actively Involved</a:t>
            </a:r>
            <a:r>
              <a:rPr b="0" i="0" lang="en-US" sz="3200" u="none" cap="none" strike="noStrike">
                <a:solidFill>
                  <a:schemeClr val="dk1"/>
                </a:solidFill>
                <a:latin typeface="Times New Roman"/>
                <a:ea typeface="Times New Roman"/>
                <a:cs typeface="Times New Roman"/>
                <a:sym typeface="Times New Roman"/>
              </a:rPr>
              <a:t> in your care with prior preparation.</a:t>
            </a:r>
            <a:endParaRPr b="1" i="0" sz="3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3200"/>
              <a:buFont typeface="Arial"/>
              <a:buNone/>
            </a:pPr>
            <a:r>
              <a:t/>
            </a:r>
            <a:endParaRPr b="0" i="0" sz="3200" u="none" cap="none" strike="noStrike">
              <a:solidFill>
                <a:srgbClr val="000000"/>
              </a:solidFill>
              <a:latin typeface="Times New Roman"/>
              <a:ea typeface="Times New Roman"/>
              <a:cs typeface="Times New Roman"/>
              <a:sym typeface="Times New Roman"/>
            </a:endParaRPr>
          </a:p>
        </p:txBody>
      </p:sp>
      <p:cxnSp>
        <p:nvCxnSpPr>
          <p:cNvPr id="511" name="Google Shape;511;g2f8fa44a3c2_1_482"/>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512" name="Google Shape;512;g2f8fa44a3c2_1_482"/>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13" name="Google Shape;513;g2f8fa44a3c2_1_482"/>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514" name="Google Shape;514;g2f8fa44a3c2_1_482"/>
          <p:cNvPicPr preferRelativeResize="0"/>
          <p:nvPr/>
        </p:nvPicPr>
        <p:blipFill rotWithShape="1">
          <a:blip r:embed="rId4">
            <a:alphaModFix/>
          </a:blip>
          <a:srcRect b="0" l="0" r="0" t="0"/>
          <a:stretch/>
        </p:blipFill>
        <p:spPr>
          <a:xfrm>
            <a:off x="390338" y="359513"/>
            <a:ext cx="1627500" cy="723338"/>
          </a:xfrm>
          <a:prstGeom prst="rect">
            <a:avLst/>
          </a:prstGeom>
          <a:noFill/>
          <a:ln>
            <a:noFill/>
          </a:ln>
        </p:spPr>
      </p:pic>
      <p:sp>
        <p:nvSpPr>
          <p:cNvPr id="515" name="Google Shape;515;g2f8fa44a3c2_1_482"/>
          <p:cNvSpPr txBox="1"/>
          <p:nvPr/>
        </p:nvSpPr>
        <p:spPr>
          <a:xfrm>
            <a:off x="1933650" y="6057625"/>
            <a:ext cx="14420700" cy="196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600" u="none" cap="none" strike="noStrike">
                <a:solidFill>
                  <a:srgbClr val="FF0000"/>
                </a:solidFill>
                <a:latin typeface="Times New Roman"/>
                <a:ea typeface="Times New Roman"/>
                <a:cs typeface="Times New Roman"/>
                <a:sym typeface="Times New Roman"/>
              </a:rPr>
              <a:t>A well informed patient will be conscious about possible risks, watchful of symptoms, communicate clearly with health care provider and act/respond quickly </a:t>
            </a:r>
            <a:endParaRPr b="1" i="0" sz="36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E"/>
        </a:solidFill>
      </p:bgPr>
    </p:bg>
    <p:spTree>
      <p:nvGrpSpPr>
        <p:cNvPr id="519" name="Shape 519"/>
        <p:cNvGrpSpPr/>
        <p:nvPr/>
      </p:nvGrpSpPr>
      <p:grpSpPr>
        <a:xfrm>
          <a:off x="0" y="0"/>
          <a:ext cx="0" cy="0"/>
          <a:chOff x="0" y="0"/>
          <a:chExt cx="0" cy="0"/>
        </a:xfrm>
      </p:grpSpPr>
      <p:sp>
        <p:nvSpPr>
          <p:cNvPr id="520" name="Google Shape;520;g306b037d990_1_1213"/>
          <p:cNvSpPr txBox="1"/>
          <p:nvPr/>
        </p:nvSpPr>
        <p:spPr>
          <a:xfrm>
            <a:off x="4246153" y="207113"/>
            <a:ext cx="11087400" cy="846600"/>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Clr>
                <a:srgbClr val="000000"/>
              </a:buClr>
              <a:buSzPts val="5500"/>
              <a:buFont typeface="Arial"/>
              <a:buNone/>
            </a:pPr>
            <a:r>
              <a:rPr b="1" i="0" lang="en-US" sz="5500" u="none" cap="none" strike="noStrike">
                <a:solidFill>
                  <a:srgbClr val="CC0000"/>
                </a:solidFill>
                <a:latin typeface="Times New Roman"/>
                <a:ea typeface="Times New Roman"/>
                <a:cs typeface="Times New Roman"/>
                <a:sym typeface="Times New Roman"/>
              </a:rPr>
              <a:t>Common Preventive test for elderly </a:t>
            </a:r>
            <a:endParaRPr b="0" i="0" sz="5500" u="none" cap="none" strike="noStrike">
              <a:solidFill>
                <a:srgbClr val="CC0000"/>
              </a:solidFill>
              <a:latin typeface="Times New Roman"/>
              <a:ea typeface="Times New Roman"/>
              <a:cs typeface="Times New Roman"/>
              <a:sym typeface="Times New Roman"/>
            </a:endParaRPr>
          </a:p>
        </p:txBody>
      </p:sp>
      <p:sp>
        <p:nvSpPr>
          <p:cNvPr id="521" name="Google Shape;521;g306b037d990_1_1213"/>
          <p:cNvSpPr txBox="1"/>
          <p:nvPr/>
        </p:nvSpPr>
        <p:spPr>
          <a:xfrm>
            <a:off x="1774250" y="1236425"/>
            <a:ext cx="14105400" cy="8754900"/>
          </a:xfrm>
          <a:prstGeom prst="rect">
            <a:avLst/>
          </a:prstGeom>
          <a:noFill/>
          <a:ln>
            <a:noFill/>
          </a:ln>
        </p:spPr>
        <p:txBody>
          <a:bodyPr anchorCtr="0" anchor="t" bIns="0" lIns="0" spcFirstLastPara="1" rIns="0" wrap="square" tIns="0">
            <a:spAutoFit/>
          </a:bodyPr>
          <a:lstStyle/>
          <a:p>
            <a:pPr indent="0" lvl="0" marL="914400" marR="0" rtl="0" algn="l">
              <a:lnSpc>
                <a:spcPct val="139994"/>
              </a:lnSpc>
              <a:spcBef>
                <a:spcPts val="0"/>
              </a:spcBef>
              <a:spcAft>
                <a:spcPts val="0"/>
              </a:spcAft>
              <a:buClr>
                <a:schemeClr val="dk1"/>
              </a:buClr>
              <a:buSzPts val="11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457200" lvl="0" marL="457200" marR="0" rtl="0" algn="l">
              <a:lnSpc>
                <a:spcPct val="139994"/>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Complete Blood Count (CBC)</a:t>
            </a:r>
            <a:r>
              <a:rPr b="0" i="0" lang="en-US" sz="3600" u="none" cap="none" strike="noStrike">
                <a:solidFill>
                  <a:schemeClr val="dk1"/>
                </a:solidFill>
                <a:latin typeface="Times New Roman"/>
                <a:ea typeface="Times New Roman"/>
                <a:cs typeface="Times New Roman"/>
                <a:sym typeface="Times New Roman"/>
              </a:rPr>
              <a:t>: Monitors health and diagnoses conditions.  </a:t>
            </a:r>
            <a:endParaRPr b="0" i="0" sz="3600" u="none" cap="none" strike="noStrike">
              <a:solidFill>
                <a:schemeClr val="dk1"/>
              </a:solidFill>
              <a:latin typeface="Times New Roman"/>
              <a:ea typeface="Times New Roman"/>
              <a:cs typeface="Times New Roman"/>
              <a:sym typeface="Times New Roman"/>
            </a:endParaRPr>
          </a:p>
          <a:p>
            <a:pPr indent="-457200" lvl="0" marL="457200" marR="0" rtl="0" algn="l">
              <a:lnSpc>
                <a:spcPct val="139994"/>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Cholesterol Test</a:t>
            </a:r>
            <a:r>
              <a:rPr b="0" i="0" lang="en-US" sz="3600" u="none" cap="none" strike="noStrike">
                <a:solidFill>
                  <a:schemeClr val="dk1"/>
                </a:solidFill>
                <a:latin typeface="Times New Roman"/>
                <a:ea typeface="Times New Roman"/>
                <a:cs typeface="Times New Roman"/>
                <a:sym typeface="Times New Roman"/>
              </a:rPr>
              <a:t>: Checks levels to prevent heart disease.  </a:t>
            </a:r>
            <a:endParaRPr b="0" i="0" sz="3600" u="none" cap="none" strike="noStrike">
              <a:solidFill>
                <a:schemeClr val="dk1"/>
              </a:solidFill>
              <a:latin typeface="Times New Roman"/>
              <a:ea typeface="Times New Roman"/>
              <a:cs typeface="Times New Roman"/>
              <a:sym typeface="Times New Roman"/>
            </a:endParaRPr>
          </a:p>
          <a:p>
            <a:pPr indent="-457200" lvl="0" marL="457200" marR="0" rtl="0" algn="l">
              <a:lnSpc>
                <a:spcPct val="139994"/>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Bone Density Test &amp; Vitamins B12 &amp; D</a:t>
            </a:r>
            <a:r>
              <a:rPr b="0" i="0" lang="en-US" sz="3600" u="none" cap="none" strike="noStrike">
                <a:solidFill>
                  <a:schemeClr val="dk1"/>
                </a:solidFill>
                <a:latin typeface="Times New Roman"/>
                <a:ea typeface="Times New Roman"/>
                <a:cs typeface="Times New Roman"/>
                <a:sym typeface="Times New Roman"/>
              </a:rPr>
              <a:t>: Detects osteoporosis, especially in post-menopausal women.  </a:t>
            </a:r>
            <a:endParaRPr b="0" i="0" sz="3600" u="none" cap="none" strike="noStrike">
              <a:solidFill>
                <a:schemeClr val="dk1"/>
              </a:solidFill>
              <a:latin typeface="Times New Roman"/>
              <a:ea typeface="Times New Roman"/>
              <a:cs typeface="Times New Roman"/>
              <a:sym typeface="Times New Roman"/>
            </a:endParaRPr>
          </a:p>
          <a:p>
            <a:pPr indent="-457200" lvl="0" marL="457200" marR="0" rtl="0" algn="l">
              <a:lnSpc>
                <a:spcPct val="139994"/>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Vision, Hearing &amp; Dental Tests</a:t>
            </a:r>
            <a:r>
              <a:rPr b="0" i="0" lang="en-US" sz="3600" u="none" cap="none" strike="noStrike">
                <a:solidFill>
                  <a:schemeClr val="dk1"/>
                </a:solidFill>
                <a:latin typeface="Times New Roman"/>
                <a:ea typeface="Times New Roman"/>
                <a:cs typeface="Times New Roman"/>
                <a:sym typeface="Times New Roman"/>
              </a:rPr>
              <a:t>: Evaluates sensory health and oral hygiene.  </a:t>
            </a:r>
            <a:endParaRPr b="0" i="0" sz="3600" u="none" cap="none" strike="noStrike">
              <a:solidFill>
                <a:schemeClr val="dk1"/>
              </a:solidFill>
              <a:latin typeface="Times New Roman"/>
              <a:ea typeface="Times New Roman"/>
              <a:cs typeface="Times New Roman"/>
              <a:sym typeface="Times New Roman"/>
            </a:endParaRPr>
          </a:p>
          <a:p>
            <a:pPr indent="-457200" lvl="0" marL="457200" marR="0" rtl="0" algn="l">
              <a:lnSpc>
                <a:spcPct val="139994"/>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Blood Pressure &amp; Blood Sugar Checks:</a:t>
            </a:r>
            <a:r>
              <a:rPr b="0" i="0" lang="en-US" sz="3600" u="none" cap="none" strike="noStrike">
                <a:solidFill>
                  <a:schemeClr val="dk1"/>
                </a:solidFill>
                <a:latin typeface="Times New Roman"/>
                <a:ea typeface="Times New Roman"/>
                <a:cs typeface="Times New Roman"/>
                <a:sym typeface="Times New Roman"/>
              </a:rPr>
              <a:t> Detects hypertension and diabetes risk.  </a:t>
            </a:r>
            <a:endParaRPr b="0" i="0" sz="3600" u="none" cap="none" strike="noStrike">
              <a:solidFill>
                <a:schemeClr val="dk1"/>
              </a:solidFill>
              <a:latin typeface="Times New Roman"/>
              <a:ea typeface="Times New Roman"/>
              <a:cs typeface="Times New Roman"/>
              <a:sym typeface="Times New Roman"/>
            </a:endParaRPr>
          </a:p>
          <a:p>
            <a:pPr indent="-457200" lvl="0" marL="457200" marR="0" rtl="0" algn="l">
              <a:lnSpc>
                <a:spcPct val="139994"/>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Thyroid Function Tests (TSH, T3, T4)</a:t>
            </a:r>
            <a:r>
              <a:rPr b="0" i="0" lang="en-US" sz="3600" u="none" cap="none" strike="noStrike">
                <a:solidFill>
                  <a:schemeClr val="dk1"/>
                </a:solidFill>
                <a:latin typeface="Times New Roman"/>
                <a:ea typeface="Times New Roman"/>
                <a:cs typeface="Times New Roman"/>
                <a:sym typeface="Times New Roman"/>
              </a:rPr>
              <a:t>: Assesses thyroid health.</a:t>
            </a:r>
            <a:endParaRPr b="0" i="0" sz="3600" u="none" cap="none" strike="noStrike">
              <a:solidFill>
                <a:schemeClr val="dk1"/>
              </a:solidFill>
              <a:latin typeface="Times New Roman"/>
              <a:ea typeface="Times New Roman"/>
              <a:cs typeface="Times New Roman"/>
              <a:sym typeface="Times New Roman"/>
            </a:endParaRPr>
          </a:p>
          <a:p>
            <a:pPr indent="0" lvl="0" marL="914400" marR="0" rtl="0" algn="l">
              <a:lnSpc>
                <a:spcPct val="139994"/>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p:txBody>
      </p:sp>
      <p:pic>
        <p:nvPicPr>
          <p:cNvPr id="522" name="Google Shape;522;g306b037d990_1_1213"/>
          <p:cNvPicPr preferRelativeResize="0"/>
          <p:nvPr/>
        </p:nvPicPr>
        <p:blipFill rotWithShape="1">
          <a:blip r:embed="rId3">
            <a:alphaModFix/>
          </a:blip>
          <a:srcRect b="0" l="0" r="0" t="0"/>
          <a:stretch/>
        </p:blipFill>
        <p:spPr>
          <a:xfrm>
            <a:off x="237938" y="207113"/>
            <a:ext cx="1627500" cy="723338"/>
          </a:xfrm>
          <a:prstGeom prst="rect">
            <a:avLst/>
          </a:prstGeom>
          <a:noFill/>
          <a:ln>
            <a:noFill/>
          </a:ln>
        </p:spPr>
      </p:pic>
      <p:cxnSp>
        <p:nvCxnSpPr>
          <p:cNvPr id="523" name="Google Shape;523;g306b037d990_1_1213"/>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524" name="Google Shape;524;g306b037d990_1_1213"/>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25" name="Google Shape;525;g306b037d990_1_1213"/>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526" name="Google Shape;526;g306b037d990_1_1213"/>
          <p:cNvPicPr preferRelativeResize="0"/>
          <p:nvPr/>
        </p:nvPicPr>
        <p:blipFill rotWithShape="1">
          <a:blip r:embed="rId4">
            <a:alphaModFix/>
          </a:blip>
          <a:srcRect b="0" l="0" r="0" t="0"/>
          <a:stretch/>
        </p:blipFill>
        <p:spPr>
          <a:xfrm>
            <a:off x="15804450" y="-438431"/>
            <a:ext cx="3242982" cy="18241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f8fa44a3c2_1_249"/>
          <p:cNvSpPr txBox="1"/>
          <p:nvPr/>
        </p:nvSpPr>
        <p:spPr>
          <a:xfrm>
            <a:off x="2908463" y="3312938"/>
            <a:ext cx="11295900" cy="6933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7100"/>
              <a:buFont typeface="Arial"/>
              <a:buNone/>
            </a:pPr>
            <a:r>
              <a:t/>
            </a:r>
            <a:endParaRPr b="1" i="0" sz="5300" u="none" cap="none" strike="noStrike">
              <a:solidFill>
                <a:schemeClr val="accent6"/>
              </a:solidFill>
              <a:latin typeface="Times"/>
              <a:ea typeface="Times"/>
              <a:cs typeface="Times"/>
              <a:sym typeface="Times"/>
            </a:endParaRPr>
          </a:p>
        </p:txBody>
      </p:sp>
      <p:sp>
        <p:nvSpPr>
          <p:cNvPr id="114" name="Google Shape;114;g2f8fa44a3c2_1_249"/>
          <p:cNvSpPr txBox="1"/>
          <p:nvPr/>
        </p:nvSpPr>
        <p:spPr>
          <a:xfrm>
            <a:off x="8686800" y="6678978"/>
            <a:ext cx="9614700" cy="215400"/>
          </a:xfrm>
          <a:prstGeom prst="rect">
            <a:avLst/>
          </a:prstGeom>
          <a:noFill/>
          <a:ln>
            <a:noFill/>
          </a:ln>
        </p:spPr>
        <p:txBody>
          <a:bodyPr anchorCtr="0" anchor="t" bIns="0" lIns="0" spcFirstLastPara="1" rIns="0" wrap="square" tIns="0">
            <a:spAutoFit/>
          </a:bodyPr>
          <a:lstStyle/>
          <a:p>
            <a:pPr indent="0" lvl="0" marL="0" marR="0" rtl="0" algn="l">
              <a:lnSpc>
                <a:spcPct val="158994"/>
              </a:lnSpc>
              <a:spcBef>
                <a:spcPts val="0"/>
              </a:spcBef>
              <a:spcAft>
                <a:spcPts val="0"/>
              </a:spcAft>
              <a:buClr>
                <a:srgbClr val="000000"/>
              </a:buClr>
              <a:buSzPts val="4500"/>
              <a:buFont typeface="Arial"/>
              <a:buNone/>
            </a:pPr>
            <a:r>
              <a:t/>
            </a:r>
            <a:endParaRPr b="0" i="0" sz="1400" u="none" cap="none" strike="noStrike">
              <a:solidFill>
                <a:srgbClr val="000000"/>
              </a:solidFill>
              <a:latin typeface="Arial"/>
              <a:ea typeface="Arial"/>
              <a:cs typeface="Arial"/>
              <a:sym typeface="Arial"/>
            </a:endParaRPr>
          </a:p>
        </p:txBody>
      </p:sp>
      <p:grpSp>
        <p:nvGrpSpPr>
          <p:cNvPr id="115" name="Google Shape;115;g2f8fa44a3c2_1_249"/>
          <p:cNvGrpSpPr/>
          <p:nvPr/>
        </p:nvGrpSpPr>
        <p:grpSpPr>
          <a:xfrm>
            <a:off x="8477448" y="1871875"/>
            <a:ext cx="209350" cy="6482804"/>
            <a:chOff x="0" y="-19050"/>
            <a:chExt cx="18900" cy="1676703"/>
          </a:xfrm>
        </p:grpSpPr>
        <p:sp>
          <p:nvSpPr>
            <p:cNvPr id="116" name="Google Shape;116;g2f8fa44a3c2_1_249"/>
            <p:cNvSpPr/>
            <p:nvPr/>
          </p:nvSpPr>
          <p:spPr>
            <a:xfrm>
              <a:off x="0" y="0"/>
              <a:ext cx="18750" cy="1657653"/>
            </a:xfrm>
            <a:custGeom>
              <a:rect b="b" l="l" r="r" t="t"/>
              <a:pathLst>
                <a:path extrusionOk="0" h="1657653" w="18750">
                  <a:moveTo>
                    <a:pt x="0" y="0"/>
                  </a:moveTo>
                  <a:lnTo>
                    <a:pt x="18750" y="0"/>
                  </a:lnTo>
                  <a:lnTo>
                    <a:pt x="18750" y="1657653"/>
                  </a:lnTo>
                  <a:lnTo>
                    <a:pt x="0" y="1657653"/>
                  </a:lnTo>
                  <a:close/>
                </a:path>
              </a:pathLst>
            </a:custGeom>
            <a:solidFill>
              <a:srgbClr val="009245"/>
            </a:solidFill>
            <a:ln>
              <a:noFill/>
            </a:ln>
          </p:spPr>
        </p:sp>
        <p:sp>
          <p:nvSpPr>
            <p:cNvPr id="117" name="Google Shape;117;g2f8fa44a3c2_1_249"/>
            <p:cNvSpPr txBox="1"/>
            <p:nvPr/>
          </p:nvSpPr>
          <p:spPr>
            <a:xfrm>
              <a:off x="0" y="-19050"/>
              <a:ext cx="18900" cy="1676700"/>
            </a:xfrm>
            <a:prstGeom prst="rect">
              <a:avLst/>
            </a:prstGeom>
            <a:noFill/>
            <a:ln>
              <a:noFill/>
            </a:ln>
          </p:spPr>
          <p:txBody>
            <a:bodyPr anchorCtr="0" anchor="ctr" bIns="50775" lIns="50775" spcFirstLastPara="1" rIns="50775" wrap="square" tIns="50775">
              <a:noAutofit/>
            </a:bodyPr>
            <a:lstStyle/>
            <a:p>
              <a:pPr indent="0" lvl="0" marL="0" marR="0" rtl="0" algn="ctr">
                <a:lnSpc>
                  <a:spcPct val="1588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 name="Google Shape;118;g2f8fa44a3c2_1_249"/>
          <p:cNvSpPr txBox="1"/>
          <p:nvPr/>
        </p:nvSpPr>
        <p:spPr>
          <a:xfrm>
            <a:off x="1541062" y="676624"/>
            <a:ext cx="15686700" cy="8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100"/>
              <a:buFont typeface="Arial"/>
              <a:buNone/>
            </a:pPr>
            <a:r>
              <a:rPr b="1" i="0" lang="en-US" sz="5500" u="none" cap="none" strike="noStrike">
                <a:solidFill>
                  <a:srgbClr val="CC0000"/>
                </a:solidFill>
                <a:latin typeface="Times New Roman"/>
                <a:ea typeface="Times New Roman"/>
                <a:cs typeface="Times New Roman"/>
                <a:sym typeface="Times New Roman"/>
              </a:rPr>
              <a:t> Medical Harm and its Consequences</a:t>
            </a:r>
            <a:endParaRPr b="0" i="0" sz="5500" u="none" cap="none" strike="noStrike">
              <a:solidFill>
                <a:srgbClr val="CC0000"/>
              </a:solidFill>
              <a:latin typeface="Times New Roman"/>
              <a:ea typeface="Times New Roman"/>
              <a:cs typeface="Times New Roman"/>
              <a:sym typeface="Times New Roman"/>
            </a:endParaRPr>
          </a:p>
        </p:txBody>
      </p:sp>
      <p:grpSp>
        <p:nvGrpSpPr>
          <p:cNvPr id="119" name="Google Shape;119;g2f8fa44a3c2_1_249"/>
          <p:cNvGrpSpPr/>
          <p:nvPr/>
        </p:nvGrpSpPr>
        <p:grpSpPr>
          <a:xfrm>
            <a:off x="872642" y="3917297"/>
            <a:ext cx="7136287" cy="1199540"/>
            <a:chOff x="872642" y="3688697"/>
            <a:chExt cx="7136287" cy="1199540"/>
          </a:xfrm>
        </p:grpSpPr>
        <p:sp>
          <p:nvSpPr>
            <p:cNvPr id="120" name="Google Shape;120;g2f8fa44a3c2_1_249"/>
            <p:cNvSpPr/>
            <p:nvPr/>
          </p:nvSpPr>
          <p:spPr>
            <a:xfrm>
              <a:off x="872642" y="3688697"/>
              <a:ext cx="950908" cy="1199540"/>
            </a:xfrm>
            <a:custGeom>
              <a:rect b="b" l="l" r="r" t="t"/>
              <a:pathLst>
                <a:path extrusionOk="0" h="1196549" w="948537">
                  <a:moveTo>
                    <a:pt x="0" y="0"/>
                  </a:moveTo>
                  <a:lnTo>
                    <a:pt x="948537" y="0"/>
                  </a:lnTo>
                  <a:lnTo>
                    <a:pt x="948537" y="1196550"/>
                  </a:lnTo>
                  <a:lnTo>
                    <a:pt x="0" y="1196550"/>
                  </a:lnTo>
                  <a:lnTo>
                    <a:pt x="0" y="0"/>
                  </a:lnTo>
                  <a:close/>
                </a:path>
              </a:pathLst>
            </a:custGeom>
            <a:blipFill rotWithShape="1">
              <a:blip r:embed="rId3">
                <a:alphaModFix/>
              </a:blip>
              <a:stretch>
                <a:fillRect b="0" l="0" r="0" t="0"/>
              </a:stretch>
            </a:blipFill>
            <a:ln>
              <a:noFill/>
            </a:ln>
          </p:spPr>
        </p:sp>
        <p:sp>
          <p:nvSpPr>
            <p:cNvPr id="121" name="Google Shape;121;g2f8fa44a3c2_1_249"/>
            <p:cNvSpPr txBox="1"/>
            <p:nvPr/>
          </p:nvSpPr>
          <p:spPr>
            <a:xfrm>
              <a:off x="1886529" y="3758964"/>
              <a:ext cx="61224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500"/>
                <a:buFont typeface="Arial"/>
                <a:buNone/>
              </a:pPr>
              <a:r>
                <a:rPr b="1" i="0" lang="en-US" sz="3500" u="none" cap="none" strike="noStrike">
                  <a:solidFill>
                    <a:srgbClr val="000000"/>
                  </a:solidFill>
                  <a:latin typeface="Times New Roman"/>
                  <a:ea typeface="Times New Roman"/>
                  <a:cs typeface="Times New Roman"/>
                  <a:sym typeface="Times New Roman"/>
                </a:rPr>
                <a:t>Medication Errors</a:t>
              </a:r>
              <a:r>
                <a:rPr b="1" i="0" lang="en-US" sz="2600" u="none" cap="none" strike="noStrike">
                  <a:solidFill>
                    <a:srgbClr val="231F20"/>
                  </a:solidFill>
                  <a:latin typeface="Times New Roman"/>
                  <a:ea typeface="Times New Roman"/>
                  <a:cs typeface="Times New Roman"/>
                  <a:sym typeface="Times New Roman"/>
                </a:rPr>
                <a:t>*</a:t>
              </a:r>
              <a:r>
                <a:rPr b="0" i="0" lang="en-US" sz="3500" u="none" cap="none" strike="noStrike">
                  <a:solidFill>
                    <a:srgbClr val="000000"/>
                  </a:solidFill>
                  <a:latin typeface="Times New Roman"/>
                  <a:ea typeface="Times New Roman"/>
                  <a:cs typeface="Times New Roman"/>
                  <a:sym typeface="Times New Roman"/>
                </a:rPr>
                <a:t> constitute 50% of avoidable harm</a:t>
              </a:r>
              <a:endParaRPr b="0" i="0" sz="3500" u="none" cap="none" strike="noStrike">
                <a:solidFill>
                  <a:srgbClr val="000000"/>
                </a:solidFill>
                <a:latin typeface="Times New Roman"/>
                <a:ea typeface="Times New Roman"/>
                <a:cs typeface="Times New Roman"/>
                <a:sym typeface="Times New Roman"/>
              </a:endParaRPr>
            </a:p>
          </p:txBody>
        </p:sp>
      </p:grpSp>
      <p:grpSp>
        <p:nvGrpSpPr>
          <p:cNvPr id="122" name="Google Shape;122;g2f8fa44a3c2_1_249"/>
          <p:cNvGrpSpPr/>
          <p:nvPr/>
        </p:nvGrpSpPr>
        <p:grpSpPr>
          <a:xfrm>
            <a:off x="576452" y="5567363"/>
            <a:ext cx="7616500" cy="1112201"/>
            <a:chOff x="576452" y="5338763"/>
            <a:chExt cx="7616500" cy="1112201"/>
          </a:xfrm>
        </p:grpSpPr>
        <p:grpSp>
          <p:nvGrpSpPr>
            <p:cNvPr id="123" name="Google Shape;123;g2f8fa44a3c2_1_249"/>
            <p:cNvGrpSpPr/>
            <p:nvPr/>
          </p:nvGrpSpPr>
          <p:grpSpPr>
            <a:xfrm>
              <a:off x="576452" y="5348984"/>
              <a:ext cx="1419035" cy="1101980"/>
              <a:chOff x="644902" y="5688009"/>
              <a:chExt cx="1419035" cy="1101980"/>
            </a:xfrm>
          </p:grpSpPr>
          <p:sp>
            <p:nvSpPr>
              <p:cNvPr id="124" name="Google Shape;124;g2f8fa44a3c2_1_249"/>
              <p:cNvSpPr/>
              <p:nvPr/>
            </p:nvSpPr>
            <p:spPr>
              <a:xfrm rot="833831">
                <a:off x="725440" y="5827018"/>
                <a:ext cx="1257958" cy="823962"/>
              </a:xfrm>
              <a:custGeom>
                <a:rect b="b" l="l" r="r" t="t"/>
                <a:pathLst>
                  <a:path extrusionOk="0" h="824581" w="1258903">
                    <a:moveTo>
                      <a:pt x="0" y="0"/>
                    </a:moveTo>
                    <a:lnTo>
                      <a:pt x="1258903" y="0"/>
                    </a:lnTo>
                    <a:lnTo>
                      <a:pt x="1258903" y="824581"/>
                    </a:lnTo>
                    <a:lnTo>
                      <a:pt x="0" y="824581"/>
                    </a:lnTo>
                    <a:lnTo>
                      <a:pt x="0" y="0"/>
                    </a:lnTo>
                    <a:close/>
                  </a:path>
                </a:pathLst>
              </a:custGeom>
              <a:blipFill rotWithShape="1">
                <a:blip r:embed="rId4">
                  <a:alphaModFix/>
                </a:blip>
                <a:stretch>
                  <a:fillRect b="0" l="0" r="0" t="0"/>
                </a:stretch>
              </a:blipFill>
              <a:ln>
                <a:noFill/>
              </a:ln>
            </p:spPr>
          </p:sp>
          <p:cxnSp>
            <p:nvCxnSpPr>
              <p:cNvPr id="125" name="Google Shape;125;g2f8fa44a3c2_1_249"/>
              <p:cNvCxnSpPr/>
              <p:nvPr/>
            </p:nvCxnSpPr>
            <p:spPr>
              <a:xfrm flipH="1" rot="10800000">
                <a:off x="983306" y="5838698"/>
                <a:ext cx="729600" cy="814800"/>
              </a:xfrm>
              <a:prstGeom prst="straightConnector1">
                <a:avLst/>
              </a:prstGeom>
              <a:noFill/>
              <a:ln cap="flat" cmpd="sng" w="104775">
                <a:solidFill>
                  <a:srgbClr val="8B1414"/>
                </a:solidFill>
                <a:prstDash val="solid"/>
                <a:round/>
                <a:headEnd len="sm" w="sm" type="none"/>
                <a:tailEnd len="sm" w="sm" type="none"/>
              </a:ln>
            </p:spPr>
          </p:cxnSp>
        </p:grpSp>
        <p:sp>
          <p:nvSpPr>
            <p:cNvPr id="126" name="Google Shape;126;g2f8fa44a3c2_1_249"/>
            <p:cNvSpPr txBox="1"/>
            <p:nvPr/>
          </p:nvSpPr>
          <p:spPr>
            <a:xfrm>
              <a:off x="2070552" y="5338763"/>
              <a:ext cx="61224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500"/>
                <a:buFont typeface="Arial"/>
                <a:buNone/>
              </a:pPr>
              <a:r>
                <a:rPr b="1" i="0" lang="en-US" sz="3500" u="none" cap="none" strike="noStrike">
                  <a:solidFill>
                    <a:srgbClr val="231F20"/>
                  </a:solidFill>
                  <a:latin typeface="Times New Roman"/>
                  <a:ea typeface="Times New Roman"/>
                  <a:cs typeface="Times New Roman"/>
                  <a:sym typeface="Times New Roman"/>
                </a:rPr>
                <a:t>Unsafe Surgical Practices</a:t>
              </a:r>
              <a:r>
                <a:rPr b="1" i="0" lang="en-US" sz="2600" u="none" cap="none" strike="noStrike">
                  <a:solidFill>
                    <a:srgbClr val="231F20"/>
                  </a:solidFill>
                  <a:latin typeface="Times New Roman"/>
                  <a:ea typeface="Times New Roman"/>
                  <a:cs typeface="Times New Roman"/>
                  <a:sym typeface="Times New Roman"/>
                </a:rPr>
                <a:t>*</a:t>
              </a:r>
              <a:r>
                <a:rPr b="0" i="0" lang="en-US" sz="3500" u="none" cap="none" strike="noStrike">
                  <a:solidFill>
                    <a:srgbClr val="231F20"/>
                  </a:solidFill>
                  <a:latin typeface="Times New Roman"/>
                  <a:ea typeface="Times New Roman"/>
                  <a:cs typeface="Times New Roman"/>
                  <a:sym typeface="Times New Roman"/>
                </a:rPr>
                <a:t> </a:t>
              </a:r>
              <a:r>
                <a:rPr b="0" i="0" lang="en-US" sz="3500" u="none" cap="none" strike="noStrike">
                  <a:solidFill>
                    <a:srgbClr val="000000"/>
                  </a:solidFill>
                  <a:latin typeface="Times New Roman"/>
                  <a:ea typeface="Times New Roman"/>
                  <a:cs typeface="Times New Roman"/>
                  <a:sym typeface="Times New Roman"/>
                </a:rPr>
                <a:t>cause</a:t>
              </a:r>
              <a:endParaRPr b="0" i="0" sz="35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Times New Roman"/>
                  <a:ea typeface="Times New Roman"/>
                  <a:cs typeface="Times New Roman"/>
                  <a:sym typeface="Times New Roman"/>
                </a:rPr>
                <a:t>complications in 25% of patients</a:t>
              </a:r>
              <a:endParaRPr b="0" i="0" sz="3500" u="none" cap="none" strike="noStrike">
                <a:solidFill>
                  <a:srgbClr val="000000"/>
                </a:solidFill>
                <a:latin typeface="Times New Roman"/>
                <a:ea typeface="Times New Roman"/>
                <a:cs typeface="Times New Roman"/>
                <a:sym typeface="Times New Roman"/>
              </a:endParaRPr>
            </a:p>
          </p:txBody>
        </p:sp>
      </p:grpSp>
      <p:sp>
        <p:nvSpPr>
          <p:cNvPr id="127" name="Google Shape;127;g2f8fa44a3c2_1_249"/>
          <p:cNvSpPr txBox="1"/>
          <p:nvPr/>
        </p:nvSpPr>
        <p:spPr>
          <a:xfrm>
            <a:off x="9765750" y="2100475"/>
            <a:ext cx="7415100" cy="3771000"/>
          </a:xfrm>
          <a:prstGeom prst="rect">
            <a:avLst/>
          </a:prstGeom>
          <a:noFill/>
          <a:ln>
            <a:noFill/>
          </a:ln>
        </p:spPr>
        <p:txBody>
          <a:bodyPr anchorCtr="0" anchor="t" bIns="0" lIns="0" spcFirstLastPara="1" rIns="0" wrap="square" tIns="0">
            <a:spAutoFit/>
          </a:bodyPr>
          <a:lstStyle/>
          <a:p>
            <a:pPr indent="-450850" lvl="0" marL="457200" marR="0" rtl="0" algn="l">
              <a:lnSpc>
                <a:spcPct val="100000"/>
              </a:lnSpc>
              <a:spcBef>
                <a:spcPts val="0"/>
              </a:spcBef>
              <a:spcAft>
                <a:spcPts val="0"/>
              </a:spcAft>
              <a:buClr>
                <a:srgbClr val="231F20"/>
              </a:buClr>
              <a:buSzPts val="3500"/>
              <a:buFont typeface="Times New Roman"/>
              <a:buChar char="●"/>
            </a:pPr>
            <a:r>
              <a:rPr b="0" i="0" lang="en-US" sz="3500" u="none" cap="none" strike="noStrike">
                <a:solidFill>
                  <a:srgbClr val="231F20"/>
                </a:solidFill>
                <a:latin typeface="Times New Roman"/>
                <a:ea typeface="Times New Roman"/>
                <a:cs typeface="Times New Roman"/>
                <a:sym typeface="Times New Roman"/>
              </a:rPr>
              <a:t>Delayed Treatment </a:t>
            </a:r>
            <a:endParaRPr b="0" i="0" sz="3500" u="none" cap="none" strike="noStrike">
              <a:solidFill>
                <a:srgbClr val="231F20"/>
              </a:solidFill>
              <a:latin typeface="Times New Roman"/>
              <a:ea typeface="Times New Roman"/>
              <a:cs typeface="Times New Roman"/>
              <a:sym typeface="Times New Roman"/>
            </a:endParaRPr>
          </a:p>
          <a:p>
            <a:pPr indent="-450850" lvl="0" marL="457200" marR="0" rtl="0" algn="l">
              <a:lnSpc>
                <a:spcPct val="100000"/>
              </a:lnSpc>
              <a:spcBef>
                <a:spcPts val="0"/>
              </a:spcBef>
              <a:spcAft>
                <a:spcPts val="0"/>
              </a:spcAft>
              <a:buClr>
                <a:srgbClr val="231F20"/>
              </a:buClr>
              <a:buSzPts val="3500"/>
              <a:buFont typeface="Times New Roman"/>
              <a:buChar char="●"/>
            </a:pPr>
            <a:r>
              <a:rPr b="0" i="0" lang="en-US" sz="3500" u="none" cap="none" strike="noStrike">
                <a:solidFill>
                  <a:srgbClr val="231F20"/>
                </a:solidFill>
                <a:latin typeface="Times New Roman"/>
                <a:ea typeface="Times New Roman"/>
                <a:cs typeface="Times New Roman"/>
                <a:sym typeface="Times New Roman"/>
              </a:rPr>
              <a:t>Prolonged Suffering </a:t>
            </a:r>
            <a:endParaRPr b="0" i="0" sz="3500" u="none" cap="none" strike="noStrike">
              <a:solidFill>
                <a:srgbClr val="231F20"/>
              </a:solidFill>
              <a:latin typeface="Times New Roman"/>
              <a:ea typeface="Times New Roman"/>
              <a:cs typeface="Times New Roman"/>
              <a:sym typeface="Times New Roman"/>
            </a:endParaRPr>
          </a:p>
          <a:p>
            <a:pPr indent="-450850" lvl="0" marL="457200" marR="0" rtl="0" algn="l">
              <a:lnSpc>
                <a:spcPct val="100000"/>
              </a:lnSpc>
              <a:spcBef>
                <a:spcPts val="0"/>
              </a:spcBef>
              <a:spcAft>
                <a:spcPts val="0"/>
              </a:spcAft>
              <a:buClr>
                <a:srgbClr val="231F20"/>
              </a:buClr>
              <a:buSzPts val="3500"/>
              <a:buFont typeface="Times New Roman"/>
              <a:buChar char="●"/>
            </a:pPr>
            <a:r>
              <a:rPr b="0" i="0" lang="en-US" sz="3500" u="none" cap="none" strike="noStrike">
                <a:solidFill>
                  <a:srgbClr val="231F20"/>
                </a:solidFill>
                <a:latin typeface="Times New Roman"/>
                <a:ea typeface="Times New Roman"/>
                <a:cs typeface="Times New Roman"/>
                <a:sym typeface="Times New Roman"/>
              </a:rPr>
              <a:t>Increased Healthcare Costs </a:t>
            </a:r>
            <a:endParaRPr b="0" i="0" sz="3500" u="none" cap="none" strike="noStrike">
              <a:solidFill>
                <a:srgbClr val="231F20"/>
              </a:solidFill>
              <a:latin typeface="Times New Roman"/>
              <a:ea typeface="Times New Roman"/>
              <a:cs typeface="Times New Roman"/>
              <a:sym typeface="Times New Roman"/>
            </a:endParaRPr>
          </a:p>
          <a:p>
            <a:pPr indent="-450850" lvl="0" marL="457200" marR="0" rtl="0" algn="l">
              <a:lnSpc>
                <a:spcPct val="100000"/>
              </a:lnSpc>
              <a:spcBef>
                <a:spcPts val="0"/>
              </a:spcBef>
              <a:spcAft>
                <a:spcPts val="0"/>
              </a:spcAft>
              <a:buClr>
                <a:srgbClr val="231F20"/>
              </a:buClr>
              <a:buSzPts val="3500"/>
              <a:buFont typeface="Times New Roman"/>
              <a:buChar char="●"/>
            </a:pPr>
            <a:r>
              <a:rPr b="0" i="0" lang="en-US" sz="3500" u="none" cap="none" strike="noStrike">
                <a:solidFill>
                  <a:srgbClr val="231F20"/>
                </a:solidFill>
                <a:latin typeface="Times New Roman"/>
                <a:ea typeface="Times New Roman"/>
                <a:cs typeface="Times New Roman"/>
                <a:sym typeface="Times New Roman"/>
              </a:rPr>
              <a:t>Loss of Trust in Healthcare and Psychological Impact on Patients </a:t>
            </a:r>
            <a:endParaRPr b="0" i="0" sz="3500" u="none" cap="none" strike="noStrike">
              <a:solidFill>
                <a:srgbClr val="231F20"/>
              </a:solidFill>
              <a:latin typeface="Times New Roman"/>
              <a:ea typeface="Times New Roman"/>
              <a:cs typeface="Times New Roman"/>
              <a:sym typeface="Times New Roman"/>
            </a:endParaRPr>
          </a:p>
          <a:p>
            <a:pPr indent="-450850" lvl="0" marL="457200" marR="0" rtl="0" algn="l">
              <a:lnSpc>
                <a:spcPct val="100000"/>
              </a:lnSpc>
              <a:spcBef>
                <a:spcPts val="0"/>
              </a:spcBef>
              <a:spcAft>
                <a:spcPts val="0"/>
              </a:spcAft>
              <a:buClr>
                <a:srgbClr val="231F20"/>
              </a:buClr>
              <a:buSzPts val="3500"/>
              <a:buFont typeface="Times New Roman"/>
              <a:buChar char="●"/>
            </a:pPr>
            <a:r>
              <a:rPr b="0" i="0" lang="en-US" sz="3500" u="none" cap="none" strike="noStrike">
                <a:solidFill>
                  <a:srgbClr val="231F20"/>
                </a:solidFill>
                <a:latin typeface="Times New Roman"/>
                <a:ea typeface="Times New Roman"/>
                <a:cs typeface="Times New Roman"/>
                <a:sym typeface="Times New Roman"/>
              </a:rPr>
              <a:t>Wrong Treatment, Disability, Morbidity &amp; mortality</a:t>
            </a:r>
            <a:endParaRPr b="0" i="0" sz="3500" u="none" cap="none" strike="noStrike">
              <a:solidFill>
                <a:srgbClr val="000000"/>
              </a:solidFill>
              <a:latin typeface="Times New Roman"/>
              <a:ea typeface="Times New Roman"/>
              <a:cs typeface="Times New Roman"/>
              <a:sym typeface="Times New Roman"/>
            </a:endParaRPr>
          </a:p>
        </p:txBody>
      </p:sp>
      <p:grpSp>
        <p:nvGrpSpPr>
          <p:cNvPr id="128" name="Google Shape;128;g2f8fa44a3c2_1_249"/>
          <p:cNvGrpSpPr/>
          <p:nvPr/>
        </p:nvGrpSpPr>
        <p:grpSpPr>
          <a:xfrm>
            <a:off x="802836" y="7148513"/>
            <a:ext cx="7284061" cy="985056"/>
            <a:chOff x="802836" y="6919913"/>
            <a:chExt cx="7284061" cy="985056"/>
          </a:xfrm>
        </p:grpSpPr>
        <p:sp>
          <p:nvSpPr>
            <p:cNvPr id="129" name="Google Shape;129;g2f8fa44a3c2_1_249"/>
            <p:cNvSpPr/>
            <p:nvPr/>
          </p:nvSpPr>
          <p:spPr>
            <a:xfrm>
              <a:off x="802836" y="6974577"/>
              <a:ext cx="1134625" cy="930392"/>
            </a:xfrm>
            <a:custGeom>
              <a:rect b="b" l="l" r="r" t="t"/>
              <a:pathLst>
                <a:path extrusionOk="0" h="928072" w="1131796">
                  <a:moveTo>
                    <a:pt x="0" y="0"/>
                  </a:moveTo>
                  <a:lnTo>
                    <a:pt x="1131796" y="0"/>
                  </a:lnTo>
                  <a:lnTo>
                    <a:pt x="1131796" y="928073"/>
                  </a:lnTo>
                  <a:lnTo>
                    <a:pt x="0" y="928073"/>
                  </a:lnTo>
                  <a:lnTo>
                    <a:pt x="0" y="0"/>
                  </a:lnTo>
                  <a:close/>
                </a:path>
              </a:pathLst>
            </a:custGeom>
            <a:blipFill rotWithShape="1">
              <a:blip r:embed="rId5">
                <a:alphaModFix/>
              </a:blip>
              <a:stretch>
                <a:fillRect b="0" l="0" r="0" t="0"/>
              </a:stretch>
            </a:blipFill>
            <a:ln>
              <a:noFill/>
            </a:ln>
          </p:spPr>
        </p:sp>
        <p:sp>
          <p:nvSpPr>
            <p:cNvPr id="130" name="Google Shape;130;g2f8fa44a3c2_1_249"/>
            <p:cNvSpPr txBox="1"/>
            <p:nvPr/>
          </p:nvSpPr>
          <p:spPr>
            <a:xfrm>
              <a:off x="2176597" y="6919913"/>
              <a:ext cx="5910300" cy="9159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chemeClr val="dk1"/>
                </a:buClr>
                <a:buSzPts val="3000"/>
                <a:buFont typeface="Arial"/>
                <a:buNone/>
              </a:pPr>
              <a:r>
                <a:rPr b="1" i="0" lang="en-US" sz="3500" u="none" cap="none" strike="noStrike">
                  <a:solidFill>
                    <a:schemeClr val="dk1"/>
                  </a:solidFill>
                  <a:latin typeface="Times New Roman"/>
                  <a:ea typeface="Times New Roman"/>
                  <a:cs typeface="Times New Roman"/>
                  <a:sym typeface="Times New Roman"/>
                </a:rPr>
                <a:t>Unsafe Transfusion/ Injection </a:t>
              </a:r>
              <a:r>
                <a:rPr b="0" i="0" lang="en-US" sz="3500" u="none" cap="none" strike="noStrike">
                  <a:solidFill>
                    <a:schemeClr val="dk1"/>
                  </a:solidFill>
                  <a:latin typeface="Times New Roman"/>
                  <a:ea typeface="Times New Roman"/>
                  <a:cs typeface="Times New Roman"/>
                  <a:sym typeface="Times New Roman"/>
                </a:rPr>
                <a:t> practices </a:t>
              </a:r>
              <a:endParaRPr b="1" i="0" sz="3200" u="none" cap="none" strike="noStrike">
                <a:solidFill>
                  <a:srgbClr val="000000"/>
                </a:solidFill>
                <a:latin typeface="Times New Roman"/>
                <a:ea typeface="Times New Roman"/>
                <a:cs typeface="Times New Roman"/>
                <a:sym typeface="Times New Roman"/>
              </a:endParaRPr>
            </a:p>
          </p:txBody>
        </p:sp>
      </p:grpSp>
      <p:sp>
        <p:nvSpPr>
          <p:cNvPr id="131" name="Google Shape;131;g2f8fa44a3c2_1_249"/>
          <p:cNvSpPr txBox="1"/>
          <p:nvPr/>
        </p:nvSpPr>
        <p:spPr>
          <a:xfrm>
            <a:off x="10247925" y="6911325"/>
            <a:ext cx="7274700" cy="12954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chemeClr val="dk1"/>
              </a:buClr>
              <a:buSzPts val="3200"/>
              <a:buFont typeface="Arial"/>
              <a:buNone/>
            </a:pPr>
            <a:r>
              <a:rPr b="1" i="0" lang="en-US" sz="3300" u="sng" cap="none" strike="noStrike">
                <a:solidFill>
                  <a:srgbClr val="FF0000"/>
                </a:solidFill>
                <a:latin typeface="Times New Roman"/>
                <a:ea typeface="Times New Roman"/>
                <a:cs typeface="Times New Roman"/>
                <a:sym typeface="Times New Roman"/>
              </a:rPr>
              <a:t>Patient Harm is also caused due to ignorance of patients and non-involvement</a:t>
            </a:r>
            <a:endParaRPr b="1" i="0" sz="3300" u="none" cap="none" strike="noStrike">
              <a:solidFill>
                <a:srgbClr val="000000"/>
              </a:solidFill>
              <a:latin typeface="Times New Roman"/>
              <a:ea typeface="Times New Roman"/>
              <a:cs typeface="Times New Roman"/>
              <a:sym typeface="Times New Roman"/>
            </a:endParaRPr>
          </a:p>
        </p:txBody>
      </p:sp>
      <p:sp>
        <p:nvSpPr>
          <p:cNvPr id="132" name="Google Shape;132;g2f8fa44a3c2_1_249"/>
          <p:cNvSpPr txBox="1"/>
          <p:nvPr/>
        </p:nvSpPr>
        <p:spPr>
          <a:xfrm>
            <a:off x="1062938" y="8770832"/>
            <a:ext cx="15816600" cy="4971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chemeClr val="dk1"/>
              </a:buClr>
              <a:buSzPts val="7100"/>
              <a:buFont typeface="Arial"/>
              <a:buNone/>
            </a:pPr>
            <a:r>
              <a:rPr b="1" i="0" lang="en-US" sz="3800" u="none" cap="none" strike="noStrike">
                <a:solidFill>
                  <a:srgbClr val="0070C0"/>
                </a:solidFill>
                <a:latin typeface="Times New Roman"/>
                <a:ea typeface="Times New Roman"/>
                <a:cs typeface="Times New Roman"/>
                <a:sym typeface="Times New Roman"/>
              </a:rPr>
              <a:t>Up to 50% of this avoidable harm  can be prevented by us</a:t>
            </a:r>
            <a:endParaRPr b="1" i="0" sz="4200" u="none" cap="none" strike="noStrike">
              <a:solidFill>
                <a:srgbClr val="7030A0"/>
              </a:solidFill>
              <a:latin typeface="Times New Roman"/>
              <a:ea typeface="Times New Roman"/>
              <a:cs typeface="Times New Roman"/>
              <a:sym typeface="Times New Roman"/>
            </a:endParaRPr>
          </a:p>
        </p:txBody>
      </p:sp>
      <p:grpSp>
        <p:nvGrpSpPr>
          <p:cNvPr id="133" name="Google Shape;133;g2f8fa44a3c2_1_249"/>
          <p:cNvGrpSpPr/>
          <p:nvPr/>
        </p:nvGrpSpPr>
        <p:grpSpPr>
          <a:xfrm>
            <a:off x="781170" y="2078685"/>
            <a:ext cx="7414984" cy="1616100"/>
            <a:chOff x="781170" y="1850085"/>
            <a:chExt cx="7414984" cy="1616100"/>
          </a:xfrm>
        </p:grpSpPr>
        <p:sp>
          <p:nvSpPr>
            <p:cNvPr id="134" name="Google Shape;134;g2f8fa44a3c2_1_249"/>
            <p:cNvSpPr txBox="1"/>
            <p:nvPr/>
          </p:nvSpPr>
          <p:spPr>
            <a:xfrm>
              <a:off x="2201554" y="1850085"/>
              <a:ext cx="5994600" cy="1616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500"/>
                <a:buFont typeface="Arial"/>
                <a:buNone/>
              </a:pPr>
              <a:r>
                <a:rPr b="1" i="0" lang="en-US" sz="3500" u="none" cap="none" strike="noStrike">
                  <a:solidFill>
                    <a:srgbClr val="231F20"/>
                  </a:solidFill>
                  <a:latin typeface="Times New Roman"/>
                  <a:ea typeface="Times New Roman"/>
                  <a:cs typeface="Times New Roman"/>
                  <a:sym typeface="Times New Roman"/>
                </a:rPr>
                <a:t>1 in 10 patients* </a:t>
              </a:r>
              <a:r>
                <a:rPr b="0" i="0" lang="en-US" sz="3500" u="none" cap="none" strike="noStrike">
                  <a:solidFill>
                    <a:srgbClr val="231F20"/>
                  </a:solidFill>
                  <a:latin typeface="Times New Roman"/>
                  <a:ea typeface="Times New Roman"/>
                  <a:cs typeface="Times New Roman"/>
                  <a:sym typeface="Times New Roman"/>
                </a:rPr>
                <a:t>are harmed during hospitalization, while</a:t>
              </a:r>
              <a:r>
                <a:rPr b="1" i="0" lang="en-US" sz="3500" u="none" cap="none" strike="noStrike">
                  <a:solidFill>
                    <a:srgbClr val="231F20"/>
                  </a:solidFill>
                  <a:latin typeface="Times New Roman"/>
                  <a:ea typeface="Times New Roman"/>
                  <a:cs typeface="Times New Roman"/>
                  <a:sym typeface="Times New Roman"/>
                </a:rPr>
                <a:t> 4 in 10* </a:t>
              </a:r>
              <a:r>
                <a:rPr b="0" i="0" lang="en-US" sz="3500" u="none" cap="none" strike="noStrike">
                  <a:solidFill>
                    <a:srgbClr val="231F20"/>
                  </a:solidFill>
                  <a:latin typeface="Times New Roman"/>
                  <a:ea typeface="Times New Roman"/>
                  <a:cs typeface="Times New Roman"/>
                  <a:sym typeface="Times New Roman"/>
                </a:rPr>
                <a:t>face harm in OPD </a:t>
              </a:r>
              <a:endParaRPr b="0" i="0" sz="3500" u="none" cap="none" strike="noStrike">
                <a:solidFill>
                  <a:srgbClr val="000000"/>
                </a:solidFill>
                <a:latin typeface="Times New Roman"/>
                <a:ea typeface="Times New Roman"/>
                <a:cs typeface="Times New Roman"/>
                <a:sym typeface="Times New Roman"/>
              </a:endParaRPr>
            </a:p>
          </p:txBody>
        </p:sp>
        <p:pic>
          <p:nvPicPr>
            <p:cNvPr id="135" name="Google Shape;135;g2f8fa44a3c2_1_249"/>
            <p:cNvPicPr preferRelativeResize="0"/>
            <p:nvPr/>
          </p:nvPicPr>
          <p:blipFill rotWithShape="1">
            <a:blip r:embed="rId6">
              <a:alphaModFix/>
            </a:blip>
            <a:srcRect b="18439" l="10943" r="10991" t="14138"/>
            <a:stretch/>
          </p:blipFill>
          <p:spPr>
            <a:xfrm>
              <a:off x="781170" y="2051720"/>
              <a:ext cx="1133850" cy="1176229"/>
            </a:xfrm>
            <a:prstGeom prst="rect">
              <a:avLst/>
            </a:prstGeom>
            <a:noFill/>
            <a:ln>
              <a:noFill/>
            </a:ln>
          </p:spPr>
        </p:pic>
      </p:grpSp>
      <p:pic>
        <p:nvPicPr>
          <p:cNvPr id="136" name="Google Shape;136;g2f8fa44a3c2_1_249"/>
          <p:cNvPicPr preferRelativeResize="0"/>
          <p:nvPr/>
        </p:nvPicPr>
        <p:blipFill rotWithShape="1">
          <a:blip r:embed="rId7">
            <a:alphaModFix/>
          </a:blip>
          <a:srcRect b="9442" l="21014" r="22766" t="8022"/>
          <a:stretch/>
        </p:blipFill>
        <p:spPr>
          <a:xfrm>
            <a:off x="8856150" y="6787538"/>
            <a:ext cx="1627501" cy="1593000"/>
          </a:xfrm>
          <a:prstGeom prst="rect">
            <a:avLst/>
          </a:prstGeom>
          <a:noFill/>
          <a:ln>
            <a:noFill/>
          </a:ln>
        </p:spPr>
      </p:pic>
      <p:pic>
        <p:nvPicPr>
          <p:cNvPr id="137" name="Google Shape;137;g2f8fa44a3c2_1_249"/>
          <p:cNvPicPr preferRelativeResize="0"/>
          <p:nvPr/>
        </p:nvPicPr>
        <p:blipFill rotWithShape="1">
          <a:blip r:embed="rId8">
            <a:alphaModFix/>
          </a:blip>
          <a:srcRect b="0" l="0" r="0" t="0"/>
          <a:stretch/>
        </p:blipFill>
        <p:spPr>
          <a:xfrm>
            <a:off x="15804450" y="-438431"/>
            <a:ext cx="3242982" cy="1824189"/>
          </a:xfrm>
          <a:prstGeom prst="rect">
            <a:avLst/>
          </a:prstGeom>
          <a:noFill/>
          <a:ln>
            <a:noFill/>
          </a:ln>
        </p:spPr>
      </p:pic>
      <p:pic>
        <p:nvPicPr>
          <p:cNvPr id="138" name="Google Shape;138;g2f8fa44a3c2_1_249"/>
          <p:cNvPicPr preferRelativeResize="0"/>
          <p:nvPr/>
        </p:nvPicPr>
        <p:blipFill rotWithShape="1">
          <a:blip r:embed="rId9">
            <a:alphaModFix/>
          </a:blip>
          <a:srcRect b="0" l="0" r="0" t="0"/>
          <a:stretch/>
        </p:blipFill>
        <p:spPr>
          <a:xfrm>
            <a:off x="259013" y="204600"/>
            <a:ext cx="1627500" cy="723338"/>
          </a:xfrm>
          <a:prstGeom prst="rect">
            <a:avLst/>
          </a:prstGeom>
          <a:noFill/>
          <a:ln>
            <a:noFill/>
          </a:ln>
        </p:spPr>
      </p:pic>
      <p:sp>
        <p:nvSpPr>
          <p:cNvPr id="139" name="Google Shape;139;g2f8fa44a3c2_1_249"/>
          <p:cNvSpPr txBox="1"/>
          <p:nvPr/>
        </p:nvSpPr>
        <p:spPr>
          <a:xfrm>
            <a:off x="6954199" y="9483539"/>
            <a:ext cx="33078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sng" cap="none" strike="noStrike">
                <a:solidFill>
                  <a:srgbClr val="F2663D"/>
                </a:solidFill>
                <a:latin typeface="Times"/>
                <a:ea typeface="Times"/>
                <a:cs typeface="Times"/>
                <a:sym typeface="Times"/>
              </a:rPr>
              <a:t>*Source: WHO</a:t>
            </a:r>
            <a:endParaRPr b="1" i="0" sz="3800" u="none" cap="none" strike="noStrike">
              <a:solidFill>
                <a:srgbClr val="0070C0"/>
              </a:solidFill>
              <a:latin typeface="Times"/>
              <a:ea typeface="Times"/>
              <a:cs typeface="Times"/>
              <a:sym typeface="Times"/>
            </a:endParaRPr>
          </a:p>
        </p:txBody>
      </p:sp>
      <p:cxnSp>
        <p:nvCxnSpPr>
          <p:cNvPr id="140" name="Google Shape;140;g2f8fa44a3c2_1_249"/>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141" name="Google Shape;141;g2f8fa44a3c2_1_249"/>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2" name="Google Shape;142;g2f8fa44a3c2_1_249"/>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E"/>
        </a:solidFill>
      </p:bgPr>
    </p:bg>
    <p:spTree>
      <p:nvGrpSpPr>
        <p:cNvPr id="530" name="Shape 530"/>
        <p:cNvGrpSpPr/>
        <p:nvPr/>
      </p:nvGrpSpPr>
      <p:grpSpPr>
        <a:xfrm>
          <a:off x="0" y="0"/>
          <a:ext cx="0" cy="0"/>
          <a:chOff x="0" y="0"/>
          <a:chExt cx="0" cy="0"/>
        </a:xfrm>
      </p:grpSpPr>
      <p:sp>
        <p:nvSpPr>
          <p:cNvPr id="531" name="Google Shape;531;p9"/>
          <p:cNvSpPr/>
          <p:nvPr/>
        </p:nvSpPr>
        <p:spPr>
          <a:xfrm>
            <a:off x="1286075" y="2197051"/>
            <a:ext cx="5322814" cy="7696155"/>
          </a:xfrm>
          <a:custGeom>
            <a:rect b="b" l="l" r="r" t="t"/>
            <a:pathLst>
              <a:path extrusionOk="0" h="8320168" w="5881562">
                <a:moveTo>
                  <a:pt x="0" y="0"/>
                </a:moveTo>
                <a:lnTo>
                  <a:pt x="5881561" y="0"/>
                </a:lnTo>
                <a:lnTo>
                  <a:pt x="5881561" y="8320167"/>
                </a:lnTo>
                <a:lnTo>
                  <a:pt x="0" y="8320167"/>
                </a:lnTo>
                <a:lnTo>
                  <a:pt x="0" y="0"/>
                </a:lnTo>
                <a:close/>
              </a:path>
            </a:pathLst>
          </a:custGeom>
          <a:blipFill rotWithShape="1">
            <a:blip r:embed="rId3">
              <a:alphaModFix/>
            </a:blip>
            <a:stretch>
              <a:fillRect b="0" l="0" r="0" t="0"/>
            </a:stretch>
          </a:blipFill>
          <a:ln cap="flat" cmpd="sng" w="38100">
            <a:solidFill>
              <a:srgbClr val="004877"/>
            </a:solidFill>
            <a:prstDash val="solid"/>
            <a:round/>
            <a:headEnd len="sm" w="sm" type="none"/>
            <a:tailEnd len="sm" w="sm" type="none"/>
          </a:ln>
        </p:spPr>
      </p:sp>
      <p:sp>
        <p:nvSpPr>
          <p:cNvPr id="532" name="Google Shape;532;p9"/>
          <p:cNvSpPr txBox="1"/>
          <p:nvPr/>
        </p:nvSpPr>
        <p:spPr>
          <a:xfrm>
            <a:off x="1653352" y="268205"/>
            <a:ext cx="14347200" cy="8466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Clr>
                <a:srgbClr val="000000"/>
              </a:buClr>
              <a:buSzPts val="5500"/>
              <a:buFont typeface="Arial"/>
              <a:buNone/>
            </a:pPr>
            <a:r>
              <a:rPr b="1" i="0" lang="en-US" sz="5500" u="none" cap="none" strike="noStrike">
                <a:solidFill>
                  <a:srgbClr val="CC0000"/>
                </a:solidFill>
                <a:latin typeface="Times New Roman"/>
                <a:ea typeface="Times New Roman"/>
                <a:cs typeface="Times New Roman"/>
                <a:sym typeface="Times New Roman"/>
              </a:rPr>
              <a:t>Why Do Adults need Vaccination</a:t>
            </a:r>
            <a:endParaRPr b="0" i="0" sz="5500" u="none" cap="none" strike="noStrike">
              <a:solidFill>
                <a:srgbClr val="CC0000"/>
              </a:solidFill>
              <a:latin typeface="Times New Roman"/>
              <a:ea typeface="Times New Roman"/>
              <a:cs typeface="Times New Roman"/>
              <a:sym typeface="Times New Roman"/>
            </a:endParaRPr>
          </a:p>
        </p:txBody>
      </p:sp>
      <p:cxnSp>
        <p:nvCxnSpPr>
          <p:cNvPr id="533" name="Google Shape;533;p9"/>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534" name="Google Shape;534;p9"/>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35" name="Google Shape;535;p9"/>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536" name="Google Shape;536;p9"/>
          <p:cNvPicPr preferRelativeResize="0"/>
          <p:nvPr/>
        </p:nvPicPr>
        <p:blipFill rotWithShape="1">
          <a:blip r:embed="rId4">
            <a:alphaModFix/>
          </a:blip>
          <a:srcRect b="0" l="0" r="0" t="0"/>
          <a:stretch/>
        </p:blipFill>
        <p:spPr>
          <a:xfrm>
            <a:off x="237938" y="207113"/>
            <a:ext cx="1627500" cy="723338"/>
          </a:xfrm>
          <a:prstGeom prst="rect">
            <a:avLst/>
          </a:prstGeom>
          <a:noFill/>
          <a:ln>
            <a:noFill/>
          </a:ln>
        </p:spPr>
      </p:pic>
      <p:pic>
        <p:nvPicPr>
          <p:cNvPr id="537" name="Google Shape;537;p9"/>
          <p:cNvPicPr preferRelativeResize="0"/>
          <p:nvPr/>
        </p:nvPicPr>
        <p:blipFill rotWithShape="1">
          <a:blip r:embed="rId5">
            <a:alphaModFix/>
          </a:blip>
          <a:srcRect b="0" l="0" r="0" t="0"/>
          <a:stretch/>
        </p:blipFill>
        <p:spPr>
          <a:xfrm>
            <a:off x="15804450" y="-438431"/>
            <a:ext cx="3242982" cy="1824189"/>
          </a:xfrm>
          <a:prstGeom prst="rect">
            <a:avLst/>
          </a:prstGeom>
          <a:noFill/>
          <a:ln>
            <a:noFill/>
          </a:ln>
        </p:spPr>
      </p:pic>
      <p:pic>
        <p:nvPicPr>
          <p:cNvPr id="538" name="Google Shape;538;p9"/>
          <p:cNvPicPr preferRelativeResize="0"/>
          <p:nvPr/>
        </p:nvPicPr>
        <p:blipFill rotWithShape="1">
          <a:blip r:embed="rId6">
            <a:alphaModFix/>
          </a:blip>
          <a:srcRect b="10746" l="3578" r="2752" t="4225"/>
          <a:stretch/>
        </p:blipFill>
        <p:spPr>
          <a:xfrm>
            <a:off x="7376525" y="2044650"/>
            <a:ext cx="8470799" cy="7498164"/>
          </a:xfrm>
          <a:prstGeom prst="rect">
            <a:avLst/>
          </a:prstGeom>
          <a:noFill/>
          <a:ln cap="flat" cmpd="sng" w="19050">
            <a:solidFill>
              <a:schemeClr val="dk2"/>
            </a:solidFill>
            <a:prstDash val="solid"/>
            <a:round/>
            <a:headEnd len="sm" w="sm" type="none"/>
            <a:tailEnd len="sm" w="sm" type="none"/>
          </a:ln>
        </p:spPr>
      </p:pic>
      <p:sp>
        <p:nvSpPr>
          <p:cNvPr id="539" name="Google Shape;539;p9"/>
          <p:cNvSpPr txBox="1"/>
          <p:nvPr/>
        </p:nvSpPr>
        <p:spPr>
          <a:xfrm>
            <a:off x="7340888" y="1368925"/>
            <a:ext cx="8470800" cy="57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70C0"/>
                </a:solidFill>
                <a:latin typeface="Times New Roman"/>
                <a:ea typeface="Times New Roman"/>
                <a:cs typeface="Times New Roman"/>
                <a:sym typeface="Times New Roman"/>
              </a:rPr>
              <a:t>Illustrative Adult Vaccination Schedule</a:t>
            </a:r>
            <a:endParaRPr b="1" i="0" sz="3200" u="none" cap="none" strike="noStrike">
              <a:solidFill>
                <a:srgbClr val="0070C0"/>
              </a:solidFill>
              <a:latin typeface="Times New Roman"/>
              <a:ea typeface="Times New Roman"/>
              <a:cs typeface="Times New Roman"/>
              <a:sym typeface="Times New Roman"/>
            </a:endParaRPr>
          </a:p>
        </p:txBody>
      </p:sp>
      <p:sp>
        <p:nvSpPr>
          <p:cNvPr id="540" name="Google Shape;540;p9"/>
          <p:cNvSpPr txBox="1"/>
          <p:nvPr/>
        </p:nvSpPr>
        <p:spPr>
          <a:xfrm>
            <a:off x="13771100" y="6554975"/>
            <a:ext cx="5480700" cy="65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highlight>
                <a:srgbClr val="FFCC00"/>
              </a:highlight>
              <a:latin typeface="Calibri"/>
              <a:ea typeface="Calibri"/>
              <a:cs typeface="Calibri"/>
              <a:sym typeface="Calibri"/>
            </a:endParaRPr>
          </a:p>
        </p:txBody>
      </p:sp>
      <p:sp>
        <p:nvSpPr>
          <p:cNvPr id="541" name="Google Shape;541;p9"/>
          <p:cNvSpPr txBox="1"/>
          <p:nvPr/>
        </p:nvSpPr>
        <p:spPr>
          <a:xfrm>
            <a:off x="8785550" y="9453975"/>
            <a:ext cx="5845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rgbClr val="FF0000"/>
                </a:solidFill>
                <a:latin typeface="Times New Roman"/>
                <a:ea typeface="Times New Roman"/>
                <a:cs typeface="Times New Roman"/>
                <a:sym typeface="Times New Roman"/>
              </a:rPr>
              <a:t>Please check for the latest vaccine available </a:t>
            </a:r>
            <a:endParaRPr b="1" i="0" sz="23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306b037d990_1_605"/>
          <p:cNvSpPr txBox="1"/>
          <p:nvPr/>
        </p:nvSpPr>
        <p:spPr>
          <a:xfrm>
            <a:off x="1818302" y="645260"/>
            <a:ext cx="14888400" cy="846600"/>
          </a:xfrm>
          <a:prstGeom prst="rect">
            <a:avLst/>
          </a:prstGeom>
          <a:noFill/>
          <a:ln>
            <a:noFill/>
          </a:ln>
        </p:spPr>
        <p:txBody>
          <a:bodyPr anchorCtr="0" anchor="t" bIns="0" lIns="0" spcFirstLastPara="1" rIns="0" wrap="square" tIns="0">
            <a:spAutoFit/>
          </a:bodyPr>
          <a:lstStyle/>
          <a:p>
            <a:pPr indent="0" lvl="0" marL="0" marR="0" rtl="0" algn="ctr">
              <a:lnSpc>
                <a:spcPct val="105400"/>
              </a:lnSpc>
              <a:spcBef>
                <a:spcPts val="0"/>
              </a:spcBef>
              <a:spcAft>
                <a:spcPts val="0"/>
              </a:spcAft>
              <a:buClr>
                <a:srgbClr val="000000"/>
              </a:buClr>
              <a:buSzPts val="6000"/>
              <a:buFont typeface="Arial"/>
              <a:buNone/>
            </a:pPr>
            <a:r>
              <a:rPr b="1" i="0" lang="en-US" sz="5500" u="none" cap="none" strike="noStrike">
                <a:solidFill>
                  <a:srgbClr val="CC0000"/>
                </a:solidFill>
                <a:latin typeface="Times New Roman"/>
                <a:ea typeface="Times New Roman"/>
                <a:cs typeface="Times New Roman"/>
                <a:sym typeface="Times New Roman"/>
              </a:rPr>
              <a:t>Catching Cancer Early</a:t>
            </a:r>
            <a:endParaRPr b="0" i="0" sz="5500" u="none" cap="none" strike="noStrike">
              <a:solidFill>
                <a:srgbClr val="CC0000"/>
              </a:solidFill>
              <a:latin typeface="Times New Roman"/>
              <a:ea typeface="Times New Roman"/>
              <a:cs typeface="Times New Roman"/>
              <a:sym typeface="Times New Roman"/>
            </a:endParaRPr>
          </a:p>
        </p:txBody>
      </p:sp>
      <p:cxnSp>
        <p:nvCxnSpPr>
          <p:cNvPr id="547" name="Google Shape;547;g306b037d990_1_605"/>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548" name="Google Shape;548;g306b037d990_1_605"/>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49" name="Google Shape;549;g306b037d990_1_605"/>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550" name="Google Shape;550;g306b037d990_1_605"/>
          <p:cNvPicPr preferRelativeResize="0"/>
          <p:nvPr/>
        </p:nvPicPr>
        <p:blipFill rotWithShape="1">
          <a:blip r:embed="rId3">
            <a:alphaModFix/>
          </a:blip>
          <a:srcRect b="0" l="0" r="0" t="0"/>
          <a:stretch/>
        </p:blipFill>
        <p:spPr>
          <a:xfrm>
            <a:off x="542738" y="511913"/>
            <a:ext cx="1627500" cy="723338"/>
          </a:xfrm>
          <a:prstGeom prst="rect">
            <a:avLst/>
          </a:prstGeom>
          <a:noFill/>
          <a:ln>
            <a:noFill/>
          </a:ln>
        </p:spPr>
      </p:pic>
      <p:pic>
        <p:nvPicPr>
          <p:cNvPr id="551" name="Google Shape;551;g306b037d990_1_605"/>
          <p:cNvPicPr preferRelativeResize="0"/>
          <p:nvPr/>
        </p:nvPicPr>
        <p:blipFill rotWithShape="1">
          <a:blip r:embed="rId4">
            <a:alphaModFix/>
          </a:blip>
          <a:srcRect b="0" l="0" r="0" t="0"/>
          <a:stretch/>
        </p:blipFill>
        <p:spPr>
          <a:xfrm>
            <a:off x="15804450" y="-438431"/>
            <a:ext cx="3242982" cy="1824189"/>
          </a:xfrm>
          <a:prstGeom prst="rect">
            <a:avLst/>
          </a:prstGeom>
          <a:noFill/>
          <a:ln>
            <a:noFill/>
          </a:ln>
        </p:spPr>
      </p:pic>
      <p:sp>
        <p:nvSpPr>
          <p:cNvPr id="552" name="Google Shape;552;g306b037d990_1_605"/>
          <p:cNvSpPr txBox="1"/>
          <p:nvPr/>
        </p:nvSpPr>
        <p:spPr>
          <a:xfrm>
            <a:off x="1896775" y="1685048"/>
            <a:ext cx="14701800" cy="435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Cancer, significantly more prevalent among the elderly, is the second leading cause of death globally, responsible for approximately 9.6 million deaths, with one-third attributed to lifestyle factors, but many types are curable if detected early and treated effectively.</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To prevent or for early detection:</a:t>
            </a:r>
            <a:endParaRPr b="1"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120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Take preventive tests for cancer markers.</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Do not ignore symptoms if you suspect something.</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Remember, early detection means better chances of a cure.</a:t>
            </a:r>
            <a:endParaRPr b="0" i="0" sz="3000" u="none" cap="none" strike="noStrike">
              <a:solidFill>
                <a:schemeClr val="dk1"/>
              </a:solidFill>
              <a:highlight>
                <a:srgbClr val="FFFFFF"/>
              </a:highlight>
              <a:latin typeface="Times New Roman"/>
              <a:ea typeface="Times New Roman"/>
              <a:cs typeface="Times New Roman"/>
              <a:sym typeface="Times New Roman"/>
            </a:endParaRPr>
          </a:p>
        </p:txBody>
      </p:sp>
      <p:sp>
        <p:nvSpPr>
          <p:cNvPr id="553" name="Google Shape;553;g306b037d990_1_605"/>
          <p:cNvSpPr txBox="1"/>
          <p:nvPr/>
        </p:nvSpPr>
        <p:spPr>
          <a:xfrm>
            <a:off x="6954199" y="9559739"/>
            <a:ext cx="3307800" cy="369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400" u="sng" cap="none" strike="noStrike">
                <a:solidFill>
                  <a:schemeClr val="hlink"/>
                </a:solidFill>
                <a:latin typeface="Times"/>
                <a:ea typeface="Times"/>
                <a:cs typeface="Times"/>
                <a:sym typeface="Times"/>
                <a:hlinkClick r:id="rId5"/>
              </a:rPr>
              <a:t>*Source: WHO</a:t>
            </a:r>
            <a:endParaRPr b="1" i="0" sz="3300" u="none" cap="none" strike="noStrike">
              <a:solidFill>
                <a:srgbClr val="0070C0"/>
              </a:solidFill>
              <a:latin typeface="Times"/>
              <a:ea typeface="Times"/>
              <a:cs typeface="Times"/>
              <a:sym typeface="Times"/>
            </a:endParaRPr>
          </a:p>
        </p:txBody>
      </p:sp>
      <p:pic>
        <p:nvPicPr>
          <p:cNvPr id="554" name="Google Shape;554;g306b037d990_1_605"/>
          <p:cNvPicPr preferRelativeResize="0"/>
          <p:nvPr/>
        </p:nvPicPr>
        <p:blipFill rotWithShape="1">
          <a:blip r:embed="rId6">
            <a:alphaModFix/>
          </a:blip>
          <a:srcRect b="17566" l="3093" r="4278" t="19105"/>
          <a:stretch/>
        </p:blipFill>
        <p:spPr>
          <a:xfrm>
            <a:off x="1279800" y="5861075"/>
            <a:ext cx="14888398" cy="344022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g306b037d990_1_617"/>
          <p:cNvPicPr preferRelativeResize="0"/>
          <p:nvPr/>
        </p:nvPicPr>
        <p:blipFill rotWithShape="1">
          <a:blip r:embed="rId3">
            <a:alphaModFix/>
          </a:blip>
          <a:srcRect b="0" l="0" r="0" t="0"/>
          <a:stretch/>
        </p:blipFill>
        <p:spPr>
          <a:xfrm>
            <a:off x="259012" y="204600"/>
            <a:ext cx="1627500" cy="723338"/>
          </a:xfrm>
          <a:prstGeom prst="rect">
            <a:avLst/>
          </a:prstGeom>
          <a:noFill/>
          <a:ln>
            <a:noFill/>
          </a:ln>
        </p:spPr>
      </p:pic>
      <p:pic>
        <p:nvPicPr>
          <p:cNvPr id="560" name="Google Shape;560;g306b037d990_1_617"/>
          <p:cNvPicPr preferRelativeResize="0"/>
          <p:nvPr/>
        </p:nvPicPr>
        <p:blipFill rotWithShape="1">
          <a:blip r:embed="rId4">
            <a:alphaModFix/>
          </a:blip>
          <a:srcRect b="0" l="0" r="0" t="0"/>
          <a:stretch/>
        </p:blipFill>
        <p:spPr>
          <a:xfrm>
            <a:off x="16087394" y="-232820"/>
            <a:ext cx="2454600" cy="1380701"/>
          </a:xfrm>
          <a:prstGeom prst="rect">
            <a:avLst/>
          </a:prstGeom>
          <a:noFill/>
          <a:ln>
            <a:noFill/>
          </a:ln>
        </p:spPr>
      </p:pic>
      <p:pic>
        <p:nvPicPr>
          <p:cNvPr id="561" name="Google Shape;561;g306b037d990_1_617"/>
          <p:cNvPicPr preferRelativeResize="0"/>
          <p:nvPr/>
        </p:nvPicPr>
        <p:blipFill rotWithShape="1">
          <a:blip r:embed="rId5">
            <a:alphaModFix/>
          </a:blip>
          <a:srcRect b="0" l="0" r="0" t="0"/>
          <a:stretch/>
        </p:blipFill>
        <p:spPr>
          <a:xfrm>
            <a:off x="9784800" y="1300193"/>
            <a:ext cx="6074023" cy="8590904"/>
          </a:xfrm>
          <a:prstGeom prst="rect">
            <a:avLst/>
          </a:prstGeom>
          <a:noFill/>
          <a:ln cap="flat" cmpd="sng" w="19050">
            <a:solidFill>
              <a:schemeClr val="dk2"/>
            </a:solidFill>
            <a:prstDash val="solid"/>
            <a:round/>
            <a:headEnd len="sm" w="sm" type="none"/>
            <a:tailEnd len="sm" w="sm" type="none"/>
          </a:ln>
        </p:spPr>
      </p:pic>
      <p:pic>
        <p:nvPicPr>
          <p:cNvPr id="562" name="Google Shape;562;g306b037d990_1_617"/>
          <p:cNvPicPr preferRelativeResize="0"/>
          <p:nvPr/>
        </p:nvPicPr>
        <p:blipFill rotWithShape="1">
          <a:blip r:embed="rId6">
            <a:alphaModFix/>
          </a:blip>
          <a:srcRect b="0" l="0" r="0" t="0"/>
          <a:stretch/>
        </p:blipFill>
        <p:spPr>
          <a:xfrm>
            <a:off x="3283467" y="1300200"/>
            <a:ext cx="6074034" cy="8590848"/>
          </a:xfrm>
          <a:prstGeom prst="rect">
            <a:avLst/>
          </a:prstGeom>
          <a:noFill/>
          <a:ln cap="flat" cmpd="sng" w="19050">
            <a:solidFill>
              <a:schemeClr val="dk2"/>
            </a:solidFill>
            <a:prstDash val="solid"/>
            <a:round/>
            <a:headEnd len="sm" w="sm" type="none"/>
            <a:tailEnd len="sm" w="sm" type="none"/>
          </a:ln>
        </p:spPr>
      </p:pic>
      <p:sp>
        <p:nvSpPr>
          <p:cNvPr id="563" name="Google Shape;563;g306b037d990_1_617"/>
          <p:cNvSpPr txBox="1"/>
          <p:nvPr/>
        </p:nvSpPr>
        <p:spPr>
          <a:xfrm>
            <a:off x="2592400" y="174000"/>
            <a:ext cx="13114200" cy="973800"/>
          </a:xfrm>
          <a:prstGeom prst="rect">
            <a:avLst/>
          </a:prstGeom>
          <a:no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7000"/>
              <a:buFont typeface="Arial"/>
              <a:buNone/>
            </a:pPr>
            <a:r>
              <a:rPr b="1" i="0" lang="en-US" sz="5500" u="none" cap="none" strike="noStrike">
                <a:solidFill>
                  <a:srgbClr val="CC0000"/>
                </a:solidFill>
                <a:latin typeface="Times New Roman"/>
                <a:ea typeface="Times New Roman"/>
                <a:cs typeface="Times New Roman"/>
                <a:sym typeface="Times New Roman"/>
              </a:rPr>
              <a:t>Prioritize Women’s Health</a:t>
            </a:r>
            <a:endParaRPr b="1" i="0" sz="5500" u="none" cap="none" strike="noStrike">
              <a:solidFill>
                <a:srgbClr val="CC0000"/>
              </a:solidFill>
              <a:latin typeface="Times New Roman"/>
              <a:ea typeface="Times New Roman"/>
              <a:cs typeface="Times New Roman"/>
              <a:sym typeface="Times New Roman"/>
            </a:endParaRPr>
          </a:p>
        </p:txBody>
      </p:sp>
      <p:cxnSp>
        <p:nvCxnSpPr>
          <p:cNvPr id="564" name="Google Shape;564;g306b037d990_1_617"/>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565" name="Google Shape;565;g306b037d990_1_617"/>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6" name="Google Shape;566;g306b037d990_1_617"/>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g306b037d990_1_1247"/>
          <p:cNvPicPr preferRelativeResize="0"/>
          <p:nvPr/>
        </p:nvPicPr>
        <p:blipFill rotWithShape="1">
          <a:blip r:embed="rId3">
            <a:alphaModFix/>
          </a:blip>
          <a:srcRect b="0" l="0" r="0" t="0"/>
          <a:stretch/>
        </p:blipFill>
        <p:spPr>
          <a:xfrm>
            <a:off x="259012" y="204600"/>
            <a:ext cx="1627500" cy="723338"/>
          </a:xfrm>
          <a:prstGeom prst="rect">
            <a:avLst/>
          </a:prstGeom>
          <a:noFill/>
          <a:ln>
            <a:noFill/>
          </a:ln>
        </p:spPr>
      </p:pic>
      <p:pic>
        <p:nvPicPr>
          <p:cNvPr id="572" name="Google Shape;572;g306b037d990_1_1247"/>
          <p:cNvPicPr preferRelativeResize="0"/>
          <p:nvPr/>
        </p:nvPicPr>
        <p:blipFill rotWithShape="1">
          <a:blip r:embed="rId4">
            <a:alphaModFix/>
          </a:blip>
          <a:srcRect b="0" l="0" r="0" t="0"/>
          <a:stretch/>
        </p:blipFill>
        <p:spPr>
          <a:xfrm>
            <a:off x="16087394" y="-232820"/>
            <a:ext cx="2454600" cy="1380701"/>
          </a:xfrm>
          <a:prstGeom prst="rect">
            <a:avLst/>
          </a:prstGeom>
          <a:noFill/>
          <a:ln>
            <a:noFill/>
          </a:ln>
        </p:spPr>
      </p:pic>
      <p:cxnSp>
        <p:nvCxnSpPr>
          <p:cNvPr id="573" name="Google Shape;573;g306b037d990_1_1247"/>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574" name="Google Shape;574;g306b037d990_1_1247"/>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75" name="Google Shape;575;g306b037d990_1_1247"/>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
        <p:nvSpPr>
          <p:cNvPr id="576" name="Google Shape;576;g306b037d990_1_1247"/>
          <p:cNvSpPr txBox="1"/>
          <p:nvPr/>
        </p:nvSpPr>
        <p:spPr>
          <a:xfrm>
            <a:off x="3007050" y="370650"/>
            <a:ext cx="12649800" cy="1031400"/>
          </a:xfrm>
          <a:prstGeom prst="rect">
            <a:avLst/>
          </a:prstGeom>
          <a:noFill/>
          <a:ln>
            <a:noFill/>
          </a:ln>
        </p:spPr>
        <p:txBody>
          <a:bodyPr anchorCtr="0" anchor="t" bIns="91425" lIns="91425" spcFirstLastPara="1" rIns="91425" wrap="square" tIns="91425">
            <a:spAutoFit/>
          </a:bodyPr>
          <a:lstStyle/>
          <a:p>
            <a:pPr indent="0" lvl="0" marL="0" marR="0" rtl="0" algn="ctr">
              <a:lnSpc>
                <a:spcPct val="140006"/>
              </a:lnSpc>
              <a:spcBef>
                <a:spcPts val="0"/>
              </a:spcBef>
              <a:spcAft>
                <a:spcPts val="0"/>
              </a:spcAft>
              <a:buClr>
                <a:srgbClr val="000000"/>
              </a:buClr>
              <a:buSzPts val="5500"/>
              <a:buFont typeface="Arial"/>
              <a:buNone/>
            </a:pPr>
            <a:r>
              <a:rPr b="1" i="0" lang="en-US" sz="5500" u="none" cap="none" strike="noStrike">
                <a:solidFill>
                  <a:srgbClr val="CC0000"/>
                </a:solidFill>
                <a:latin typeface="Times New Roman"/>
                <a:ea typeface="Times New Roman"/>
                <a:cs typeface="Times New Roman"/>
                <a:sym typeface="Times New Roman"/>
              </a:rPr>
              <a:t>Stay Healthy with Personal Care </a:t>
            </a:r>
            <a:endParaRPr b="0" i="0" sz="1400" u="none" cap="none" strike="noStrike">
              <a:solidFill>
                <a:srgbClr val="000000"/>
              </a:solidFill>
              <a:latin typeface="Arial"/>
              <a:ea typeface="Arial"/>
              <a:cs typeface="Arial"/>
              <a:sym typeface="Arial"/>
            </a:endParaRPr>
          </a:p>
        </p:txBody>
      </p:sp>
      <p:pic>
        <p:nvPicPr>
          <p:cNvPr id="577" name="Google Shape;577;g306b037d990_1_1247"/>
          <p:cNvPicPr preferRelativeResize="0"/>
          <p:nvPr/>
        </p:nvPicPr>
        <p:blipFill rotWithShape="1">
          <a:blip r:embed="rId5">
            <a:alphaModFix/>
          </a:blip>
          <a:srcRect b="60767" l="0" r="72072" t="0"/>
          <a:stretch/>
        </p:blipFill>
        <p:spPr>
          <a:xfrm>
            <a:off x="1453863" y="1562313"/>
            <a:ext cx="3443774" cy="2721225"/>
          </a:xfrm>
          <a:prstGeom prst="rect">
            <a:avLst/>
          </a:prstGeom>
          <a:noFill/>
          <a:ln>
            <a:noFill/>
          </a:ln>
        </p:spPr>
      </p:pic>
      <p:pic>
        <p:nvPicPr>
          <p:cNvPr id="578" name="Google Shape;578;g306b037d990_1_1247"/>
          <p:cNvPicPr preferRelativeResize="0"/>
          <p:nvPr/>
        </p:nvPicPr>
        <p:blipFill rotWithShape="1">
          <a:blip r:embed="rId5">
            <a:alphaModFix/>
          </a:blip>
          <a:srcRect b="65204" l="37875" r="37595" t="4358"/>
          <a:stretch/>
        </p:blipFill>
        <p:spPr>
          <a:xfrm>
            <a:off x="7138950" y="1789925"/>
            <a:ext cx="3572693" cy="2493601"/>
          </a:xfrm>
          <a:prstGeom prst="rect">
            <a:avLst/>
          </a:prstGeom>
          <a:noFill/>
          <a:ln>
            <a:noFill/>
          </a:ln>
        </p:spPr>
      </p:pic>
      <p:pic>
        <p:nvPicPr>
          <p:cNvPr id="579" name="Google Shape;579;g306b037d990_1_1247"/>
          <p:cNvPicPr preferRelativeResize="0"/>
          <p:nvPr/>
        </p:nvPicPr>
        <p:blipFill rotWithShape="1">
          <a:blip r:embed="rId5">
            <a:alphaModFix/>
          </a:blip>
          <a:srcRect b="63187" l="71796" r="7434" t="-2601"/>
          <a:stretch/>
        </p:blipFill>
        <p:spPr>
          <a:xfrm>
            <a:off x="14069000" y="1450026"/>
            <a:ext cx="2549146" cy="2721200"/>
          </a:xfrm>
          <a:prstGeom prst="rect">
            <a:avLst/>
          </a:prstGeom>
          <a:noFill/>
          <a:ln>
            <a:noFill/>
          </a:ln>
        </p:spPr>
      </p:pic>
      <p:pic>
        <p:nvPicPr>
          <p:cNvPr id="580" name="Google Shape;580;g306b037d990_1_1247"/>
          <p:cNvPicPr preferRelativeResize="0"/>
          <p:nvPr/>
        </p:nvPicPr>
        <p:blipFill rotWithShape="1">
          <a:blip r:embed="rId5">
            <a:alphaModFix/>
          </a:blip>
          <a:srcRect b="13152" l="11947" r="66499" t="49933"/>
          <a:stretch/>
        </p:blipFill>
        <p:spPr>
          <a:xfrm>
            <a:off x="2173913" y="6382100"/>
            <a:ext cx="2003674" cy="1930349"/>
          </a:xfrm>
          <a:prstGeom prst="rect">
            <a:avLst/>
          </a:prstGeom>
          <a:noFill/>
          <a:ln>
            <a:noFill/>
          </a:ln>
        </p:spPr>
      </p:pic>
      <p:pic>
        <p:nvPicPr>
          <p:cNvPr id="581" name="Google Shape;581;g306b037d990_1_1247"/>
          <p:cNvPicPr preferRelativeResize="0"/>
          <p:nvPr/>
        </p:nvPicPr>
        <p:blipFill rotWithShape="1">
          <a:blip r:embed="rId5">
            <a:alphaModFix/>
          </a:blip>
          <a:srcRect b="13033" l="71901" r="3127" t="46671"/>
          <a:stretch/>
        </p:blipFill>
        <p:spPr>
          <a:xfrm>
            <a:off x="14320525" y="6027788"/>
            <a:ext cx="2321299" cy="2106975"/>
          </a:xfrm>
          <a:prstGeom prst="rect">
            <a:avLst/>
          </a:prstGeom>
          <a:noFill/>
          <a:ln>
            <a:noFill/>
          </a:ln>
        </p:spPr>
      </p:pic>
      <p:sp>
        <p:nvSpPr>
          <p:cNvPr id="582" name="Google Shape;582;g306b037d990_1_1247"/>
          <p:cNvSpPr txBox="1"/>
          <p:nvPr/>
        </p:nvSpPr>
        <p:spPr>
          <a:xfrm>
            <a:off x="1139625" y="4443800"/>
            <a:ext cx="4516800" cy="17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a:t>
            </a:r>
            <a:r>
              <a:rPr b="1" i="0" lang="en-US" sz="3100" u="none" cap="none" strike="noStrike">
                <a:solidFill>
                  <a:schemeClr val="dk1"/>
                </a:solidFill>
                <a:latin typeface="Times New Roman"/>
                <a:ea typeface="Times New Roman"/>
                <a:cs typeface="Times New Roman"/>
                <a:sym typeface="Times New Roman"/>
              </a:rPr>
              <a:t>Eye Care</a:t>
            </a:r>
            <a:endParaRPr b="1" i="0" sz="3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600"/>
              </a:spcBef>
              <a:spcAft>
                <a:spcPts val="600"/>
              </a:spcAft>
              <a:buClr>
                <a:srgbClr val="000000"/>
              </a:buClr>
              <a:buSzPts val="3100"/>
              <a:buFont typeface="Arial"/>
              <a:buNone/>
            </a:pPr>
            <a:r>
              <a:rPr b="0" i="0" lang="en-US" sz="3100" u="none" cap="none" strike="noStrike">
                <a:solidFill>
                  <a:schemeClr val="dk1"/>
                </a:solidFill>
                <a:latin typeface="Times New Roman"/>
                <a:ea typeface="Times New Roman"/>
                <a:cs typeface="Times New Roman"/>
                <a:sym typeface="Times New Roman"/>
              </a:rPr>
              <a:t>Use of proper eyewear and protection from UV rays</a:t>
            </a:r>
            <a:endParaRPr b="0" i="0" sz="3100" u="none" cap="none" strike="noStrike">
              <a:solidFill>
                <a:schemeClr val="dk1"/>
              </a:solidFill>
              <a:latin typeface="Times New Roman"/>
              <a:ea typeface="Times New Roman"/>
              <a:cs typeface="Times New Roman"/>
              <a:sym typeface="Times New Roman"/>
            </a:endParaRPr>
          </a:p>
        </p:txBody>
      </p:sp>
      <p:sp>
        <p:nvSpPr>
          <p:cNvPr id="583" name="Google Shape;583;g306b037d990_1_1247"/>
          <p:cNvSpPr txBox="1"/>
          <p:nvPr/>
        </p:nvSpPr>
        <p:spPr>
          <a:xfrm>
            <a:off x="7308900" y="4442750"/>
            <a:ext cx="4046100" cy="17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Oral Care</a:t>
            </a:r>
            <a:endParaRPr b="1" i="0" sz="3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600"/>
              </a:spcBef>
              <a:spcAft>
                <a:spcPts val="60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Brush teeth twice daily to prevent gum disease.</a:t>
            </a:r>
            <a:endParaRPr b="0" i="0" sz="3000" u="none" cap="none" strike="noStrike">
              <a:solidFill>
                <a:schemeClr val="dk1"/>
              </a:solidFill>
              <a:latin typeface="Times New Roman"/>
              <a:ea typeface="Times New Roman"/>
              <a:cs typeface="Times New Roman"/>
              <a:sym typeface="Times New Roman"/>
            </a:endParaRPr>
          </a:p>
        </p:txBody>
      </p:sp>
      <p:sp>
        <p:nvSpPr>
          <p:cNvPr id="584" name="Google Shape;584;g306b037d990_1_1247"/>
          <p:cNvSpPr txBox="1"/>
          <p:nvPr/>
        </p:nvSpPr>
        <p:spPr>
          <a:xfrm>
            <a:off x="13896600" y="4256975"/>
            <a:ext cx="3724800" cy="17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Skin Care</a:t>
            </a:r>
            <a:endParaRPr b="1" i="0" sz="3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600"/>
              </a:spcBef>
              <a:spcAft>
                <a:spcPts val="60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Daily moisturizing to prevent dryness.</a:t>
            </a:r>
            <a:endParaRPr b="0" i="0" sz="3000" u="none" cap="none" strike="noStrike">
              <a:solidFill>
                <a:schemeClr val="dk1"/>
              </a:solidFill>
              <a:latin typeface="Times New Roman"/>
              <a:ea typeface="Times New Roman"/>
              <a:cs typeface="Times New Roman"/>
              <a:sym typeface="Times New Roman"/>
            </a:endParaRPr>
          </a:p>
        </p:txBody>
      </p:sp>
      <p:sp>
        <p:nvSpPr>
          <p:cNvPr id="585" name="Google Shape;585;g306b037d990_1_1247"/>
          <p:cNvSpPr txBox="1"/>
          <p:nvPr/>
        </p:nvSpPr>
        <p:spPr>
          <a:xfrm>
            <a:off x="1026100" y="8166000"/>
            <a:ext cx="4516800" cy="17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 </a:t>
            </a:r>
            <a:r>
              <a:rPr b="1" i="0" lang="en-US" sz="3000" u="none" cap="none" strike="noStrike">
                <a:solidFill>
                  <a:schemeClr val="dk1"/>
                </a:solidFill>
                <a:latin typeface="Times New Roman"/>
                <a:ea typeface="Times New Roman"/>
                <a:cs typeface="Times New Roman"/>
                <a:sym typeface="Times New Roman"/>
              </a:rPr>
              <a:t>Foot Care</a:t>
            </a:r>
            <a:endParaRPr b="1" i="0" sz="3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600"/>
              </a:spcBef>
              <a:spcAft>
                <a:spcPts val="60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Proper nail trimming to prevent ingrown nails.</a:t>
            </a:r>
            <a:endParaRPr b="0" i="0" sz="1200" u="none" cap="none" strike="noStrike">
              <a:solidFill>
                <a:schemeClr val="dk1"/>
              </a:solidFill>
              <a:latin typeface="Roboto"/>
              <a:ea typeface="Roboto"/>
              <a:cs typeface="Roboto"/>
              <a:sym typeface="Roboto"/>
            </a:endParaRPr>
          </a:p>
        </p:txBody>
      </p:sp>
      <p:sp>
        <p:nvSpPr>
          <p:cNvPr id="586" name="Google Shape;586;g306b037d990_1_1247"/>
          <p:cNvSpPr txBox="1"/>
          <p:nvPr/>
        </p:nvSpPr>
        <p:spPr>
          <a:xfrm>
            <a:off x="12976775" y="8028550"/>
            <a:ext cx="5008800" cy="17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Nail Care</a:t>
            </a:r>
            <a:endParaRPr b="1" i="0" sz="3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600"/>
              </a:spcBef>
              <a:spcAft>
                <a:spcPts val="60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Keep nails clean and trimmed to avoid bacteria buildup</a:t>
            </a:r>
            <a:endParaRPr b="0" i="0" sz="3000" u="none" cap="none" strike="noStrike">
              <a:solidFill>
                <a:schemeClr val="dk1"/>
              </a:solidFill>
              <a:latin typeface="Times New Roman"/>
              <a:ea typeface="Times New Roman"/>
              <a:cs typeface="Times New Roman"/>
              <a:sym typeface="Times New Roman"/>
            </a:endParaRPr>
          </a:p>
        </p:txBody>
      </p:sp>
      <p:sp>
        <p:nvSpPr>
          <p:cNvPr id="587" name="Google Shape;587;g306b037d990_1_1247"/>
          <p:cNvSpPr txBox="1"/>
          <p:nvPr/>
        </p:nvSpPr>
        <p:spPr>
          <a:xfrm>
            <a:off x="6397502" y="7442475"/>
            <a:ext cx="54930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980000"/>
                </a:solidFill>
                <a:latin typeface="Times New Roman"/>
                <a:ea typeface="Times New Roman"/>
                <a:cs typeface="Times New Roman"/>
                <a:sym typeface="Times New Roman"/>
              </a:rPr>
              <a:t>Regular check-ups and personal hygiene practices are vital for maintaining health and well-being in the elderly.</a:t>
            </a:r>
            <a:endParaRPr b="1" i="0" sz="3000" u="none" cap="none" strike="noStrike">
              <a:solidFill>
                <a:srgbClr val="980000"/>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id="592" name="Google Shape;592;g2f8e22cf727_0_407"/>
          <p:cNvPicPr preferRelativeResize="0"/>
          <p:nvPr/>
        </p:nvPicPr>
        <p:blipFill rotWithShape="1">
          <a:blip r:embed="rId3">
            <a:alphaModFix/>
          </a:blip>
          <a:srcRect b="0" l="0" r="0" t="0"/>
          <a:stretch/>
        </p:blipFill>
        <p:spPr>
          <a:xfrm>
            <a:off x="11022788" y="1204875"/>
            <a:ext cx="6020324" cy="8515275"/>
          </a:xfrm>
          <a:prstGeom prst="rect">
            <a:avLst/>
          </a:prstGeom>
          <a:noFill/>
          <a:ln>
            <a:noFill/>
          </a:ln>
        </p:spPr>
      </p:pic>
      <p:sp>
        <p:nvSpPr>
          <p:cNvPr id="593" name="Google Shape;593;g2f8e22cf727_0_407"/>
          <p:cNvSpPr txBox="1"/>
          <p:nvPr>
            <p:ph idx="1" type="body"/>
          </p:nvPr>
        </p:nvSpPr>
        <p:spPr>
          <a:xfrm>
            <a:off x="139850" y="1568913"/>
            <a:ext cx="10314000" cy="6779400"/>
          </a:xfrm>
          <a:prstGeom prst="rect">
            <a:avLst/>
          </a:prstGeom>
          <a:noFill/>
          <a:ln>
            <a:noFill/>
          </a:ln>
        </p:spPr>
        <p:txBody>
          <a:bodyPr anchorCtr="0" anchor="t" bIns="68550" lIns="137150" spcFirstLastPara="1" rIns="137150" wrap="square" tIns="68550">
            <a:normAutofit/>
          </a:bodyPr>
          <a:lstStyle/>
          <a:p>
            <a:pPr indent="-558800" lvl="1" marL="1371600" rtl="0" algn="l">
              <a:lnSpc>
                <a:spcPct val="150000"/>
              </a:lnSpc>
              <a:spcBef>
                <a:spcPts val="0"/>
              </a:spcBef>
              <a:spcAft>
                <a:spcPts val="0"/>
              </a:spcAft>
              <a:buClr>
                <a:schemeClr val="dk1"/>
              </a:buClr>
              <a:buSzPts val="3400"/>
              <a:buFont typeface="Times New Roman"/>
              <a:buChar char="•"/>
            </a:pPr>
            <a:r>
              <a:rPr lang="en-US" sz="3400">
                <a:latin typeface="Times New Roman"/>
                <a:ea typeface="Times New Roman"/>
                <a:cs typeface="Times New Roman"/>
                <a:sym typeface="Times New Roman"/>
              </a:rPr>
              <a:t>Doctors are busy and have limited time </a:t>
            </a:r>
            <a:endParaRPr sz="3400">
              <a:latin typeface="Times New Roman"/>
              <a:ea typeface="Times New Roman"/>
              <a:cs typeface="Times New Roman"/>
              <a:sym typeface="Times New Roman"/>
            </a:endParaRPr>
          </a:p>
          <a:p>
            <a:pPr indent="-558800" lvl="1" marL="1371600" rtl="0" algn="l">
              <a:lnSpc>
                <a:spcPct val="100000"/>
              </a:lnSpc>
              <a:spcBef>
                <a:spcPts val="0"/>
              </a:spcBef>
              <a:spcAft>
                <a:spcPts val="0"/>
              </a:spcAft>
              <a:buClr>
                <a:schemeClr val="dk1"/>
              </a:buClr>
              <a:buSzPts val="3400"/>
              <a:buFont typeface="Times New Roman"/>
              <a:buChar char="•"/>
            </a:pPr>
            <a:r>
              <a:rPr lang="en-US" sz="3400">
                <a:latin typeface="Times New Roman"/>
                <a:ea typeface="Times New Roman"/>
                <a:cs typeface="Times New Roman"/>
                <a:sym typeface="Times New Roman"/>
              </a:rPr>
              <a:t>Decisions based on the information you provide - symptoms, medical history/allergies, previous reports</a:t>
            </a:r>
            <a:endParaRPr sz="3400">
              <a:latin typeface="Times New Roman"/>
              <a:ea typeface="Times New Roman"/>
              <a:cs typeface="Times New Roman"/>
              <a:sym typeface="Times New Roman"/>
            </a:endParaRPr>
          </a:p>
          <a:p>
            <a:pPr indent="0" lvl="0" marL="1371600" rtl="0" algn="l">
              <a:lnSpc>
                <a:spcPct val="100000"/>
              </a:lnSpc>
              <a:spcBef>
                <a:spcPts val="0"/>
              </a:spcBef>
              <a:spcAft>
                <a:spcPts val="0"/>
              </a:spcAft>
              <a:buSzPts val="2700"/>
              <a:buNone/>
            </a:pPr>
            <a:r>
              <a:t/>
            </a:r>
            <a:endParaRPr sz="3400">
              <a:latin typeface="Times New Roman"/>
              <a:ea typeface="Times New Roman"/>
              <a:cs typeface="Times New Roman"/>
              <a:sym typeface="Times New Roman"/>
            </a:endParaRPr>
          </a:p>
          <a:p>
            <a:pPr indent="-558800" lvl="1" marL="1371600" rtl="0" algn="l">
              <a:lnSpc>
                <a:spcPct val="100000"/>
              </a:lnSpc>
              <a:spcBef>
                <a:spcPts val="0"/>
              </a:spcBef>
              <a:spcAft>
                <a:spcPts val="0"/>
              </a:spcAft>
              <a:buClr>
                <a:schemeClr val="dk1"/>
              </a:buClr>
              <a:buSzPts val="3400"/>
              <a:buFont typeface="Times New Roman"/>
              <a:buChar char="•"/>
            </a:pPr>
            <a:r>
              <a:rPr b="1" lang="en-US" sz="3400">
                <a:latin typeface="Times New Roman"/>
                <a:ea typeface="Times New Roman"/>
                <a:cs typeface="Times New Roman"/>
                <a:sym typeface="Times New Roman"/>
              </a:rPr>
              <a:t>You have limited time to provide info and clear your doubts</a:t>
            </a:r>
            <a:endParaRPr b="1" sz="3400">
              <a:latin typeface="Times New Roman"/>
              <a:ea typeface="Times New Roman"/>
              <a:cs typeface="Times New Roman"/>
              <a:sym typeface="Times New Roman"/>
            </a:endParaRPr>
          </a:p>
          <a:p>
            <a:pPr indent="-558800" lvl="1" marL="1371600" rtl="0" algn="l">
              <a:lnSpc>
                <a:spcPct val="100000"/>
              </a:lnSpc>
              <a:spcBef>
                <a:spcPts val="0"/>
              </a:spcBef>
              <a:spcAft>
                <a:spcPts val="0"/>
              </a:spcAft>
              <a:buSzPts val="3400"/>
              <a:buFont typeface="Times New Roman"/>
              <a:buChar char="•"/>
            </a:pPr>
            <a:r>
              <a:rPr lang="en-US" sz="3400">
                <a:latin typeface="Times New Roman"/>
                <a:ea typeface="Times New Roman"/>
                <a:cs typeface="Times New Roman"/>
                <a:sym typeface="Times New Roman"/>
              </a:rPr>
              <a:t>Inform if you are taking alternative medicines/ treatment like ayushman, yunani etc.</a:t>
            </a:r>
            <a:endParaRPr sz="3400">
              <a:latin typeface="Times New Roman"/>
              <a:ea typeface="Times New Roman"/>
              <a:cs typeface="Times New Roman"/>
              <a:sym typeface="Times New Roman"/>
            </a:endParaRPr>
          </a:p>
          <a:p>
            <a:pPr indent="-558800" lvl="1" marL="1371600" rtl="0" algn="l">
              <a:lnSpc>
                <a:spcPct val="100000"/>
              </a:lnSpc>
              <a:spcBef>
                <a:spcPts val="0"/>
              </a:spcBef>
              <a:spcAft>
                <a:spcPts val="0"/>
              </a:spcAft>
              <a:buSzPts val="3400"/>
              <a:buFont typeface="Times New Roman"/>
              <a:buChar char="•"/>
            </a:pPr>
            <a:r>
              <a:rPr lang="en-US" sz="3400">
                <a:latin typeface="Times New Roman"/>
                <a:ea typeface="Times New Roman"/>
                <a:cs typeface="Times New Roman"/>
                <a:sym typeface="Times New Roman"/>
              </a:rPr>
              <a:t>Keep medical records in one place </a:t>
            </a:r>
            <a:endParaRPr sz="3400">
              <a:latin typeface="Times New Roman"/>
              <a:ea typeface="Times New Roman"/>
              <a:cs typeface="Times New Roman"/>
              <a:sym typeface="Times New Roman"/>
            </a:endParaRPr>
          </a:p>
          <a:p>
            <a:pPr indent="-558800" lvl="1" marL="1371600" rtl="0" algn="l">
              <a:lnSpc>
                <a:spcPct val="150000"/>
              </a:lnSpc>
              <a:spcBef>
                <a:spcPts val="0"/>
              </a:spcBef>
              <a:spcAft>
                <a:spcPts val="0"/>
              </a:spcAft>
              <a:buSzPts val="3400"/>
              <a:buFont typeface="Times New Roman"/>
              <a:buChar char="•"/>
            </a:pPr>
            <a:r>
              <a:rPr lang="en-US" sz="3400">
                <a:latin typeface="Times New Roman"/>
                <a:ea typeface="Times New Roman"/>
                <a:cs typeface="Times New Roman"/>
                <a:sym typeface="Times New Roman"/>
              </a:rPr>
              <a:t>Prepare before</a:t>
            </a:r>
            <a:r>
              <a:rPr b="1" lang="en-US" sz="3400">
                <a:latin typeface="Times New Roman"/>
                <a:ea typeface="Times New Roman"/>
                <a:cs typeface="Times New Roman"/>
                <a:sym typeface="Times New Roman"/>
              </a:rPr>
              <a:t> - </a:t>
            </a:r>
            <a:r>
              <a:rPr lang="en-US" sz="3400">
                <a:latin typeface="Times New Roman"/>
                <a:ea typeface="Times New Roman"/>
                <a:cs typeface="Times New Roman"/>
                <a:sym typeface="Times New Roman"/>
              </a:rPr>
              <a:t>It</a:t>
            </a:r>
            <a:r>
              <a:rPr b="1" lang="en-US" sz="3400">
                <a:latin typeface="Times New Roman"/>
                <a:ea typeface="Times New Roman"/>
                <a:cs typeface="Times New Roman"/>
                <a:sym typeface="Times New Roman"/>
              </a:rPr>
              <a:t> </a:t>
            </a:r>
            <a:r>
              <a:rPr lang="en-US" sz="3400">
                <a:latin typeface="Times New Roman"/>
                <a:ea typeface="Times New Roman"/>
                <a:cs typeface="Times New Roman"/>
                <a:sym typeface="Times New Roman"/>
              </a:rPr>
              <a:t>will help in correct diagnosis</a:t>
            </a:r>
            <a:endParaRPr sz="3400">
              <a:latin typeface="Times New Roman"/>
              <a:ea typeface="Times New Roman"/>
              <a:cs typeface="Times New Roman"/>
              <a:sym typeface="Times New Roman"/>
            </a:endParaRPr>
          </a:p>
        </p:txBody>
      </p:sp>
      <p:sp>
        <p:nvSpPr>
          <p:cNvPr id="594" name="Google Shape;594;g2f8e22cf727_0_407"/>
          <p:cNvSpPr txBox="1"/>
          <p:nvPr/>
        </p:nvSpPr>
        <p:spPr>
          <a:xfrm>
            <a:off x="1771650" y="142875"/>
            <a:ext cx="15080100" cy="985200"/>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000000"/>
              </a:buClr>
              <a:buSzPts val="6200"/>
              <a:buFont typeface="Arial"/>
              <a:buNone/>
            </a:pPr>
            <a:r>
              <a:rPr b="1" i="0" lang="en-US" sz="5500" u="none" cap="none" strike="noStrike">
                <a:solidFill>
                  <a:srgbClr val="CC0000"/>
                </a:solidFill>
                <a:latin typeface="Times New Roman"/>
                <a:ea typeface="Times New Roman"/>
                <a:cs typeface="Times New Roman"/>
                <a:sym typeface="Times New Roman"/>
              </a:rPr>
              <a:t>Prevent Errors during doctor’s visit </a:t>
            </a:r>
            <a:endParaRPr b="1" i="0" sz="5500" u="none" cap="none" strike="noStrike">
              <a:solidFill>
                <a:srgbClr val="CC0000"/>
              </a:solidFill>
              <a:latin typeface="Times New Roman"/>
              <a:ea typeface="Times New Roman"/>
              <a:cs typeface="Times New Roman"/>
              <a:sym typeface="Times New Roman"/>
            </a:endParaRPr>
          </a:p>
        </p:txBody>
      </p:sp>
      <p:pic>
        <p:nvPicPr>
          <p:cNvPr id="595" name="Google Shape;595;g2f8e22cf727_0_407"/>
          <p:cNvPicPr preferRelativeResize="0"/>
          <p:nvPr/>
        </p:nvPicPr>
        <p:blipFill rotWithShape="1">
          <a:blip r:embed="rId4">
            <a:alphaModFix/>
          </a:blip>
          <a:srcRect b="0" l="0" r="0" t="0"/>
          <a:stretch/>
        </p:blipFill>
        <p:spPr>
          <a:xfrm>
            <a:off x="15540150" y="-563100"/>
            <a:ext cx="4119040" cy="2316960"/>
          </a:xfrm>
          <a:prstGeom prst="rect">
            <a:avLst/>
          </a:prstGeom>
          <a:noFill/>
          <a:ln>
            <a:noFill/>
          </a:ln>
        </p:spPr>
      </p:pic>
      <p:cxnSp>
        <p:nvCxnSpPr>
          <p:cNvPr id="596" name="Google Shape;596;g2f8e22cf727_0_407"/>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597" name="Google Shape;597;g2f8e22cf727_0_407"/>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8" name="Google Shape;598;g2f8e22cf727_0_407"/>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599" name="Google Shape;599;g2f8e22cf727_0_407"/>
          <p:cNvPicPr preferRelativeResize="0"/>
          <p:nvPr/>
        </p:nvPicPr>
        <p:blipFill rotWithShape="1">
          <a:blip r:embed="rId5">
            <a:alphaModFix/>
          </a:blip>
          <a:srcRect b="0" l="0" r="0" t="0"/>
          <a:stretch/>
        </p:blipFill>
        <p:spPr>
          <a:xfrm>
            <a:off x="542738" y="511913"/>
            <a:ext cx="1627500" cy="723338"/>
          </a:xfrm>
          <a:prstGeom prst="rect">
            <a:avLst/>
          </a:prstGeom>
          <a:noFill/>
          <a:ln>
            <a:noFill/>
          </a:ln>
        </p:spPr>
      </p:pic>
      <p:sp>
        <p:nvSpPr>
          <p:cNvPr id="600" name="Google Shape;600;g2f8e22cf727_0_407"/>
          <p:cNvSpPr txBox="1"/>
          <p:nvPr/>
        </p:nvSpPr>
        <p:spPr>
          <a:xfrm>
            <a:off x="9638900" y="7224825"/>
            <a:ext cx="86949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601" name="Google Shape;601;g2f8e22cf727_0_407"/>
          <p:cNvSpPr txBox="1"/>
          <p:nvPr/>
        </p:nvSpPr>
        <p:spPr>
          <a:xfrm>
            <a:off x="739850" y="8130525"/>
            <a:ext cx="9855900" cy="98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1" i="0" lang="en-US" sz="3100" u="none" cap="none" strike="noStrike">
                <a:solidFill>
                  <a:srgbClr val="0000FF"/>
                </a:solidFill>
                <a:latin typeface="Times New Roman"/>
                <a:ea typeface="Times New Roman"/>
                <a:cs typeface="Times New Roman"/>
                <a:sym typeface="Times New Roman"/>
              </a:rPr>
              <a:t>Patients can help doctors in correct diagnosis by providing accurate information, undergoing prescribed tests and maintaining clear communication.</a:t>
            </a:r>
            <a:endParaRPr b="1" i="0" sz="3100" u="none" cap="none" strike="noStrike">
              <a:solidFill>
                <a:srgbClr val="0000FF"/>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E"/>
        </a:solidFill>
      </p:bgPr>
    </p:bg>
    <p:spTree>
      <p:nvGrpSpPr>
        <p:cNvPr id="605" name="Shape 605"/>
        <p:cNvGrpSpPr/>
        <p:nvPr/>
      </p:nvGrpSpPr>
      <p:grpSpPr>
        <a:xfrm>
          <a:off x="0" y="0"/>
          <a:ext cx="0" cy="0"/>
          <a:chOff x="0" y="0"/>
          <a:chExt cx="0" cy="0"/>
        </a:xfrm>
      </p:grpSpPr>
      <p:sp>
        <p:nvSpPr>
          <p:cNvPr id="606" name="Google Shape;606;g3071bd09058_2_0"/>
          <p:cNvSpPr txBox="1"/>
          <p:nvPr/>
        </p:nvSpPr>
        <p:spPr>
          <a:xfrm>
            <a:off x="235821" y="1544652"/>
            <a:ext cx="16454100" cy="4911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Clr>
                <a:srgbClr val="000000"/>
              </a:buClr>
              <a:buSzPts val="3191"/>
              <a:buFont typeface="Arial"/>
              <a:buNone/>
            </a:pPr>
            <a:r>
              <a:t/>
            </a:r>
            <a:endParaRPr b="0" i="0" sz="3191" u="none" cap="none" strike="noStrike">
              <a:solidFill>
                <a:srgbClr val="000000"/>
              </a:solidFill>
              <a:latin typeface="Times New Roman"/>
              <a:ea typeface="Times New Roman"/>
              <a:cs typeface="Times New Roman"/>
              <a:sym typeface="Times New Roman"/>
            </a:endParaRPr>
          </a:p>
        </p:txBody>
      </p:sp>
      <p:sp>
        <p:nvSpPr>
          <p:cNvPr id="607" name="Google Shape;607;g3071bd09058_2_0"/>
          <p:cNvSpPr txBox="1"/>
          <p:nvPr/>
        </p:nvSpPr>
        <p:spPr>
          <a:xfrm>
            <a:off x="2615450" y="539150"/>
            <a:ext cx="14048700" cy="84660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Clr>
                <a:srgbClr val="000000"/>
              </a:buClr>
              <a:buSzPts val="5500"/>
              <a:buFont typeface="Arial"/>
              <a:buNone/>
            </a:pPr>
            <a:r>
              <a:t/>
            </a:r>
            <a:endParaRPr b="0" i="0" sz="5500" u="none" cap="none" strike="noStrike">
              <a:solidFill>
                <a:srgbClr val="CC0000"/>
              </a:solidFill>
              <a:latin typeface="Times New Roman"/>
              <a:ea typeface="Times New Roman"/>
              <a:cs typeface="Times New Roman"/>
              <a:sym typeface="Times New Roman"/>
            </a:endParaRPr>
          </a:p>
        </p:txBody>
      </p:sp>
      <p:cxnSp>
        <p:nvCxnSpPr>
          <p:cNvPr id="608" name="Google Shape;608;g3071bd09058_2_0"/>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609" name="Google Shape;609;g3071bd09058_2_0"/>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0" name="Google Shape;610;g3071bd09058_2_0"/>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611" name="Google Shape;611;g3071bd09058_2_0"/>
          <p:cNvPicPr preferRelativeResize="0"/>
          <p:nvPr/>
        </p:nvPicPr>
        <p:blipFill rotWithShape="1">
          <a:blip r:embed="rId3">
            <a:alphaModFix/>
          </a:blip>
          <a:srcRect b="0" l="0" r="0" t="0"/>
          <a:stretch/>
        </p:blipFill>
        <p:spPr>
          <a:xfrm>
            <a:off x="390338" y="359513"/>
            <a:ext cx="1627500" cy="723338"/>
          </a:xfrm>
          <a:prstGeom prst="rect">
            <a:avLst/>
          </a:prstGeom>
          <a:noFill/>
          <a:ln>
            <a:noFill/>
          </a:ln>
        </p:spPr>
      </p:pic>
      <p:pic>
        <p:nvPicPr>
          <p:cNvPr id="612" name="Google Shape;612;g3071bd09058_2_0"/>
          <p:cNvPicPr preferRelativeResize="0"/>
          <p:nvPr/>
        </p:nvPicPr>
        <p:blipFill rotWithShape="1">
          <a:blip r:embed="rId4">
            <a:alphaModFix/>
          </a:blip>
          <a:srcRect b="0" l="0" r="0" t="0"/>
          <a:stretch/>
        </p:blipFill>
        <p:spPr>
          <a:xfrm>
            <a:off x="15804450" y="-438431"/>
            <a:ext cx="3242982" cy="1824189"/>
          </a:xfrm>
          <a:prstGeom prst="rect">
            <a:avLst/>
          </a:prstGeom>
          <a:noFill/>
          <a:ln>
            <a:noFill/>
          </a:ln>
        </p:spPr>
      </p:pic>
      <p:sp>
        <p:nvSpPr>
          <p:cNvPr id="613" name="Google Shape;613;g3071bd09058_2_0"/>
          <p:cNvSpPr txBox="1"/>
          <p:nvPr/>
        </p:nvSpPr>
        <p:spPr>
          <a:xfrm>
            <a:off x="5234150" y="214100"/>
            <a:ext cx="8276100" cy="11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500"/>
              <a:buFont typeface="Arial"/>
              <a:buNone/>
            </a:pPr>
            <a:r>
              <a:rPr b="1" i="0" lang="en-US" sz="5500" u="none" cap="none" strike="noStrike">
                <a:solidFill>
                  <a:srgbClr val="CC0000"/>
                </a:solidFill>
                <a:latin typeface="Times New Roman"/>
                <a:ea typeface="Times New Roman"/>
                <a:cs typeface="Times New Roman"/>
                <a:sym typeface="Times New Roman"/>
              </a:rPr>
              <a:t>7 Pillars of Healthy Ageing </a:t>
            </a:r>
            <a:endParaRPr b="0" i="0" sz="5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5500"/>
              <a:buFont typeface="Arial"/>
              <a:buNone/>
            </a:pPr>
            <a:r>
              <a:t/>
            </a:r>
            <a:endParaRPr b="0" i="0" sz="5500" u="none" cap="none" strike="noStrike">
              <a:solidFill>
                <a:schemeClr val="dk1"/>
              </a:solidFill>
              <a:latin typeface="Times New Roman"/>
              <a:ea typeface="Times New Roman"/>
              <a:cs typeface="Times New Roman"/>
              <a:sym typeface="Times New Roman"/>
            </a:endParaRPr>
          </a:p>
        </p:txBody>
      </p:sp>
      <p:sp>
        <p:nvSpPr>
          <p:cNvPr id="614" name="Google Shape;614;g3071bd09058_2_0"/>
          <p:cNvSpPr txBox="1"/>
          <p:nvPr/>
        </p:nvSpPr>
        <p:spPr>
          <a:xfrm>
            <a:off x="6813600" y="8900438"/>
            <a:ext cx="46608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i="0" lang="en-US" sz="3700" u="none" cap="none" strike="noStrike">
                <a:solidFill>
                  <a:srgbClr val="0000FF"/>
                </a:solidFill>
                <a:latin typeface="Times New Roman"/>
                <a:ea typeface="Times New Roman"/>
                <a:cs typeface="Times New Roman"/>
                <a:sym typeface="Times New Roman"/>
              </a:rPr>
              <a:t>Find your IKIGAI </a:t>
            </a:r>
            <a:endParaRPr b="0" i="0" sz="3200" u="none" cap="none" strike="noStrike">
              <a:solidFill>
                <a:srgbClr val="0000FF"/>
              </a:solidFill>
              <a:latin typeface="Calibri"/>
              <a:ea typeface="Calibri"/>
              <a:cs typeface="Calibri"/>
              <a:sym typeface="Calibri"/>
            </a:endParaRPr>
          </a:p>
        </p:txBody>
      </p:sp>
      <p:pic>
        <p:nvPicPr>
          <p:cNvPr id="615" name="Google Shape;615;g3071bd09058_2_0"/>
          <p:cNvPicPr preferRelativeResize="0"/>
          <p:nvPr/>
        </p:nvPicPr>
        <p:blipFill rotWithShape="1">
          <a:blip r:embed="rId5">
            <a:alphaModFix/>
          </a:blip>
          <a:srcRect b="0" l="0" r="0" t="0"/>
          <a:stretch/>
        </p:blipFill>
        <p:spPr>
          <a:xfrm>
            <a:off x="1125675" y="1717077"/>
            <a:ext cx="12181421" cy="6852049"/>
          </a:xfrm>
          <a:prstGeom prst="rect">
            <a:avLst/>
          </a:prstGeom>
          <a:noFill/>
          <a:ln>
            <a:noFill/>
          </a:ln>
        </p:spPr>
      </p:pic>
      <p:pic>
        <p:nvPicPr>
          <p:cNvPr id="616" name="Google Shape;616;g3071bd09058_2_0"/>
          <p:cNvPicPr preferRelativeResize="0"/>
          <p:nvPr/>
        </p:nvPicPr>
        <p:blipFill rotWithShape="1">
          <a:blip r:embed="rId6">
            <a:alphaModFix/>
          </a:blip>
          <a:srcRect b="42745" l="11196" r="53483" t="0"/>
          <a:stretch/>
        </p:blipFill>
        <p:spPr>
          <a:xfrm>
            <a:off x="13231012" y="3038950"/>
            <a:ext cx="3413976" cy="3112976"/>
          </a:xfrm>
          <a:prstGeom prst="rect">
            <a:avLst/>
          </a:prstGeom>
          <a:noFill/>
          <a:ln>
            <a:noFill/>
          </a:ln>
        </p:spPr>
      </p:pic>
      <p:sp>
        <p:nvSpPr>
          <p:cNvPr id="617" name="Google Shape;617;g3071bd09058_2_0"/>
          <p:cNvSpPr txBox="1"/>
          <p:nvPr/>
        </p:nvSpPr>
        <p:spPr>
          <a:xfrm>
            <a:off x="13061650" y="5727600"/>
            <a:ext cx="37527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Times New Roman"/>
                <a:ea typeface="Times New Roman"/>
                <a:cs typeface="Times New Roman"/>
                <a:sym typeface="Times New Roman"/>
              </a:rPr>
              <a:t> Engage in Mental and Intellectual activity</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E"/>
        </a:solidFill>
      </p:bgPr>
    </p:bg>
    <p:spTree>
      <p:nvGrpSpPr>
        <p:cNvPr id="621" name="Shape 621"/>
        <p:cNvGrpSpPr/>
        <p:nvPr/>
      </p:nvGrpSpPr>
      <p:grpSpPr>
        <a:xfrm>
          <a:off x="0" y="0"/>
          <a:ext cx="0" cy="0"/>
          <a:chOff x="0" y="0"/>
          <a:chExt cx="0" cy="0"/>
        </a:xfrm>
      </p:grpSpPr>
      <p:sp>
        <p:nvSpPr>
          <p:cNvPr id="622" name="Google Shape;622;g2f8fa44a3c2_1_747"/>
          <p:cNvSpPr txBox="1"/>
          <p:nvPr/>
        </p:nvSpPr>
        <p:spPr>
          <a:xfrm>
            <a:off x="1142375" y="1549013"/>
            <a:ext cx="16174200" cy="6849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Tips for establishing a support network for elderly couples living alone,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120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Have </a:t>
            </a:r>
            <a:r>
              <a:rPr b="1" i="0" lang="en-US" sz="3000" u="none" cap="none" strike="noStrike">
                <a:solidFill>
                  <a:schemeClr val="dk1"/>
                </a:solidFill>
                <a:latin typeface="Times New Roman"/>
                <a:ea typeface="Times New Roman"/>
                <a:cs typeface="Times New Roman"/>
                <a:sym typeface="Times New Roman"/>
              </a:rPr>
              <a:t>duplicate keys</a:t>
            </a:r>
            <a:r>
              <a:rPr b="0" i="0" lang="en-US" sz="3000" u="none" cap="none" strike="noStrike">
                <a:solidFill>
                  <a:schemeClr val="dk1"/>
                </a:solidFill>
                <a:latin typeface="Times New Roman"/>
                <a:ea typeface="Times New Roman"/>
                <a:cs typeface="Times New Roman"/>
                <a:sym typeface="Times New Roman"/>
              </a:rPr>
              <a:t> made and keep them </a:t>
            </a:r>
            <a:r>
              <a:rPr b="1" i="0" lang="en-US" sz="3000" u="none" cap="none" strike="noStrike">
                <a:solidFill>
                  <a:schemeClr val="dk1"/>
                </a:solidFill>
                <a:latin typeface="Times New Roman"/>
                <a:ea typeface="Times New Roman"/>
                <a:cs typeface="Times New Roman"/>
                <a:sym typeface="Times New Roman"/>
              </a:rPr>
              <a:t>with a neighbor</a:t>
            </a:r>
            <a:r>
              <a:rPr b="0" i="0" lang="en-US" sz="3000" u="none" cap="none" strike="noStrike">
                <a:solidFill>
                  <a:schemeClr val="dk1"/>
                </a:solidFill>
                <a:latin typeface="Times New Roman"/>
                <a:ea typeface="Times New Roman"/>
                <a:cs typeface="Times New Roman"/>
                <a:sym typeface="Times New Roman"/>
              </a:rPr>
              <a:t>, friend, or relative.</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Set up </a:t>
            </a:r>
            <a:r>
              <a:rPr b="1" i="0" lang="en-US" sz="3000" u="none" cap="none" strike="noStrike">
                <a:solidFill>
                  <a:schemeClr val="dk1"/>
                </a:solidFill>
                <a:latin typeface="Times New Roman"/>
                <a:ea typeface="Times New Roman"/>
                <a:cs typeface="Times New Roman"/>
                <a:sym typeface="Times New Roman"/>
              </a:rPr>
              <a:t>regular phone</a:t>
            </a:r>
            <a:r>
              <a:rPr b="0" i="0" lang="en-US" sz="3000" u="none" cap="none" strike="noStrike">
                <a:solidFill>
                  <a:schemeClr val="dk1"/>
                </a:solidFill>
                <a:latin typeface="Times New Roman"/>
                <a:ea typeface="Times New Roman"/>
                <a:cs typeface="Times New Roman"/>
                <a:sym typeface="Times New Roman"/>
              </a:rPr>
              <a:t> or video calls with family and friends for emotional support and companionship.</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Use</a:t>
            </a:r>
            <a:r>
              <a:rPr b="1" i="0" lang="en-US" sz="3000" u="none" cap="none" strike="noStrike">
                <a:solidFill>
                  <a:schemeClr val="dk1"/>
                </a:solidFill>
                <a:latin typeface="Times New Roman"/>
                <a:ea typeface="Times New Roman"/>
                <a:cs typeface="Times New Roman"/>
                <a:sym typeface="Times New Roman"/>
              </a:rPr>
              <a:t> </a:t>
            </a:r>
            <a:r>
              <a:rPr b="0" i="0" lang="en-US" sz="3000" u="none" cap="none" strike="noStrike">
                <a:solidFill>
                  <a:schemeClr val="dk1"/>
                </a:solidFill>
                <a:latin typeface="Times New Roman"/>
                <a:ea typeface="Times New Roman"/>
                <a:cs typeface="Times New Roman"/>
                <a:sym typeface="Times New Roman"/>
              </a:rPr>
              <a:t>smart </a:t>
            </a:r>
            <a:r>
              <a:rPr b="1" i="0" lang="en-US" sz="3000" u="none" cap="none" strike="noStrike">
                <a:solidFill>
                  <a:schemeClr val="dk1"/>
                </a:solidFill>
                <a:latin typeface="Times New Roman"/>
                <a:ea typeface="Times New Roman"/>
                <a:cs typeface="Times New Roman"/>
                <a:sym typeface="Times New Roman"/>
              </a:rPr>
              <a:t>devices like wearables</a:t>
            </a:r>
            <a:r>
              <a:rPr b="0" i="0" lang="en-US" sz="3000" u="none" cap="none" strike="noStrike">
                <a:solidFill>
                  <a:schemeClr val="dk1"/>
                </a:solidFill>
                <a:latin typeface="Times New Roman"/>
                <a:ea typeface="Times New Roman"/>
                <a:cs typeface="Times New Roman"/>
                <a:sym typeface="Times New Roman"/>
              </a:rPr>
              <a:t> or home monitors to track health metrics (e.g., vital signs, medication, and appointments) and alert family in emergencies.</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Explore options for </a:t>
            </a:r>
            <a:r>
              <a:rPr b="1" i="0" lang="en-US" sz="3000" u="none" cap="none" strike="noStrike">
                <a:solidFill>
                  <a:schemeClr val="dk1"/>
                </a:solidFill>
                <a:latin typeface="Times New Roman"/>
                <a:ea typeface="Times New Roman"/>
                <a:cs typeface="Times New Roman"/>
                <a:sym typeface="Times New Roman"/>
              </a:rPr>
              <a:t>hiring caregivers</a:t>
            </a:r>
            <a:r>
              <a:rPr b="0" i="0" lang="en-US" sz="3000" u="none" cap="none" strike="noStrike">
                <a:solidFill>
                  <a:schemeClr val="dk1"/>
                </a:solidFill>
                <a:latin typeface="Times New Roman"/>
                <a:ea typeface="Times New Roman"/>
                <a:cs typeface="Times New Roman"/>
                <a:sym typeface="Times New Roman"/>
              </a:rPr>
              <a:t> to assist with daily tasks and provide companionship.</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Times New Roman"/>
              <a:buChar char="●"/>
            </a:pPr>
            <a:r>
              <a:rPr b="1" i="0" lang="en-US" sz="3000" u="none" cap="none" strike="noStrike">
                <a:solidFill>
                  <a:schemeClr val="dk1"/>
                </a:solidFill>
                <a:latin typeface="Times New Roman"/>
                <a:ea typeface="Times New Roman"/>
                <a:cs typeface="Times New Roman"/>
                <a:sym typeface="Times New Roman"/>
              </a:rPr>
              <a:t>Join</a:t>
            </a:r>
            <a:r>
              <a:rPr b="0" i="0" lang="en-US" sz="3000" u="none" cap="none" strike="noStrike">
                <a:solidFill>
                  <a:schemeClr val="dk1"/>
                </a:solidFill>
                <a:latin typeface="Times New Roman"/>
                <a:ea typeface="Times New Roman"/>
                <a:cs typeface="Times New Roman"/>
                <a:sym typeface="Times New Roman"/>
              </a:rPr>
              <a:t> local or </a:t>
            </a:r>
            <a:r>
              <a:rPr b="1" i="0" lang="en-US" sz="3000" u="none" cap="none" strike="noStrike">
                <a:solidFill>
                  <a:schemeClr val="dk1"/>
                </a:solidFill>
                <a:latin typeface="Times New Roman"/>
                <a:ea typeface="Times New Roman"/>
                <a:cs typeface="Times New Roman"/>
                <a:sym typeface="Times New Roman"/>
              </a:rPr>
              <a:t>online support groups</a:t>
            </a:r>
            <a:r>
              <a:rPr b="0" i="0" lang="en-US" sz="3000" u="none" cap="none" strike="noStrike">
                <a:solidFill>
                  <a:schemeClr val="dk1"/>
                </a:solidFill>
                <a:latin typeface="Times New Roman"/>
                <a:ea typeface="Times New Roman"/>
                <a:cs typeface="Times New Roman"/>
                <a:sym typeface="Times New Roman"/>
              </a:rPr>
              <a:t> to connect with others facing similar challenges.</a:t>
            </a:r>
            <a:endParaRPr b="1"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50000"/>
              </a:lnSpc>
              <a:spcBef>
                <a:spcPts val="0"/>
              </a:spcBef>
              <a:spcAft>
                <a:spcPts val="0"/>
              </a:spcAft>
              <a:buClr>
                <a:schemeClr val="dk1"/>
              </a:buClr>
              <a:buSzPts val="3000"/>
              <a:buFont typeface="Arial"/>
              <a:buChar char="●"/>
            </a:pPr>
            <a:r>
              <a:rPr b="1" i="0" lang="en-US" sz="3000" u="none" cap="none" strike="noStrike">
                <a:solidFill>
                  <a:schemeClr val="dk1"/>
                </a:solidFill>
                <a:latin typeface="Times New Roman"/>
                <a:ea typeface="Times New Roman"/>
                <a:cs typeface="Times New Roman"/>
                <a:sym typeface="Times New Roman"/>
              </a:rPr>
              <a:t>Start </a:t>
            </a:r>
            <a:r>
              <a:rPr b="0" i="0" lang="en-US" sz="3000" u="none" cap="none" strike="noStrike">
                <a:solidFill>
                  <a:schemeClr val="dk1"/>
                </a:solidFill>
                <a:latin typeface="Times New Roman"/>
                <a:ea typeface="Times New Roman"/>
                <a:cs typeface="Times New Roman"/>
                <a:sym typeface="Times New Roman"/>
              </a:rPr>
              <a:t>using telemedicine services for </a:t>
            </a:r>
            <a:r>
              <a:rPr b="1" i="0" lang="en-US" sz="3000" u="none" cap="none" strike="noStrike">
                <a:solidFill>
                  <a:schemeClr val="dk1"/>
                </a:solidFill>
                <a:latin typeface="Times New Roman"/>
                <a:ea typeface="Times New Roman"/>
                <a:cs typeface="Times New Roman"/>
                <a:sym typeface="Times New Roman"/>
              </a:rPr>
              <a:t>remote consultations</a:t>
            </a:r>
            <a:r>
              <a:rPr b="0" i="0" lang="en-US" sz="3000" u="none" cap="none" strike="noStrike">
                <a:solidFill>
                  <a:schemeClr val="dk1"/>
                </a:solidFill>
                <a:latin typeface="Times New Roman"/>
                <a:ea typeface="Times New Roman"/>
                <a:cs typeface="Times New Roman"/>
                <a:sym typeface="Times New Roman"/>
              </a:rPr>
              <a:t> with healthcare professionals to ensure timely medical advice without the need for physical visits.</a:t>
            </a:r>
            <a:endParaRPr b="0" i="0" sz="3000" u="none" cap="none" strike="noStrike">
              <a:solidFill>
                <a:schemeClr val="dk1"/>
              </a:solidFill>
              <a:latin typeface="Times New Roman"/>
              <a:ea typeface="Times New Roman"/>
              <a:cs typeface="Times New Roman"/>
              <a:sym typeface="Times New Roman"/>
            </a:endParaRPr>
          </a:p>
        </p:txBody>
      </p:sp>
      <p:sp>
        <p:nvSpPr>
          <p:cNvPr id="623" name="Google Shape;623;g2f8fa44a3c2_1_747"/>
          <p:cNvSpPr txBox="1"/>
          <p:nvPr/>
        </p:nvSpPr>
        <p:spPr>
          <a:xfrm>
            <a:off x="1752927" y="207130"/>
            <a:ext cx="143472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500"/>
              <a:buFont typeface="Arial"/>
              <a:buNone/>
            </a:pPr>
            <a:r>
              <a:rPr b="1" i="0" lang="en-US" sz="5500" u="none" cap="none" strike="noStrike">
                <a:solidFill>
                  <a:srgbClr val="CC0000"/>
                </a:solidFill>
                <a:latin typeface="Times New Roman"/>
                <a:ea typeface="Times New Roman"/>
                <a:cs typeface="Times New Roman"/>
                <a:sym typeface="Times New Roman"/>
              </a:rPr>
              <a:t>Building Support Network </a:t>
            </a:r>
            <a:endParaRPr b="0" i="0" sz="5500" u="none" cap="none" strike="noStrike">
              <a:solidFill>
                <a:srgbClr val="CC0000"/>
              </a:solidFill>
              <a:latin typeface="Times New Roman"/>
              <a:ea typeface="Times New Roman"/>
              <a:cs typeface="Times New Roman"/>
              <a:sym typeface="Times New Roman"/>
            </a:endParaRPr>
          </a:p>
        </p:txBody>
      </p:sp>
      <p:cxnSp>
        <p:nvCxnSpPr>
          <p:cNvPr id="624" name="Google Shape;624;g2f8fa44a3c2_1_747"/>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625" name="Google Shape;625;g2f8fa44a3c2_1_747"/>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26" name="Google Shape;626;g2f8fa44a3c2_1_747"/>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627" name="Google Shape;627;g2f8fa44a3c2_1_747"/>
          <p:cNvPicPr preferRelativeResize="0"/>
          <p:nvPr/>
        </p:nvPicPr>
        <p:blipFill rotWithShape="1">
          <a:blip r:embed="rId3">
            <a:alphaModFix/>
          </a:blip>
          <a:srcRect b="0" l="0" r="0" t="0"/>
          <a:stretch/>
        </p:blipFill>
        <p:spPr>
          <a:xfrm>
            <a:off x="237938" y="207113"/>
            <a:ext cx="1627500" cy="723338"/>
          </a:xfrm>
          <a:prstGeom prst="rect">
            <a:avLst/>
          </a:prstGeom>
          <a:noFill/>
          <a:ln>
            <a:noFill/>
          </a:ln>
        </p:spPr>
      </p:pic>
      <p:pic>
        <p:nvPicPr>
          <p:cNvPr id="628" name="Google Shape;628;g2f8fa44a3c2_1_747"/>
          <p:cNvPicPr preferRelativeResize="0"/>
          <p:nvPr/>
        </p:nvPicPr>
        <p:blipFill rotWithShape="1">
          <a:blip r:embed="rId4">
            <a:alphaModFix/>
          </a:blip>
          <a:srcRect b="0" l="0" r="0" t="0"/>
          <a:stretch/>
        </p:blipFill>
        <p:spPr>
          <a:xfrm>
            <a:off x="15804450" y="-438431"/>
            <a:ext cx="3242982" cy="182418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g306b037d990_1_689"/>
          <p:cNvSpPr/>
          <p:nvPr/>
        </p:nvSpPr>
        <p:spPr>
          <a:xfrm>
            <a:off x="2049404" y="5319570"/>
            <a:ext cx="1380585" cy="1640004"/>
          </a:xfrm>
          <a:custGeom>
            <a:rect b="b" l="l" r="r" t="t"/>
            <a:pathLst>
              <a:path extrusionOk="0" h="1640004" w="1380585">
                <a:moveTo>
                  <a:pt x="0" y="0"/>
                </a:moveTo>
                <a:lnTo>
                  <a:pt x="1380586" y="0"/>
                </a:lnTo>
                <a:lnTo>
                  <a:pt x="1380586" y="1640005"/>
                </a:lnTo>
                <a:lnTo>
                  <a:pt x="0" y="1640005"/>
                </a:lnTo>
                <a:lnTo>
                  <a:pt x="0" y="0"/>
                </a:lnTo>
                <a:close/>
              </a:path>
            </a:pathLst>
          </a:custGeom>
          <a:blipFill rotWithShape="1">
            <a:blip r:embed="rId3">
              <a:alphaModFix/>
            </a:blip>
            <a:stretch>
              <a:fillRect b="0" l="0" r="0" t="0"/>
            </a:stretch>
          </a:blipFill>
          <a:ln>
            <a:noFill/>
          </a:ln>
        </p:spPr>
      </p:sp>
      <p:sp>
        <p:nvSpPr>
          <p:cNvPr id="634" name="Google Shape;634;g306b037d990_1_689"/>
          <p:cNvSpPr/>
          <p:nvPr/>
        </p:nvSpPr>
        <p:spPr>
          <a:xfrm>
            <a:off x="2125432" y="2253494"/>
            <a:ext cx="1129433" cy="1477839"/>
          </a:xfrm>
          <a:custGeom>
            <a:rect b="b" l="l" r="r" t="t"/>
            <a:pathLst>
              <a:path extrusionOk="0" h="1769867" w="1403022">
                <a:moveTo>
                  <a:pt x="0" y="0"/>
                </a:moveTo>
                <a:lnTo>
                  <a:pt x="1403022" y="0"/>
                </a:lnTo>
                <a:lnTo>
                  <a:pt x="1403022" y="1769867"/>
                </a:lnTo>
                <a:lnTo>
                  <a:pt x="0" y="1769867"/>
                </a:lnTo>
                <a:lnTo>
                  <a:pt x="0" y="0"/>
                </a:lnTo>
                <a:close/>
              </a:path>
            </a:pathLst>
          </a:custGeom>
          <a:blipFill rotWithShape="1">
            <a:blip r:embed="rId4">
              <a:alphaModFix/>
            </a:blip>
            <a:stretch>
              <a:fillRect b="0" l="0" r="0" t="0"/>
            </a:stretch>
          </a:blipFill>
          <a:ln>
            <a:noFill/>
          </a:ln>
        </p:spPr>
      </p:sp>
      <p:sp>
        <p:nvSpPr>
          <p:cNvPr id="635" name="Google Shape;635;g306b037d990_1_689"/>
          <p:cNvSpPr/>
          <p:nvPr/>
        </p:nvSpPr>
        <p:spPr>
          <a:xfrm rot="-9853546">
            <a:off x="3073691" y="1873502"/>
            <a:ext cx="767997" cy="2234580"/>
          </a:xfrm>
          <a:custGeom>
            <a:rect b="b" l="l" r="r" t="t"/>
            <a:pathLst>
              <a:path extrusionOk="0" h="2226966" w="835112">
                <a:moveTo>
                  <a:pt x="0" y="0"/>
                </a:moveTo>
                <a:lnTo>
                  <a:pt x="835112" y="0"/>
                </a:lnTo>
                <a:lnTo>
                  <a:pt x="835112" y="2226966"/>
                </a:lnTo>
                <a:lnTo>
                  <a:pt x="0" y="2226966"/>
                </a:lnTo>
                <a:lnTo>
                  <a:pt x="0" y="0"/>
                </a:lnTo>
                <a:close/>
              </a:path>
            </a:pathLst>
          </a:custGeom>
          <a:blipFill rotWithShape="1">
            <a:blip r:embed="rId5">
              <a:alphaModFix/>
            </a:blip>
            <a:stretch>
              <a:fillRect b="0" l="0" r="0" t="0"/>
            </a:stretch>
          </a:blipFill>
          <a:ln>
            <a:noFill/>
          </a:ln>
        </p:spPr>
      </p:sp>
      <p:pic>
        <p:nvPicPr>
          <p:cNvPr id="636" name="Google Shape;636;g306b037d990_1_689"/>
          <p:cNvPicPr preferRelativeResize="0"/>
          <p:nvPr/>
        </p:nvPicPr>
        <p:blipFill rotWithShape="1">
          <a:blip r:embed="rId6">
            <a:alphaModFix/>
          </a:blip>
          <a:srcRect b="0" l="0" r="0" t="0"/>
          <a:stretch/>
        </p:blipFill>
        <p:spPr>
          <a:xfrm>
            <a:off x="14888052" y="3966918"/>
            <a:ext cx="1804072" cy="1747680"/>
          </a:xfrm>
          <a:prstGeom prst="rect">
            <a:avLst/>
          </a:prstGeom>
          <a:noFill/>
          <a:ln>
            <a:noFill/>
          </a:ln>
        </p:spPr>
      </p:pic>
      <p:grpSp>
        <p:nvGrpSpPr>
          <p:cNvPr id="637" name="Google Shape;637;g306b037d990_1_689"/>
          <p:cNvGrpSpPr/>
          <p:nvPr/>
        </p:nvGrpSpPr>
        <p:grpSpPr>
          <a:xfrm>
            <a:off x="4152778" y="3335966"/>
            <a:ext cx="10377161" cy="1654779"/>
            <a:chOff x="2768818" y="2130852"/>
            <a:chExt cx="6918107" cy="1103186"/>
          </a:xfrm>
        </p:grpSpPr>
        <p:grpSp>
          <p:nvGrpSpPr>
            <p:cNvPr id="638" name="Google Shape;638;g306b037d990_1_689"/>
            <p:cNvGrpSpPr/>
            <p:nvPr/>
          </p:nvGrpSpPr>
          <p:grpSpPr>
            <a:xfrm>
              <a:off x="2768818" y="2130852"/>
              <a:ext cx="6918107" cy="1103186"/>
              <a:chOff x="0" y="-38100"/>
              <a:chExt cx="2529195" cy="444600"/>
            </a:xfrm>
          </p:grpSpPr>
          <p:sp>
            <p:nvSpPr>
              <p:cNvPr id="639" name="Google Shape;639;g306b037d990_1_689"/>
              <p:cNvSpPr/>
              <p:nvPr/>
            </p:nvSpPr>
            <p:spPr>
              <a:xfrm>
                <a:off x="0" y="0"/>
                <a:ext cx="2529195" cy="316941"/>
              </a:xfrm>
              <a:custGeom>
                <a:rect b="b" l="l" r="r" t="t"/>
                <a:pathLst>
                  <a:path extrusionOk="0" h="316941" w="2529195">
                    <a:moveTo>
                      <a:pt x="2325995" y="0"/>
                    </a:moveTo>
                    <a:cubicBezTo>
                      <a:pt x="2438219" y="0"/>
                      <a:pt x="2529195" y="70950"/>
                      <a:pt x="2529195" y="158470"/>
                    </a:cubicBezTo>
                    <a:cubicBezTo>
                      <a:pt x="2529195" y="245991"/>
                      <a:pt x="2438219" y="316941"/>
                      <a:pt x="2325995" y="316941"/>
                    </a:cubicBezTo>
                    <a:lnTo>
                      <a:pt x="203200" y="316941"/>
                    </a:lnTo>
                    <a:cubicBezTo>
                      <a:pt x="90976" y="316941"/>
                      <a:pt x="0" y="245991"/>
                      <a:pt x="0" y="158470"/>
                    </a:cubicBezTo>
                    <a:cubicBezTo>
                      <a:pt x="0" y="70950"/>
                      <a:pt x="90976" y="0"/>
                      <a:pt x="203200" y="0"/>
                    </a:cubicBezTo>
                    <a:close/>
                  </a:path>
                </a:pathLst>
              </a:custGeom>
              <a:solidFill>
                <a:srgbClr val="FFFFFF"/>
              </a:solidFill>
              <a:ln cap="sq" cmpd="sng" w="76200">
                <a:solidFill>
                  <a:srgbClr val="38B6FF"/>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85000"/>
                  </a:lnSpc>
                  <a:spcBef>
                    <a:spcPts val="0"/>
                  </a:spcBef>
                  <a:spcAft>
                    <a:spcPts val="0"/>
                  </a:spcAft>
                  <a:buClr>
                    <a:schemeClr val="dk1"/>
                  </a:buClr>
                  <a:buSzPts val="3800"/>
                  <a:buFont typeface="Calibri"/>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640" name="Google Shape;640;g306b037d990_1_689"/>
              <p:cNvSpPr txBox="1"/>
              <p:nvPr/>
            </p:nvSpPr>
            <p:spPr>
              <a:xfrm>
                <a:off x="0" y="-38100"/>
                <a:ext cx="8127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85000"/>
                  </a:lnSpc>
                  <a:spcBef>
                    <a:spcPts val="0"/>
                  </a:spcBef>
                  <a:spcAft>
                    <a:spcPts val="0"/>
                  </a:spcAft>
                  <a:buClr>
                    <a:schemeClr val="dk1"/>
                  </a:buClr>
                  <a:buSzPts val="3800"/>
                  <a:buFont typeface="Calibri"/>
                  <a:buNone/>
                </a:pPr>
                <a:r>
                  <a:t/>
                </a:r>
                <a:endParaRPr b="0" i="0" sz="3600" u="none" cap="none" strike="noStrike">
                  <a:solidFill>
                    <a:schemeClr val="dk1"/>
                  </a:solidFill>
                  <a:latin typeface="Times New Roman"/>
                  <a:ea typeface="Times New Roman"/>
                  <a:cs typeface="Times New Roman"/>
                  <a:sym typeface="Times New Roman"/>
                </a:endParaRPr>
              </a:p>
            </p:txBody>
          </p:sp>
        </p:grpSp>
        <p:sp>
          <p:nvSpPr>
            <p:cNvPr id="641" name="Google Shape;641;g306b037d990_1_689"/>
            <p:cNvSpPr txBox="1"/>
            <p:nvPr/>
          </p:nvSpPr>
          <p:spPr>
            <a:xfrm>
              <a:off x="3352276" y="2278197"/>
              <a:ext cx="5934000" cy="6279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chemeClr val="dk1"/>
                </a:buClr>
                <a:buSzPts val="3800"/>
                <a:buFont typeface="Times New Roman"/>
                <a:buNone/>
              </a:pPr>
              <a:r>
                <a:rPr b="0" i="0" lang="en-US" sz="3600" u="none" cap="none" strike="noStrike">
                  <a:solidFill>
                    <a:schemeClr val="dk1"/>
                  </a:solidFill>
                  <a:latin typeface="Times New Roman"/>
                  <a:ea typeface="Times New Roman"/>
                  <a:cs typeface="Times New Roman"/>
                  <a:sym typeface="Times New Roman"/>
                </a:rPr>
                <a:t>Shares knowledge about </a:t>
              </a:r>
              <a:r>
                <a:rPr b="1" i="0" lang="en-US" sz="3600" u="none" cap="none" strike="noStrike">
                  <a:solidFill>
                    <a:srgbClr val="000000"/>
                  </a:solidFill>
                  <a:latin typeface="Times New Roman"/>
                  <a:ea typeface="Times New Roman"/>
                  <a:cs typeface="Times New Roman"/>
                  <a:sym typeface="Times New Roman"/>
                </a:rPr>
                <a:t>Risks, Causes &amp; Consequences </a:t>
              </a:r>
              <a:r>
                <a:rPr b="0" i="0" lang="en-US" sz="3600" u="none" cap="none" strike="noStrike">
                  <a:solidFill>
                    <a:srgbClr val="000000"/>
                  </a:solidFill>
                  <a:latin typeface="Times New Roman"/>
                  <a:ea typeface="Times New Roman"/>
                  <a:cs typeface="Times New Roman"/>
                  <a:sym typeface="Times New Roman"/>
                </a:rPr>
                <a:t>of Medical harm</a:t>
              </a:r>
              <a:r>
                <a:rPr b="0" i="0" lang="en-US" sz="3600" u="none" cap="none" strike="noStrike">
                  <a:solidFill>
                    <a:schemeClr val="dk1"/>
                  </a:solidFill>
                  <a:latin typeface="Times New Roman"/>
                  <a:ea typeface="Times New Roman"/>
                  <a:cs typeface="Times New Roman"/>
                  <a:sym typeface="Times New Roman"/>
                </a:rPr>
                <a:t> </a:t>
              </a:r>
              <a:endParaRPr b="0" i="0" sz="3600" u="none" cap="none" strike="noStrike">
                <a:solidFill>
                  <a:schemeClr val="dk1"/>
                </a:solidFill>
                <a:latin typeface="Times New Roman"/>
                <a:ea typeface="Times New Roman"/>
                <a:cs typeface="Times New Roman"/>
                <a:sym typeface="Times New Roman"/>
              </a:endParaRPr>
            </a:p>
          </p:txBody>
        </p:sp>
      </p:grpSp>
      <p:grpSp>
        <p:nvGrpSpPr>
          <p:cNvPr id="642" name="Google Shape;642;g306b037d990_1_689"/>
          <p:cNvGrpSpPr/>
          <p:nvPr/>
        </p:nvGrpSpPr>
        <p:grpSpPr>
          <a:xfrm>
            <a:off x="4168124" y="6541070"/>
            <a:ext cx="10376022" cy="1180209"/>
            <a:chOff x="2770486" y="4345127"/>
            <a:chExt cx="6917348" cy="786806"/>
          </a:xfrm>
        </p:grpSpPr>
        <p:sp>
          <p:nvSpPr>
            <p:cNvPr id="643" name="Google Shape;643;g306b037d990_1_689"/>
            <p:cNvSpPr/>
            <p:nvPr/>
          </p:nvSpPr>
          <p:spPr>
            <a:xfrm>
              <a:off x="2770486" y="4345127"/>
              <a:ext cx="6917348" cy="786806"/>
            </a:xfrm>
            <a:custGeom>
              <a:rect b="b" l="l" r="r" t="t"/>
              <a:pathLst>
                <a:path extrusionOk="0" h="316941" w="2529195">
                  <a:moveTo>
                    <a:pt x="2325995" y="0"/>
                  </a:moveTo>
                  <a:cubicBezTo>
                    <a:pt x="2438219" y="0"/>
                    <a:pt x="2529195" y="70950"/>
                    <a:pt x="2529195" y="158470"/>
                  </a:cubicBezTo>
                  <a:cubicBezTo>
                    <a:pt x="2529195" y="245991"/>
                    <a:pt x="2438219" y="316941"/>
                    <a:pt x="2325995" y="316941"/>
                  </a:cubicBezTo>
                  <a:lnTo>
                    <a:pt x="203200" y="316941"/>
                  </a:lnTo>
                  <a:cubicBezTo>
                    <a:pt x="90976" y="316941"/>
                    <a:pt x="0" y="245991"/>
                    <a:pt x="0" y="158470"/>
                  </a:cubicBezTo>
                  <a:cubicBezTo>
                    <a:pt x="0" y="70950"/>
                    <a:pt x="90976" y="0"/>
                    <a:pt x="203200" y="0"/>
                  </a:cubicBezTo>
                  <a:close/>
                </a:path>
              </a:pathLst>
            </a:custGeom>
            <a:solidFill>
              <a:srgbClr val="FFFFFF"/>
            </a:solidFill>
            <a:ln cap="sq" cmpd="sng" w="76200">
              <a:solidFill>
                <a:srgbClr val="2F900C"/>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85000"/>
                </a:lnSpc>
                <a:spcBef>
                  <a:spcPts val="0"/>
                </a:spcBef>
                <a:spcAft>
                  <a:spcPts val="0"/>
                </a:spcAft>
                <a:buClr>
                  <a:schemeClr val="dk1"/>
                </a:buClr>
                <a:buSzPts val="3800"/>
                <a:buFont typeface="Calibri"/>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644" name="Google Shape;644;g306b037d990_1_689"/>
            <p:cNvSpPr txBox="1"/>
            <p:nvPr/>
          </p:nvSpPr>
          <p:spPr>
            <a:xfrm>
              <a:off x="3077524" y="4394349"/>
              <a:ext cx="6331200" cy="6279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3800"/>
                <a:buFont typeface="Times New Roman"/>
                <a:buNone/>
              </a:pPr>
              <a:r>
                <a:rPr b="0" i="0" lang="en-US" sz="3600" u="none" cap="none" strike="noStrike">
                  <a:solidFill>
                    <a:srgbClr val="000000"/>
                  </a:solidFill>
                  <a:latin typeface="Times New Roman"/>
                  <a:ea typeface="Times New Roman"/>
                  <a:cs typeface="Times New Roman"/>
                  <a:sym typeface="Times New Roman"/>
                </a:rPr>
                <a:t>Guides on the </a:t>
              </a:r>
              <a:r>
                <a:rPr b="1" i="0" lang="en-US" sz="3600" u="none" cap="none" strike="noStrike">
                  <a:solidFill>
                    <a:srgbClr val="000000"/>
                  </a:solidFill>
                  <a:latin typeface="Times New Roman"/>
                  <a:ea typeface="Times New Roman"/>
                  <a:cs typeface="Times New Roman"/>
                  <a:sym typeface="Times New Roman"/>
                </a:rPr>
                <a:t>Role that Patients/Caregivers  </a:t>
              </a:r>
              <a:r>
                <a:rPr b="0" i="0" lang="en-US" sz="3600" u="none" cap="none" strike="noStrike">
                  <a:solidFill>
                    <a:srgbClr val="000000"/>
                  </a:solidFill>
                  <a:latin typeface="Times New Roman"/>
                  <a:ea typeface="Times New Roman"/>
                  <a:cs typeface="Times New Roman"/>
                  <a:sym typeface="Times New Roman"/>
                </a:rPr>
                <a:t>can play throughout their  Patient Journey</a:t>
              </a:r>
              <a:endParaRPr b="0" i="0" sz="3600" u="none" cap="none" strike="noStrike">
                <a:solidFill>
                  <a:schemeClr val="dk1"/>
                </a:solidFill>
                <a:latin typeface="Times New Roman"/>
                <a:ea typeface="Times New Roman"/>
                <a:cs typeface="Times New Roman"/>
                <a:sym typeface="Times New Roman"/>
              </a:endParaRPr>
            </a:p>
          </p:txBody>
        </p:sp>
      </p:grpSp>
      <p:grpSp>
        <p:nvGrpSpPr>
          <p:cNvPr id="645" name="Google Shape;645;g306b037d990_1_689"/>
          <p:cNvGrpSpPr/>
          <p:nvPr/>
        </p:nvGrpSpPr>
        <p:grpSpPr>
          <a:xfrm>
            <a:off x="4153338" y="1999873"/>
            <a:ext cx="10376022" cy="1180209"/>
            <a:chOff x="2768892" y="1180850"/>
            <a:chExt cx="6917348" cy="786806"/>
          </a:xfrm>
        </p:grpSpPr>
        <p:sp>
          <p:nvSpPr>
            <p:cNvPr id="646" name="Google Shape;646;g306b037d990_1_689"/>
            <p:cNvSpPr/>
            <p:nvPr/>
          </p:nvSpPr>
          <p:spPr>
            <a:xfrm>
              <a:off x="2768892" y="1180850"/>
              <a:ext cx="6917348" cy="786806"/>
            </a:xfrm>
            <a:custGeom>
              <a:rect b="b" l="l" r="r" t="t"/>
              <a:pathLst>
                <a:path extrusionOk="0" h="316941" w="2529195">
                  <a:moveTo>
                    <a:pt x="2325995" y="0"/>
                  </a:moveTo>
                  <a:cubicBezTo>
                    <a:pt x="2438219" y="0"/>
                    <a:pt x="2529195" y="70950"/>
                    <a:pt x="2529195" y="158470"/>
                  </a:cubicBezTo>
                  <a:cubicBezTo>
                    <a:pt x="2529195" y="245991"/>
                    <a:pt x="2438219" y="316941"/>
                    <a:pt x="2325995" y="316941"/>
                  </a:cubicBezTo>
                  <a:lnTo>
                    <a:pt x="203200" y="316941"/>
                  </a:lnTo>
                  <a:cubicBezTo>
                    <a:pt x="90976" y="316941"/>
                    <a:pt x="0" y="245991"/>
                    <a:pt x="0" y="158470"/>
                  </a:cubicBezTo>
                  <a:cubicBezTo>
                    <a:pt x="0" y="70950"/>
                    <a:pt x="90976" y="0"/>
                    <a:pt x="203200" y="0"/>
                  </a:cubicBezTo>
                  <a:close/>
                </a:path>
              </a:pathLst>
            </a:custGeom>
            <a:solidFill>
              <a:srgbClr val="FFFFFF"/>
            </a:solidFill>
            <a:ln cap="sq" cmpd="sng" w="76200">
              <a:solidFill>
                <a:srgbClr val="FF990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85000"/>
                </a:lnSpc>
                <a:spcBef>
                  <a:spcPts val="0"/>
                </a:spcBef>
                <a:spcAft>
                  <a:spcPts val="0"/>
                </a:spcAft>
                <a:buClr>
                  <a:schemeClr val="dk1"/>
                </a:buClr>
                <a:buSzPts val="3800"/>
                <a:buFont typeface="Calibri"/>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647" name="Google Shape;647;g306b037d990_1_689"/>
            <p:cNvSpPr txBox="1"/>
            <p:nvPr/>
          </p:nvSpPr>
          <p:spPr>
            <a:xfrm>
              <a:off x="3301897" y="1202291"/>
              <a:ext cx="5818500" cy="6279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3800"/>
                <a:buFont typeface="Times New Roman"/>
                <a:buNone/>
              </a:pPr>
              <a:r>
                <a:rPr b="0" i="0" lang="en-US" sz="3600" u="none" cap="none" strike="noStrike">
                  <a:solidFill>
                    <a:srgbClr val="000000"/>
                  </a:solidFill>
                  <a:latin typeface="Times New Roman"/>
                  <a:ea typeface="Times New Roman"/>
                  <a:cs typeface="Times New Roman"/>
                  <a:sym typeface="Times New Roman"/>
                </a:rPr>
                <a:t>Spreads awareness on Definition, </a:t>
              </a:r>
              <a:r>
                <a:rPr b="1" i="0" lang="en-US" sz="3600" u="none" cap="none" strike="noStrike">
                  <a:solidFill>
                    <a:srgbClr val="000000"/>
                  </a:solidFill>
                  <a:latin typeface="Times New Roman"/>
                  <a:ea typeface="Times New Roman"/>
                  <a:cs typeface="Times New Roman"/>
                  <a:sym typeface="Times New Roman"/>
                </a:rPr>
                <a:t>Symptoms</a:t>
              </a:r>
              <a:r>
                <a:rPr b="0" i="0" lang="en-US" sz="3600" u="none" cap="none" strike="noStrike">
                  <a:solidFill>
                    <a:srgbClr val="000000"/>
                  </a:solidFill>
                  <a:latin typeface="Times New Roman"/>
                  <a:ea typeface="Times New Roman"/>
                  <a:cs typeface="Times New Roman"/>
                  <a:sym typeface="Times New Roman"/>
                </a:rPr>
                <a:t> for </a:t>
              </a:r>
              <a:r>
                <a:rPr b="1" i="0" lang="en-US" sz="3600" u="none" cap="none" strike="noStrike">
                  <a:solidFill>
                    <a:srgbClr val="000000"/>
                  </a:solidFill>
                  <a:latin typeface="Times New Roman"/>
                  <a:ea typeface="Times New Roman"/>
                  <a:cs typeface="Times New Roman"/>
                  <a:sym typeface="Times New Roman"/>
                </a:rPr>
                <a:t>Early Detection </a:t>
              </a:r>
              <a:r>
                <a:rPr b="0" i="0" lang="en-US" sz="3600" u="none" cap="none" strike="noStrike">
                  <a:solidFill>
                    <a:srgbClr val="000000"/>
                  </a:solidFill>
                  <a:latin typeface="Times New Roman"/>
                  <a:ea typeface="Times New Roman"/>
                  <a:cs typeface="Times New Roman"/>
                  <a:sym typeface="Times New Roman"/>
                </a:rPr>
                <a:t>of possible Harm</a:t>
              </a:r>
              <a:endParaRPr b="0" i="0" sz="3600" u="none" cap="none" strike="noStrike">
                <a:solidFill>
                  <a:schemeClr val="dk1"/>
                </a:solidFill>
                <a:latin typeface="Times New Roman"/>
                <a:ea typeface="Times New Roman"/>
                <a:cs typeface="Times New Roman"/>
                <a:sym typeface="Times New Roman"/>
              </a:endParaRPr>
            </a:p>
          </p:txBody>
        </p:sp>
      </p:grpSp>
      <p:grpSp>
        <p:nvGrpSpPr>
          <p:cNvPr id="648" name="Google Shape;648;g306b037d990_1_689"/>
          <p:cNvGrpSpPr/>
          <p:nvPr/>
        </p:nvGrpSpPr>
        <p:grpSpPr>
          <a:xfrm>
            <a:off x="3955408" y="4911939"/>
            <a:ext cx="10621397" cy="1654779"/>
            <a:chOff x="2770389" y="3178039"/>
            <a:chExt cx="7080931" cy="1103186"/>
          </a:xfrm>
        </p:grpSpPr>
        <p:grpSp>
          <p:nvGrpSpPr>
            <p:cNvPr id="649" name="Google Shape;649;g306b037d990_1_689"/>
            <p:cNvGrpSpPr/>
            <p:nvPr/>
          </p:nvGrpSpPr>
          <p:grpSpPr>
            <a:xfrm>
              <a:off x="2770389" y="3178039"/>
              <a:ext cx="7080931" cy="1103186"/>
              <a:chOff x="0" y="-38100"/>
              <a:chExt cx="2588722" cy="444600"/>
            </a:xfrm>
          </p:grpSpPr>
          <p:sp>
            <p:nvSpPr>
              <p:cNvPr id="650" name="Google Shape;650;g306b037d990_1_689"/>
              <p:cNvSpPr/>
              <p:nvPr/>
            </p:nvSpPr>
            <p:spPr>
              <a:xfrm>
                <a:off x="59527" y="-7108"/>
                <a:ext cx="2529195" cy="316941"/>
              </a:xfrm>
              <a:custGeom>
                <a:rect b="b" l="l" r="r" t="t"/>
                <a:pathLst>
                  <a:path extrusionOk="0" h="316941" w="2529195">
                    <a:moveTo>
                      <a:pt x="2325995" y="0"/>
                    </a:moveTo>
                    <a:cubicBezTo>
                      <a:pt x="2438219" y="0"/>
                      <a:pt x="2529195" y="70950"/>
                      <a:pt x="2529195" y="158470"/>
                    </a:cubicBezTo>
                    <a:cubicBezTo>
                      <a:pt x="2529195" y="245991"/>
                      <a:pt x="2438219" y="316941"/>
                      <a:pt x="2325995" y="316941"/>
                    </a:cubicBezTo>
                    <a:lnTo>
                      <a:pt x="203200" y="316941"/>
                    </a:lnTo>
                    <a:cubicBezTo>
                      <a:pt x="90976" y="316941"/>
                      <a:pt x="0" y="245991"/>
                      <a:pt x="0" y="158470"/>
                    </a:cubicBezTo>
                    <a:cubicBezTo>
                      <a:pt x="0" y="70950"/>
                      <a:pt x="90976" y="0"/>
                      <a:pt x="203200" y="0"/>
                    </a:cubicBezTo>
                    <a:close/>
                  </a:path>
                </a:pathLst>
              </a:custGeom>
              <a:solidFill>
                <a:srgbClr val="FFFFFF"/>
              </a:solidFill>
              <a:ln cap="sq" cmpd="sng" w="76200">
                <a:solidFill>
                  <a:srgbClr val="FFCC0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85000"/>
                  </a:lnSpc>
                  <a:spcBef>
                    <a:spcPts val="0"/>
                  </a:spcBef>
                  <a:spcAft>
                    <a:spcPts val="0"/>
                  </a:spcAft>
                  <a:buClr>
                    <a:schemeClr val="dk1"/>
                  </a:buClr>
                  <a:buSzPts val="3800"/>
                  <a:buFont typeface="Calibri"/>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651" name="Google Shape;651;g306b037d990_1_689"/>
              <p:cNvSpPr txBox="1"/>
              <p:nvPr/>
            </p:nvSpPr>
            <p:spPr>
              <a:xfrm>
                <a:off x="0" y="-38100"/>
                <a:ext cx="8127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85000"/>
                  </a:lnSpc>
                  <a:spcBef>
                    <a:spcPts val="0"/>
                  </a:spcBef>
                  <a:spcAft>
                    <a:spcPts val="0"/>
                  </a:spcAft>
                  <a:buClr>
                    <a:schemeClr val="dk1"/>
                  </a:buClr>
                  <a:buSzPts val="3800"/>
                  <a:buFont typeface="Calibri"/>
                  <a:buNone/>
                </a:pPr>
                <a:r>
                  <a:t/>
                </a:r>
                <a:endParaRPr b="0" i="0" sz="3600" u="none" cap="none" strike="noStrike">
                  <a:solidFill>
                    <a:schemeClr val="dk1"/>
                  </a:solidFill>
                  <a:latin typeface="Times New Roman"/>
                  <a:ea typeface="Times New Roman"/>
                  <a:cs typeface="Times New Roman"/>
                  <a:sym typeface="Times New Roman"/>
                </a:endParaRPr>
              </a:p>
            </p:txBody>
          </p:sp>
        </p:grpSp>
        <p:sp>
          <p:nvSpPr>
            <p:cNvPr id="652" name="Google Shape;652;g306b037d990_1_689"/>
            <p:cNvSpPr txBox="1"/>
            <p:nvPr/>
          </p:nvSpPr>
          <p:spPr>
            <a:xfrm>
              <a:off x="3278962" y="3321002"/>
              <a:ext cx="5931300" cy="6279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3800"/>
                <a:buFont typeface="Times New Roman"/>
                <a:buNone/>
              </a:pPr>
              <a:r>
                <a:rPr b="0" i="0" lang="en-US" sz="3600" u="none" cap="none" strike="noStrike">
                  <a:solidFill>
                    <a:srgbClr val="000000"/>
                  </a:solidFill>
                  <a:latin typeface="Times New Roman"/>
                  <a:ea typeface="Times New Roman"/>
                  <a:cs typeface="Times New Roman"/>
                  <a:sym typeface="Times New Roman"/>
                </a:rPr>
                <a:t>Provides </a:t>
              </a:r>
              <a:r>
                <a:rPr b="1" i="0" lang="en-US" sz="3600" u="none" cap="none" strike="noStrike">
                  <a:solidFill>
                    <a:srgbClr val="000000"/>
                  </a:solidFill>
                  <a:latin typeface="Times New Roman"/>
                  <a:ea typeface="Times New Roman"/>
                  <a:cs typeface="Times New Roman"/>
                  <a:sym typeface="Times New Roman"/>
                </a:rPr>
                <a:t>Actionable tips </a:t>
              </a:r>
              <a:r>
                <a:rPr b="0" i="0" lang="en-US" sz="3600" u="none" cap="none" strike="noStrike">
                  <a:solidFill>
                    <a:srgbClr val="000000"/>
                  </a:solidFill>
                  <a:latin typeface="Times New Roman"/>
                  <a:ea typeface="Times New Roman"/>
                  <a:cs typeface="Times New Roman"/>
                  <a:sym typeface="Times New Roman"/>
                </a:rPr>
                <a:t>for </a:t>
              </a:r>
              <a:r>
                <a:rPr b="1" i="0" lang="en-US" sz="3600" u="none" cap="none" strike="noStrike">
                  <a:solidFill>
                    <a:srgbClr val="000000"/>
                  </a:solidFill>
                  <a:latin typeface="Times New Roman"/>
                  <a:ea typeface="Times New Roman"/>
                  <a:cs typeface="Times New Roman"/>
                  <a:sym typeface="Times New Roman"/>
                </a:rPr>
                <a:t>Self Protection</a:t>
              </a:r>
              <a:r>
                <a:rPr b="0" i="0" lang="en-US" sz="3600" u="none" cap="none" strike="noStrike">
                  <a:solidFill>
                    <a:srgbClr val="000000"/>
                  </a:solidFill>
                  <a:latin typeface="Times New Roman"/>
                  <a:ea typeface="Times New Roman"/>
                  <a:cs typeface="Times New Roman"/>
                  <a:sym typeface="Times New Roman"/>
                </a:rPr>
                <a:t>, </a:t>
              </a:r>
              <a:endParaRPr b="0" i="0" sz="3600" u="none" cap="none" strike="noStrike">
                <a:solidFill>
                  <a:srgbClr val="000000"/>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rgbClr val="000000"/>
                </a:buClr>
                <a:buSzPts val="3800"/>
                <a:buFont typeface="Times New Roman"/>
                <a:buNone/>
              </a:pPr>
              <a:r>
                <a:rPr b="0" i="0" lang="en-US" sz="3600" u="none" cap="none" strike="noStrike">
                  <a:solidFill>
                    <a:srgbClr val="000000"/>
                  </a:solidFill>
                  <a:latin typeface="Times New Roman"/>
                  <a:ea typeface="Times New Roman"/>
                  <a:cs typeface="Times New Roman"/>
                  <a:sym typeface="Times New Roman"/>
                </a:rPr>
                <a:t>and Prevention</a:t>
              </a:r>
              <a:endParaRPr b="0" i="0" sz="3600" u="none" cap="none" strike="noStrike">
                <a:solidFill>
                  <a:schemeClr val="dk1"/>
                </a:solidFill>
                <a:latin typeface="Times New Roman"/>
                <a:ea typeface="Times New Roman"/>
                <a:cs typeface="Times New Roman"/>
                <a:sym typeface="Times New Roman"/>
              </a:endParaRPr>
            </a:p>
          </p:txBody>
        </p:sp>
      </p:grpSp>
      <p:grpSp>
        <p:nvGrpSpPr>
          <p:cNvPr id="653" name="Google Shape;653;g306b037d990_1_689"/>
          <p:cNvGrpSpPr/>
          <p:nvPr/>
        </p:nvGrpSpPr>
        <p:grpSpPr>
          <a:xfrm>
            <a:off x="917026" y="7957700"/>
            <a:ext cx="16453931" cy="2309519"/>
            <a:chOff x="0" y="-16531"/>
            <a:chExt cx="2529195" cy="444600"/>
          </a:xfrm>
        </p:grpSpPr>
        <p:sp>
          <p:nvSpPr>
            <p:cNvPr id="654" name="Google Shape;654;g306b037d990_1_689"/>
            <p:cNvSpPr/>
            <p:nvPr/>
          </p:nvSpPr>
          <p:spPr>
            <a:xfrm>
              <a:off x="0" y="0"/>
              <a:ext cx="2529195" cy="316941"/>
            </a:xfrm>
            <a:custGeom>
              <a:rect b="b" l="l" r="r" t="t"/>
              <a:pathLst>
                <a:path extrusionOk="0" h="316941" w="2529195">
                  <a:moveTo>
                    <a:pt x="2325995" y="0"/>
                  </a:moveTo>
                  <a:cubicBezTo>
                    <a:pt x="2438219" y="0"/>
                    <a:pt x="2529195" y="70950"/>
                    <a:pt x="2529195" y="158470"/>
                  </a:cubicBezTo>
                  <a:cubicBezTo>
                    <a:pt x="2529195" y="245991"/>
                    <a:pt x="2438219" y="316941"/>
                    <a:pt x="2325995" y="316941"/>
                  </a:cubicBezTo>
                  <a:lnTo>
                    <a:pt x="203200" y="316941"/>
                  </a:lnTo>
                  <a:cubicBezTo>
                    <a:pt x="90976" y="316941"/>
                    <a:pt x="0" y="245991"/>
                    <a:pt x="0" y="158470"/>
                  </a:cubicBezTo>
                  <a:cubicBezTo>
                    <a:pt x="0" y="70950"/>
                    <a:pt x="90976" y="0"/>
                    <a:pt x="203200" y="0"/>
                  </a:cubicBezTo>
                  <a:close/>
                </a:path>
              </a:pathLst>
            </a:custGeom>
            <a:solidFill>
              <a:srgbClr val="FFFFFF"/>
            </a:solidFill>
            <a:ln cap="sq" cmpd="sng" w="76200">
              <a:solidFill>
                <a:srgbClr val="FF000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85000"/>
                </a:lnSpc>
                <a:spcBef>
                  <a:spcPts val="0"/>
                </a:spcBef>
                <a:spcAft>
                  <a:spcPts val="0"/>
                </a:spcAft>
                <a:buClr>
                  <a:schemeClr val="dk1"/>
                </a:buClr>
                <a:buSzPts val="3800"/>
                <a:buFont typeface="Calibri"/>
                <a:buNone/>
              </a:pPr>
              <a:r>
                <a:t/>
              </a:r>
              <a:endParaRPr b="0" i="0" sz="3800" u="none" cap="none" strike="noStrike">
                <a:solidFill>
                  <a:schemeClr val="dk1"/>
                </a:solidFill>
                <a:latin typeface="Times New Roman"/>
                <a:ea typeface="Times New Roman"/>
                <a:cs typeface="Times New Roman"/>
                <a:sym typeface="Times New Roman"/>
              </a:endParaRPr>
            </a:p>
          </p:txBody>
        </p:sp>
        <p:sp>
          <p:nvSpPr>
            <p:cNvPr id="655" name="Google Shape;655;g306b037d990_1_689"/>
            <p:cNvSpPr txBox="1"/>
            <p:nvPr/>
          </p:nvSpPr>
          <p:spPr>
            <a:xfrm>
              <a:off x="66873" y="-16531"/>
              <a:ext cx="23961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85000"/>
                </a:lnSpc>
                <a:spcBef>
                  <a:spcPts val="0"/>
                </a:spcBef>
                <a:spcAft>
                  <a:spcPts val="0"/>
                </a:spcAft>
                <a:buClr>
                  <a:schemeClr val="dk1"/>
                </a:buClr>
                <a:buSzPts val="3800"/>
                <a:buFont typeface="Times New Roman"/>
                <a:buNone/>
              </a:pPr>
              <a:r>
                <a:rPr b="0" i="0" lang="en-US" sz="3600" u="none" cap="none" strike="noStrike">
                  <a:solidFill>
                    <a:schemeClr val="dk1"/>
                  </a:solidFill>
                  <a:latin typeface="Times New Roman"/>
                  <a:ea typeface="Times New Roman"/>
                  <a:cs typeface="Times New Roman"/>
                  <a:sym typeface="Times New Roman"/>
                </a:rPr>
                <a:t>PFPSF is a non- profit Trust, promoted by CAHO.</a:t>
              </a:r>
              <a:endParaRPr b="0" i="0" sz="3600" u="none" cap="none" strike="noStrike">
                <a:solidFill>
                  <a:schemeClr val="dk1"/>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chemeClr val="dk1"/>
                </a:buClr>
                <a:buSzPts val="3800"/>
                <a:buFont typeface="Times New Roman"/>
                <a:buNone/>
              </a:pPr>
              <a:r>
                <a:rPr b="0" i="0" lang="en-US" sz="3600" u="none" cap="none" strike="noStrike">
                  <a:solidFill>
                    <a:schemeClr val="dk1"/>
                  </a:solidFill>
                  <a:latin typeface="Times New Roman"/>
                  <a:ea typeface="Times New Roman"/>
                  <a:cs typeface="Times New Roman"/>
                  <a:sym typeface="Times New Roman"/>
                </a:rPr>
                <a:t>PFPSF content is aggregated from world renowned experts and vetted by domain specialists, </a:t>
              </a:r>
              <a:r>
                <a:rPr b="1" i="0" lang="en-US" sz="3600" u="none" cap="none" strike="noStrike">
                  <a:solidFill>
                    <a:srgbClr val="0D0D0D"/>
                  </a:solidFill>
                  <a:latin typeface="Times New Roman"/>
                  <a:ea typeface="Times New Roman"/>
                  <a:cs typeface="Times New Roman"/>
                  <a:sym typeface="Times New Roman"/>
                </a:rPr>
                <a:t>makes us Trustworthy</a:t>
              </a:r>
              <a:r>
                <a:rPr b="0" i="0" lang="en-US" sz="3600" u="none" cap="none" strike="noStrike">
                  <a:solidFill>
                    <a:srgbClr val="2F900C"/>
                  </a:solidFill>
                  <a:latin typeface="Times New Roman"/>
                  <a:ea typeface="Times New Roman"/>
                  <a:cs typeface="Times New Roman"/>
                  <a:sym typeface="Times New Roman"/>
                </a:rPr>
                <a:t> </a:t>
              </a:r>
              <a:r>
                <a:rPr b="0" i="0"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no commercials</a:t>
              </a:r>
              <a:r>
                <a:rPr b="0" i="0" lang="en-US" sz="3600" u="none" cap="none" strike="noStrike">
                  <a:solidFill>
                    <a:schemeClr val="dk1"/>
                  </a:solidFill>
                  <a:latin typeface="Times New Roman"/>
                  <a:ea typeface="Times New Roman"/>
                  <a:cs typeface="Times New Roman"/>
                  <a:sym typeface="Times New Roman"/>
                </a:rPr>
                <a:t> associated</a:t>
              </a:r>
              <a:endParaRPr b="0" i="0" sz="3600" u="none" cap="none" strike="noStrike">
                <a:solidFill>
                  <a:schemeClr val="dk1"/>
                </a:solidFill>
                <a:latin typeface="Times New Roman"/>
                <a:ea typeface="Times New Roman"/>
                <a:cs typeface="Times New Roman"/>
                <a:sym typeface="Times New Roman"/>
              </a:endParaRPr>
            </a:p>
            <a:p>
              <a:pPr indent="0" lvl="0" marL="0" marR="0" rtl="0" algn="ctr">
                <a:lnSpc>
                  <a:spcPct val="85000"/>
                </a:lnSpc>
                <a:spcBef>
                  <a:spcPts val="0"/>
                </a:spcBef>
                <a:spcAft>
                  <a:spcPts val="0"/>
                </a:spcAft>
                <a:buClr>
                  <a:schemeClr val="dk1"/>
                </a:buClr>
                <a:buSzPts val="3800"/>
                <a:buFont typeface="Calibri"/>
                <a:buNone/>
              </a:pPr>
              <a:r>
                <a:t/>
              </a:r>
              <a:endParaRPr b="0" i="0" sz="3600" u="none" cap="none" strike="noStrike">
                <a:solidFill>
                  <a:schemeClr val="dk1"/>
                </a:solidFill>
                <a:latin typeface="Times New Roman"/>
                <a:ea typeface="Times New Roman"/>
                <a:cs typeface="Times New Roman"/>
                <a:sym typeface="Times New Roman"/>
              </a:endParaRPr>
            </a:p>
          </p:txBody>
        </p:sp>
      </p:grpSp>
      <p:pic>
        <p:nvPicPr>
          <p:cNvPr id="656" name="Google Shape;656;g306b037d990_1_689"/>
          <p:cNvPicPr preferRelativeResize="0"/>
          <p:nvPr/>
        </p:nvPicPr>
        <p:blipFill rotWithShape="1">
          <a:blip r:embed="rId7">
            <a:alphaModFix/>
          </a:blip>
          <a:srcRect b="0" l="0" r="0" t="0"/>
          <a:stretch/>
        </p:blipFill>
        <p:spPr>
          <a:xfrm>
            <a:off x="15339938" y="-88500"/>
            <a:ext cx="4119040" cy="2316960"/>
          </a:xfrm>
          <a:prstGeom prst="rect">
            <a:avLst/>
          </a:prstGeom>
          <a:noFill/>
          <a:ln>
            <a:noFill/>
          </a:ln>
        </p:spPr>
      </p:pic>
      <p:pic>
        <p:nvPicPr>
          <p:cNvPr id="657" name="Google Shape;657;g306b037d990_1_689"/>
          <p:cNvPicPr preferRelativeResize="0"/>
          <p:nvPr/>
        </p:nvPicPr>
        <p:blipFill rotWithShape="1">
          <a:blip r:embed="rId8">
            <a:alphaModFix/>
          </a:blip>
          <a:srcRect b="0" l="0" r="0" t="0"/>
          <a:stretch/>
        </p:blipFill>
        <p:spPr>
          <a:xfrm>
            <a:off x="237938" y="207112"/>
            <a:ext cx="1627500" cy="723338"/>
          </a:xfrm>
          <a:prstGeom prst="rect">
            <a:avLst/>
          </a:prstGeom>
          <a:noFill/>
          <a:ln>
            <a:noFill/>
          </a:ln>
        </p:spPr>
      </p:pic>
      <p:sp>
        <p:nvSpPr>
          <p:cNvPr id="658" name="Google Shape;658;g306b037d990_1_689"/>
          <p:cNvSpPr txBox="1"/>
          <p:nvPr/>
        </p:nvSpPr>
        <p:spPr>
          <a:xfrm>
            <a:off x="5451125" y="545125"/>
            <a:ext cx="10621500" cy="592500"/>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0"/>
              </a:spcBef>
              <a:spcAft>
                <a:spcPts val="0"/>
              </a:spcAft>
              <a:buClr>
                <a:srgbClr val="3C53AC"/>
              </a:buClr>
              <a:buSzPts val="7000"/>
              <a:buFont typeface="Times New Roman"/>
              <a:buNone/>
            </a:pPr>
            <a:r>
              <a:rPr b="1" i="0" lang="en-US" sz="5500" u="none" cap="none" strike="noStrike">
                <a:solidFill>
                  <a:srgbClr val="CC0000"/>
                </a:solidFill>
                <a:latin typeface="Times New Roman"/>
                <a:ea typeface="Times New Roman"/>
                <a:cs typeface="Times New Roman"/>
                <a:sym typeface="Times New Roman"/>
              </a:rPr>
              <a:t>How PFPSF helps Elderly </a:t>
            </a:r>
            <a:endParaRPr b="1" i="0" sz="5500" u="none" cap="none" strike="noStrike">
              <a:solidFill>
                <a:srgbClr val="CC0000"/>
              </a:solidFill>
              <a:highlight>
                <a:srgbClr val="FFFF00"/>
              </a:highlight>
              <a:latin typeface="Times New Roman"/>
              <a:ea typeface="Times New Roman"/>
              <a:cs typeface="Times New Roman"/>
              <a:sym typeface="Times New Roman"/>
            </a:endParaRPr>
          </a:p>
        </p:txBody>
      </p:sp>
      <p:cxnSp>
        <p:nvCxnSpPr>
          <p:cNvPr id="659" name="Google Shape;659;g306b037d990_1_689"/>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660" name="Google Shape;660;g306b037d990_1_689"/>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61" name="Google Shape;661;g306b037d990_1_689"/>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g306b037d990_1_811"/>
          <p:cNvSpPr txBox="1"/>
          <p:nvPr/>
        </p:nvSpPr>
        <p:spPr>
          <a:xfrm>
            <a:off x="3031958" y="446350"/>
            <a:ext cx="129942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000"/>
              <a:buFont typeface="Arial"/>
              <a:buNone/>
            </a:pPr>
            <a:r>
              <a:rPr b="1" i="0" lang="en-US" sz="5500" u="none" cap="none" strike="noStrike">
                <a:solidFill>
                  <a:srgbClr val="CC0000"/>
                </a:solidFill>
                <a:latin typeface="Times New Roman"/>
                <a:ea typeface="Times New Roman"/>
                <a:cs typeface="Times New Roman"/>
                <a:sym typeface="Times New Roman"/>
              </a:rPr>
              <a:t>Scan to leverage Patient Education Material</a:t>
            </a:r>
            <a:endParaRPr b="0" i="0" sz="7900" u="none" cap="none" strike="noStrike">
              <a:solidFill>
                <a:srgbClr val="CC0000"/>
              </a:solidFill>
              <a:latin typeface="Times New Roman"/>
              <a:ea typeface="Times New Roman"/>
              <a:cs typeface="Times New Roman"/>
              <a:sym typeface="Times New Roman"/>
            </a:endParaRPr>
          </a:p>
        </p:txBody>
      </p:sp>
      <p:grpSp>
        <p:nvGrpSpPr>
          <p:cNvPr id="667" name="Google Shape;667;g306b037d990_1_811"/>
          <p:cNvGrpSpPr/>
          <p:nvPr/>
        </p:nvGrpSpPr>
        <p:grpSpPr>
          <a:xfrm>
            <a:off x="633828" y="2433078"/>
            <a:ext cx="3919436" cy="4115429"/>
            <a:chOff x="395348" y="1099057"/>
            <a:chExt cx="2672100" cy="3013200"/>
          </a:xfrm>
        </p:grpSpPr>
        <p:sp>
          <p:nvSpPr>
            <p:cNvPr id="668" name="Google Shape;668;g306b037d990_1_811"/>
            <p:cNvSpPr txBox="1"/>
            <p:nvPr/>
          </p:nvSpPr>
          <p:spPr>
            <a:xfrm>
              <a:off x="569625" y="1157050"/>
              <a:ext cx="2497800" cy="5187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6907"/>
                  </a:solidFill>
                  <a:latin typeface="Times New Roman"/>
                  <a:ea typeface="Times New Roman"/>
                  <a:cs typeface="Times New Roman"/>
                  <a:sym typeface="Times New Roman"/>
                </a:rPr>
                <a:t>Health Library</a:t>
              </a:r>
              <a:endParaRPr b="1" i="0" sz="4000" u="none" cap="none" strike="noStrike">
                <a:solidFill>
                  <a:srgbClr val="FF6907"/>
                </a:solidFill>
                <a:latin typeface="Times New Roman"/>
                <a:ea typeface="Times New Roman"/>
                <a:cs typeface="Times New Roman"/>
                <a:sym typeface="Times New Roman"/>
              </a:endParaRPr>
            </a:p>
          </p:txBody>
        </p:sp>
        <p:pic>
          <p:nvPicPr>
            <p:cNvPr id="669" name="Google Shape;669;g306b037d990_1_811"/>
            <p:cNvPicPr preferRelativeResize="0"/>
            <p:nvPr/>
          </p:nvPicPr>
          <p:blipFill rotWithShape="1">
            <a:blip r:embed="rId3">
              <a:alphaModFix/>
            </a:blip>
            <a:srcRect b="0" l="0" r="0" t="0"/>
            <a:stretch/>
          </p:blipFill>
          <p:spPr>
            <a:xfrm>
              <a:off x="580577" y="1807367"/>
              <a:ext cx="2301656" cy="2141313"/>
            </a:xfrm>
            <a:prstGeom prst="rect">
              <a:avLst/>
            </a:prstGeom>
            <a:noFill/>
            <a:ln>
              <a:noFill/>
            </a:ln>
          </p:spPr>
        </p:pic>
        <p:sp>
          <p:nvSpPr>
            <p:cNvPr id="670" name="Google Shape;670;g306b037d990_1_811"/>
            <p:cNvSpPr/>
            <p:nvPr/>
          </p:nvSpPr>
          <p:spPr>
            <a:xfrm>
              <a:off x="395348" y="1099057"/>
              <a:ext cx="2672100" cy="30132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grpSp>
      <p:grpSp>
        <p:nvGrpSpPr>
          <p:cNvPr id="671" name="Google Shape;671;g306b037d990_1_811"/>
          <p:cNvGrpSpPr/>
          <p:nvPr/>
        </p:nvGrpSpPr>
        <p:grpSpPr>
          <a:xfrm>
            <a:off x="9297347" y="2585592"/>
            <a:ext cx="3919515" cy="4114546"/>
            <a:chOff x="4594788" y="2306500"/>
            <a:chExt cx="2959912" cy="3576000"/>
          </a:xfrm>
        </p:grpSpPr>
        <p:grpSp>
          <p:nvGrpSpPr>
            <p:cNvPr id="672" name="Google Shape;672;g306b037d990_1_811"/>
            <p:cNvGrpSpPr/>
            <p:nvPr/>
          </p:nvGrpSpPr>
          <p:grpSpPr>
            <a:xfrm>
              <a:off x="4853275" y="2395900"/>
              <a:ext cx="2701425" cy="3294801"/>
              <a:chOff x="4543950" y="2166025"/>
              <a:chExt cx="2701425" cy="3294801"/>
            </a:xfrm>
          </p:grpSpPr>
          <p:sp>
            <p:nvSpPr>
              <p:cNvPr id="673" name="Google Shape;673;g306b037d990_1_811"/>
              <p:cNvSpPr txBox="1"/>
              <p:nvPr/>
            </p:nvSpPr>
            <p:spPr>
              <a:xfrm>
                <a:off x="4704075" y="2166025"/>
                <a:ext cx="2541300" cy="6156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4200"/>
                  <a:buFont typeface="Arial"/>
                  <a:buNone/>
                </a:pPr>
                <a:r>
                  <a:rPr b="1" i="0" lang="en-US" sz="4200" u="none" cap="none" strike="noStrike">
                    <a:solidFill>
                      <a:srgbClr val="FF6907"/>
                    </a:solidFill>
                    <a:latin typeface="Times New Roman"/>
                    <a:ea typeface="Times New Roman"/>
                    <a:cs typeface="Times New Roman"/>
                    <a:sym typeface="Times New Roman"/>
                  </a:rPr>
                  <a:t>Infographics</a:t>
                </a:r>
                <a:endParaRPr b="1" i="0" sz="4200" u="none" cap="none" strike="noStrike">
                  <a:solidFill>
                    <a:srgbClr val="FF6907"/>
                  </a:solidFill>
                  <a:latin typeface="Times New Roman"/>
                  <a:ea typeface="Times New Roman"/>
                  <a:cs typeface="Times New Roman"/>
                  <a:sym typeface="Times New Roman"/>
                </a:endParaRPr>
              </a:p>
            </p:txBody>
          </p:sp>
          <p:pic>
            <p:nvPicPr>
              <p:cNvPr id="674" name="Google Shape;674;g306b037d990_1_811"/>
              <p:cNvPicPr preferRelativeResize="0"/>
              <p:nvPr/>
            </p:nvPicPr>
            <p:blipFill rotWithShape="1">
              <a:blip r:embed="rId4">
                <a:alphaModFix/>
              </a:blip>
              <a:srcRect b="0" l="0" r="0" t="0"/>
              <a:stretch/>
            </p:blipFill>
            <p:spPr>
              <a:xfrm>
                <a:off x="4543950" y="2969725"/>
                <a:ext cx="2491101" cy="2491101"/>
              </a:xfrm>
              <a:prstGeom prst="rect">
                <a:avLst/>
              </a:prstGeom>
              <a:noFill/>
              <a:ln>
                <a:noFill/>
              </a:ln>
            </p:spPr>
          </p:pic>
        </p:grpSp>
        <p:sp>
          <p:nvSpPr>
            <p:cNvPr id="675" name="Google Shape;675;g306b037d990_1_811"/>
            <p:cNvSpPr/>
            <p:nvPr/>
          </p:nvSpPr>
          <p:spPr>
            <a:xfrm>
              <a:off x="4594788" y="2306500"/>
              <a:ext cx="2950200" cy="35760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grpSp>
      <p:grpSp>
        <p:nvGrpSpPr>
          <p:cNvPr id="676" name="Google Shape;676;g306b037d990_1_811"/>
          <p:cNvGrpSpPr/>
          <p:nvPr/>
        </p:nvGrpSpPr>
        <p:grpSpPr>
          <a:xfrm>
            <a:off x="13633339" y="5187692"/>
            <a:ext cx="3919046" cy="4187496"/>
            <a:chOff x="8103250" y="1474400"/>
            <a:chExt cx="2950200" cy="3576000"/>
          </a:xfrm>
        </p:grpSpPr>
        <p:grpSp>
          <p:nvGrpSpPr>
            <p:cNvPr id="677" name="Google Shape;677;g306b037d990_1_811"/>
            <p:cNvGrpSpPr/>
            <p:nvPr/>
          </p:nvGrpSpPr>
          <p:grpSpPr>
            <a:xfrm>
              <a:off x="8357175" y="1486950"/>
              <a:ext cx="2696275" cy="3386389"/>
              <a:chOff x="8727525" y="1410775"/>
              <a:chExt cx="2696275" cy="3386389"/>
            </a:xfrm>
          </p:grpSpPr>
          <p:sp>
            <p:nvSpPr>
              <p:cNvPr id="678" name="Google Shape;678;g306b037d990_1_811"/>
              <p:cNvSpPr txBox="1"/>
              <p:nvPr/>
            </p:nvSpPr>
            <p:spPr>
              <a:xfrm>
                <a:off x="8882500" y="1410775"/>
                <a:ext cx="2541300" cy="6156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4200"/>
                  <a:buFont typeface="Arial"/>
                  <a:buNone/>
                </a:pPr>
                <a:r>
                  <a:rPr b="1" i="0" lang="en-US" sz="4200" u="none" cap="none" strike="noStrike">
                    <a:solidFill>
                      <a:srgbClr val="FF6907"/>
                    </a:solidFill>
                    <a:latin typeface="Times New Roman"/>
                    <a:ea typeface="Times New Roman"/>
                    <a:cs typeface="Times New Roman"/>
                    <a:sym typeface="Times New Roman"/>
                  </a:rPr>
                  <a:t>Newsletters</a:t>
                </a:r>
                <a:endParaRPr b="1" i="0" sz="4200" u="none" cap="none" strike="noStrike">
                  <a:solidFill>
                    <a:srgbClr val="FF6907"/>
                  </a:solidFill>
                  <a:latin typeface="Times New Roman"/>
                  <a:ea typeface="Times New Roman"/>
                  <a:cs typeface="Times New Roman"/>
                  <a:sym typeface="Times New Roman"/>
                </a:endParaRPr>
              </a:p>
            </p:txBody>
          </p:sp>
          <p:pic>
            <p:nvPicPr>
              <p:cNvPr id="679" name="Google Shape;679;g306b037d990_1_811"/>
              <p:cNvPicPr preferRelativeResize="0"/>
              <p:nvPr/>
            </p:nvPicPr>
            <p:blipFill rotWithShape="1">
              <a:blip r:embed="rId5">
                <a:alphaModFix/>
              </a:blip>
              <a:srcRect b="0" l="0" r="0" t="0"/>
              <a:stretch/>
            </p:blipFill>
            <p:spPr>
              <a:xfrm>
                <a:off x="8727525" y="2306063"/>
                <a:ext cx="2491101" cy="2491101"/>
              </a:xfrm>
              <a:prstGeom prst="rect">
                <a:avLst/>
              </a:prstGeom>
              <a:noFill/>
              <a:ln>
                <a:noFill/>
              </a:ln>
            </p:spPr>
          </p:pic>
        </p:grpSp>
        <p:sp>
          <p:nvSpPr>
            <p:cNvPr id="680" name="Google Shape;680;g306b037d990_1_811"/>
            <p:cNvSpPr/>
            <p:nvPr/>
          </p:nvSpPr>
          <p:spPr>
            <a:xfrm>
              <a:off x="8103250" y="1474400"/>
              <a:ext cx="2950200" cy="35760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grpSp>
      <p:grpSp>
        <p:nvGrpSpPr>
          <p:cNvPr id="681" name="Google Shape;681;g306b037d990_1_811"/>
          <p:cNvGrpSpPr/>
          <p:nvPr/>
        </p:nvGrpSpPr>
        <p:grpSpPr>
          <a:xfrm>
            <a:off x="4962607" y="5260250"/>
            <a:ext cx="4334140" cy="4115429"/>
            <a:chOff x="9195198" y="1371420"/>
            <a:chExt cx="2954827" cy="3013200"/>
          </a:xfrm>
        </p:grpSpPr>
        <p:sp>
          <p:nvSpPr>
            <p:cNvPr id="682" name="Google Shape;682;g306b037d990_1_811"/>
            <p:cNvSpPr txBox="1"/>
            <p:nvPr/>
          </p:nvSpPr>
          <p:spPr>
            <a:xfrm>
              <a:off x="9379525" y="1371425"/>
              <a:ext cx="2770500" cy="5187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6907"/>
                  </a:solidFill>
                  <a:latin typeface="Times New Roman"/>
                  <a:ea typeface="Times New Roman"/>
                  <a:cs typeface="Times New Roman"/>
                  <a:sym typeface="Times New Roman"/>
                </a:rPr>
                <a:t>Subscribe here</a:t>
              </a:r>
              <a:endParaRPr b="1" i="0" sz="4000" u="none" cap="none" strike="noStrike">
                <a:solidFill>
                  <a:srgbClr val="FF6907"/>
                </a:solidFill>
                <a:latin typeface="Times New Roman"/>
                <a:ea typeface="Times New Roman"/>
                <a:cs typeface="Times New Roman"/>
                <a:sym typeface="Times New Roman"/>
              </a:endParaRPr>
            </a:p>
          </p:txBody>
        </p:sp>
        <p:pic>
          <p:nvPicPr>
            <p:cNvPr id="683" name="Google Shape;683;g306b037d990_1_811"/>
            <p:cNvPicPr preferRelativeResize="0"/>
            <p:nvPr/>
          </p:nvPicPr>
          <p:blipFill rotWithShape="1">
            <a:blip r:embed="rId6">
              <a:alphaModFix/>
            </a:blip>
            <a:srcRect b="3487" l="0" r="0" t="3478"/>
            <a:stretch/>
          </p:blipFill>
          <p:spPr>
            <a:xfrm>
              <a:off x="9380427" y="2065279"/>
              <a:ext cx="2301656" cy="2141313"/>
            </a:xfrm>
            <a:prstGeom prst="rect">
              <a:avLst/>
            </a:prstGeom>
            <a:noFill/>
            <a:ln>
              <a:noFill/>
            </a:ln>
          </p:spPr>
        </p:pic>
        <p:sp>
          <p:nvSpPr>
            <p:cNvPr id="684" name="Google Shape;684;g306b037d990_1_811"/>
            <p:cNvSpPr/>
            <p:nvPr/>
          </p:nvSpPr>
          <p:spPr>
            <a:xfrm>
              <a:off x="9195198" y="1371420"/>
              <a:ext cx="2672100" cy="30132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grpSp>
      <p:pic>
        <p:nvPicPr>
          <p:cNvPr id="685" name="Google Shape;685;g306b037d990_1_811"/>
          <p:cNvPicPr preferRelativeResize="0"/>
          <p:nvPr/>
        </p:nvPicPr>
        <p:blipFill rotWithShape="1">
          <a:blip r:embed="rId7">
            <a:alphaModFix/>
          </a:blip>
          <a:srcRect b="0" l="0" r="0" t="0"/>
          <a:stretch/>
        </p:blipFill>
        <p:spPr>
          <a:xfrm>
            <a:off x="237938" y="207112"/>
            <a:ext cx="1627500" cy="723338"/>
          </a:xfrm>
          <a:prstGeom prst="rect">
            <a:avLst/>
          </a:prstGeom>
          <a:noFill/>
          <a:ln>
            <a:noFill/>
          </a:ln>
        </p:spPr>
      </p:pic>
      <p:pic>
        <p:nvPicPr>
          <p:cNvPr id="686" name="Google Shape;686;g306b037d990_1_811"/>
          <p:cNvPicPr preferRelativeResize="0"/>
          <p:nvPr/>
        </p:nvPicPr>
        <p:blipFill rotWithShape="1">
          <a:blip r:embed="rId8">
            <a:alphaModFix/>
          </a:blip>
          <a:srcRect b="0" l="0" r="0" t="0"/>
          <a:stretch/>
        </p:blipFill>
        <p:spPr>
          <a:xfrm>
            <a:off x="15540150" y="-563100"/>
            <a:ext cx="4119040" cy="2316960"/>
          </a:xfrm>
          <a:prstGeom prst="rect">
            <a:avLst/>
          </a:prstGeom>
          <a:noFill/>
          <a:ln>
            <a:noFill/>
          </a:ln>
        </p:spPr>
      </p:pic>
      <p:cxnSp>
        <p:nvCxnSpPr>
          <p:cNvPr id="687" name="Google Shape;687;g306b037d990_1_811"/>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688" name="Google Shape;688;g306b037d990_1_811"/>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89" name="Google Shape;689;g306b037d990_1_811"/>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g2f8fa44a3c2_1_556"/>
          <p:cNvSpPr txBox="1"/>
          <p:nvPr/>
        </p:nvSpPr>
        <p:spPr>
          <a:xfrm>
            <a:off x="3627475" y="2418875"/>
            <a:ext cx="11613600" cy="52971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15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Ask</a:t>
            </a:r>
            <a:r>
              <a:rPr b="0" i="0" lang="en-US" sz="3600" u="none" cap="none" strike="noStrike">
                <a:solidFill>
                  <a:schemeClr val="dk1"/>
                </a:solidFill>
                <a:latin typeface="Times New Roman"/>
                <a:ea typeface="Times New Roman"/>
                <a:cs typeface="Times New Roman"/>
                <a:sym typeface="Times New Roman"/>
              </a:rPr>
              <a:t> Questions</a:t>
            </a:r>
            <a:r>
              <a:rPr b="1" i="0" lang="en-US" sz="3600" u="none" cap="none" strike="noStrike">
                <a:solidFill>
                  <a:schemeClr val="dk1"/>
                </a:solidFill>
                <a:latin typeface="Times New Roman"/>
                <a:ea typeface="Times New Roman"/>
                <a:cs typeface="Times New Roman"/>
                <a:sym typeface="Times New Roman"/>
              </a:rPr>
              <a:t>, Send </a:t>
            </a:r>
            <a:r>
              <a:rPr b="0" i="0" lang="en-US" sz="3600" u="none" cap="none" strike="noStrike">
                <a:solidFill>
                  <a:schemeClr val="dk1"/>
                </a:solidFill>
                <a:latin typeface="Times New Roman"/>
                <a:ea typeface="Times New Roman"/>
                <a:cs typeface="Times New Roman"/>
                <a:sym typeface="Times New Roman"/>
              </a:rPr>
              <a:t>feedback@ </a:t>
            </a:r>
            <a:endParaRPr b="0" i="0" sz="3600" u="none" cap="none" strike="noStrike">
              <a:solidFill>
                <a:schemeClr val="dk1"/>
              </a:solidFill>
              <a:latin typeface="Times New Roman"/>
              <a:ea typeface="Times New Roman"/>
              <a:cs typeface="Times New Roman"/>
              <a:sym typeface="Times New Roman"/>
            </a:endParaRPr>
          </a:p>
          <a:p>
            <a:pPr indent="0" lvl="0" marL="914400" marR="0" rtl="0" algn="l">
              <a:lnSpc>
                <a:spcPct val="115000"/>
              </a:lnSpc>
              <a:spcBef>
                <a:spcPts val="0"/>
              </a:spcBef>
              <a:spcAft>
                <a:spcPts val="0"/>
              </a:spcAft>
              <a:buClr>
                <a:srgbClr val="000000"/>
              </a:buClr>
              <a:buSzPts val="3800"/>
              <a:buFont typeface="Arial"/>
              <a:buNone/>
            </a:pPr>
            <a:r>
              <a:rPr b="0" i="0" lang="en-US" sz="3600" u="sng" cap="none" strike="noStrike">
                <a:solidFill>
                  <a:schemeClr val="hlink"/>
                </a:solidFill>
                <a:latin typeface="Times New Roman"/>
                <a:ea typeface="Times New Roman"/>
                <a:cs typeface="Times New Roman"/>
                <a:sym typeface="Times New Roman"/>
                <a:hlinkClick r:id="rId3"/>
              </a:rPr>
              <a:t>info@patientsforpatientsafety.in </a:t>
            </a:r>
            <a:endParaRPr b="1" i="0" sz="3600" u="none" cap="none" strike="noStrike">
              <a:solidFill>
                <a:schemeClr val="dk1"/>
              </a:solidFill>
              <a:latin typeface="Times New Roman"/>
              <a:ea typeface="Times New Roman"/>
              <a:cs typeface="Times New Roman"/>
              <a:sym typeface="Times New Roman"/>
            </a:endParaRPr>
          </a:p>
          <a:p>
            <a:pPr indent="-457200" lvl="0" marL="457200" marR="0" rtl="0" algn="l">
              <a:lnSpc>
                <a:spcPct val="115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Share </a:t>
            </a:r>
            <a:r>
              <a:rPr b="0" i="0" lang="en-US" sz="3600" u="none" cap="none" strike="noStrike">
                <a:solidFill>
                  <a:schemeClr val="dk1"/>
                </a:solidFill>
                <a:latin typeface="Times New Roman"/>
                <a:ea typeface="Times New Roman"/>
                <a:cs typeface="Times New Roman"/>
                <a:sym typeface="Times New Roman"/>
              </a:rPr>
              <a:t>your story with us </a:t>
            </a:r>
            <a:endParaRPr b="0" i="0" sz="36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    </a:t>
            </a:r>
            <a:r>
              <a:rPr b="0" i="0" lang="en-US" sz="3600" u="sng" cap="none" strike="noStrike">
                <a:solidFill>
                  <a:schemeClr val="hlink"/>
                </a:solidFill>
                <a:latin typeface="Times New Roman"/>
                <a:ea typeface="Times New Roman"/>
                <a:cs typeface="Times New Roman"/>
                <a:sym typeface="Times New Roman"/>
                <a:hlinkClick r:id="rId4"/>
              </a:rPr>
              <a:t>https://www.patientsforpatientsafety.in/share-stories.php</a:t>
            </a:r>
            <a:endParaRPr b="0" i="0" sz="3600" u="none" cap="none" strike="noStrike">
              <a:solidFill>
                <a:schemeClr val="dk1"/>
              </a:solidFill>
              <a:latin typeface="Times New Roman"/>
              <a:ea typeface="Times New Roman"/>
              <a:cs typeface="Times New Roman"/>
              <a:sym typeface="Times New Roman"/>
            </a:endParaRPr>
          </a:p>
          <a:p>
            <a:pPr indent="-431800" lvl="0" marL="457200" marR="0" rtl="0" algn="l">
              <a:lnSpc>
                <a:spcPct val="115000"/>
              </a:lnSpc>
              <a:spcBef>
                <a:spcPts val="0"/>
              </a:spcBef>
              <a:spcAft>
                <a:spcPts val="0"/>
              </a:spcAft>
              <a:buClr>
                <a:srgbClr val="000000"/>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Explore our website: </a:t>
            </a:r>
            <a:endParaRPr b="1" i="0" sz="36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    </a:t>
            </a:r>
            <a:r>
              <a:rPr b="0" i="0" lang="en-US" sz="3600" u="sng" cap="none" strike="noStrike">
                <a:solidFill>
                  <a:schemeClr val="hlink"/>
                </a:solidFill>
                <a:latin typeface="Times New Roman"/>
                <a:ea typeface="Times New Roman"/>
                <a:cs typeface="Times New Roman"/>
                <a:sym typeface="Times New Roman"/>
                <a:hlinkClick r:id="rId5"/>
              </a:rPr>
              <a:t>www.patientsforpatientsafety.in</a:t>
            </a:r>
            <a:endParaRPr b="1" i="0" sz="3600" u="none" cap="none" strike="noStrike">
              <a:solidFill>
                <a:schemeClr val="dk1"/>
              </a:solidFill>
              <a:latin typeface="Times New Roman"/>
              <a:ea typeface="Times New Roman"/>
              <a:cs typeface="Times New Roman"/>
              <a:sym typeface="Times New Roman"/>
            </a:endParaRPr>
          </a:p>
          <a:p>
            <a:pPr indent="-571500" lvl="0" marL="685800" marR="0" rtl="0" algn="l">
              <a:lnSpc>
                <a:spcPct val="115000"/>
              </a:lnSpc>
              <a:spcBef>
                <a:spcPts val="0"/>
              </a:spcBef>
              <a:spcAft>
                <a:spcPts val="0"/>
              </a:spcAft>
              <a:buClr>
                <a:schemeClr val="dk1"/>
              </a:buClr>
              <a:buSzPts val="3600"/>
              <a:buFont typeface="Times"/>
              <a:buChar char="●"/>
            </a:pPr>
            <a:r>
              <a:rPr b="1" i="0" lang="en-US" sz="3600" u="none" cap="none" strike="noStrike">
                <a:solidFill>
                  <a:schemeClr val="dk1"/>
                </a:solidFill>
                <a:latin typeface="Times New Roman"/>
                <a:ea typeface="Times New Roman"/>
                <a:cs typeface="Times New Roman"/>
                <a:sym typeface="Times New Roman"/>
              </a:rPr>
              <a:t>Subscribe to our Newsletters: </a:t>
            </a:r>
            <a:r>
              <a:rPr b="0" i="0" lang="en-US" sz="3600" u="sng" cap="none" strike="noStrike">
                <a:solidFill>
                  <a:schemeClr val="hlink"/>
                </a:solidFill>
                <a:latin typeface="Times New Roman"/>
                <a:ea typeface="Times New Roman"/>
                <a:cs typeface="Times New Roman"/>
                <a:sym typeface="Times New Roman"/>
                <a:hlinkClick r:id="rId6"/>
              </a:rPr>
              <a:t>https://www.patientsforpatientsafety.in/subscribe-us.php</a:t>
            </a:r>
            <a:endParaRPr b="0" i="0" sz="3600" u="none" cap="none" strike="noStrike">
              <a:solidFill>
                <a:schemeClr val="dk1"/>
              </a:solidFill>
              <a:latin typeface="Times New Roman"/>
              <a:ea typeface="Times New Roman"/>
              <a:cs typeface="Times New Roman"/>
              <a:sym typeface="Times New Roman"/>
            </a:endParaRPr>
          </a:p>
          <a:p>
            <a:pPr indent="0" lvl="0" marL="457200" marR="0" rtl="0" algn="l">
              <a:lnSpc>
                <a:spcPct val="150000"/>
              </a:lnSpc>
              <a:spcBef>
                <a:spcPts val="0"/>
              </a:spcBef>
              <a:spcAft>
                <a:spcPts val="0"/>
              </a:spcAft>
              <a:buClr>
                <a:srgbClr val="000000"/>
              </a:buClr>
              <a:buSzPts val="21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0" lvl="0" marL="457200" marR="0" rtl="0" algn="l">
              <a:lnSpc>
                <a:spcPct val="150000"/>
              </a:lnSpc>
              <a:spcBef>
                <a:spcPts val="0"/>
              </a:spcBef>
              <a:spcAft>
                <a:spcPts val="0"/>
              </a:spcAft>
              <a:buClr>
                <a:srgbClr val="000000"/>
              </a:buClr>
              <a:buSzPts val="3000"/>
              <a:buFont typeface="Arial"/>
              <a:buNone/>
            </a:pPr>
            <a:r>
              <a:t/>
            </a:r>
            <a:endParaRPr b="1" i="0" sz="36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695" name="Google Shape;695;g2f8fa44a3c2_1_556"/>
          <p:cNvSpPr txBox="1"/>
          <p:nvPr/>
        </p:nvSpPr>
        <p:spPr>
          <a:xfrm>
            <a:off x="2399660" y="9363369"/>
            <a:ext cx="9957300" cy="323100"/>
          </a:xfrm>
          <a:prstGeom prst="rect">
            <a:avLst/>
          </a:prstGeom>
          <a:noFill/>
          <a:ln>
            <a:noFill/>
          </a:ln>
        </p:spPr>
        <p:txBody>
          <a:bodyPr anchorCtr="0" anchor="t" bIns="0" lIns="0" spcFirstLastPara="1" rIns="0" wrap="square" tIns="0">
            <a:spAutoFit/>
          </a:bodyPr>
          <a:lstStyle/>
          <a:p>
            <a:pPr indent="0" lvl="0" marL="0" marR="0" rtl="0" algn="l">
              <a:lnSpc>
                <a:spcPct val="111950"/>
              </a:lnSpc>
              <a:spcBef>
                <a:spcPts val="0"/>
              </a:spcBef>
              <a:spcAft>
                <a:spcPts val="0"/>
              </a:spcAft>
              <a:buClr>
                <a:srgbClr val="000000"/>
              </a:buClr>
              <a:buSzPts val="3000"/>
              <a:buFont typeface="Arial"/>
              <a:buNone/>
            </a:pPr>
            <a:r>
              <a:t/>
            </a:r>
            <a:endParaRPr b="0" i="0" sz="2100" u="none" cap="none" strike="noStrike">
              <a:solidFill>
                <a:srgbClr val="000000"/>
              </a:solidFill>
              <a:latin typeface="Arial"/>
              <a:ea typeface="Arial"/>
              <a:cs typeface="Arial"/>
              <a:sym typeface="Arial"/>
            </a:endParaRPr>
          </a:p>
        </p:txBody>
      </p:sp>
      <p:pic>
        <p:nvPicPr>
          <p:cNvPr id="696" name="Google Shape;696;g2f8fa44a3c2_1_556"/>
          <p:cNvPicPr preferRelativeResize="0"/>
          <p:nvPr/>
        </p:nvPicPr>
        <p:blipFill rotWithShape="1">
          <a:blip r:embed="rId7">
            <a:alphaModFix/>
          </a:blip>
          <a:srcRect b="0" l="0" r="0" t="0"/>
          <a:stretch/>
        </p:blipFill>
        <p:spPr>
          <a:xfrm>
            <a:off x="743966" y="9329649"/>
            <a:ext cx="463928" cy="463928"/>
          </a:xfrm>
          <a:prstGeom prst="rect">
            <a:avLst/>
          </a:prstGeom>
          <a:noFill/>
          <a:ln>
            <a:noFill/>
          </a:ln>
        </p:spPr>
      </p:pic>
      <p:sp>
        <p:nvSpPr>
          <p:cNvPr id="697" name="Google Shape;697;g2f8fa44a3c2_1_556"/>
          <p:cNvSpPr txBox="1"/>
          <p:nvPr/>
        </p:nvSpPr>
        <p:spPr>
          <a:xfrm>
            <a:off x="1140651" y="9248400"/>
            <a:ext cx="2378400" cy="6003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2700"/>
              <a:buFont typeface="Arial"/>
              <a:buNone/>
            </a:pPr>
            <a:r>
              <a:rPr b="0" i="0" lang="en-US" sz="3000" u="none" cap="none" strike="noStrike">
                <a:solidFill>
                  <a:srgbClr val="0000FF"/>
                </a:solidFill>
                <a:latin typeface="Times New Roman"/>
                <a:ea typeface="Times New Roman"/>
                <a:cs typeface="Times New Roman"/>
                <a:sym typeface="Times New Roman"/>
              </a:rPr>
              <a:t>PFPSF-india</a:t>
            </a:r>
            <a:endParaRPr b="0" i="0" sz="3000" u="none" cap="none" strike="noStrike">
              <a:solidFill>
                <a:schemeClr val="dk1"/>
              </a:solidFill>
              <a:latin typeface="Calibri"/>
              <a:ea typeface="Calibri"/>
              <a:cs typeface="Calibri"/>
              <a:sym typeface="Calibri"/>
            </a:endParaRPr>
          </a:p>
        </p:txBody>
      </p:sp>
      <p:pic>
        <p:nvPicPr>
          <p:cNvPr id="698" name="Google Shape;698;g2f8fa44a3c2_1_556"/>
          <p:cNvPicPr preferRelativeResize="0"/>
          <p:nvPr/>
        </p:nvPicPr>
        <p:blipFill rotWithShape="1">
          <a:blip r:embed="rId8">
            <a:alphaModFix/>
          </a:blip>
          <a:srcRect b="0" l="0" r="0" t="0"/>
          <a:stretch/>
        </p:blipFill>
        <p:spPr>
          <a:xfrm>
            <a:off x="3487935" y="9317655"/>
            <a:ext cx="487916" cy="487916"/>
          </a:xfrm>
          <a:prstGeom prst="rect">
            <a:avLst/>
          </a:prstGeom>
          <a:noFill/>
          <a:ln>
            <a:noFill/>
          </a:ln>
        </p:spPr>
      </p:pic>
      <p:sp>
        <p:nvSpPr>
          <p:cNvPr id="699" name="Google Shape;699;g2f8fa44a3c2_1_556"/>
          <p:cNvSpPr txBox="1"/>
          <p:nvPr/>
        </p:nvSpPr>
        <p:spPr>
          <a:xfrm>
            <a:off x="4022800" y="9272075"/>
            <a:ext cx="3953700" cy="6003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2700"/>
              <a:buFont typeface="Arial"/>
              <a:buNone/>
            </a:pPr>
            <a:r>
              <a:rPr b="0" i="0" lang="en-US" sz="3000" u="none" cap="none" strike="noStrike">
                <a:solidFill>
                  <a:srgbClr val="0000FF"/>
                </a:solidFill>
                <a:latin typeface="Times New Roman"/>
                <a:ea typeface="Times New Roman"/>
                <a:cs typeface="Times New Roman"/>
                <a:sym typeface="Times New Roman"/>
              </a:rPr>
              <a:t>patientsforpatientsafety</a:t>
            </a:r>
            <a:endParaRPr b="0" i="0" sz="3000" u="none" cap="none" strike="noStrike">
              <a:solidFill>
                <a:schemeClr val="dk1"/>
              </a:solidFill>
              <a:latin typeface="Calibri"/>
              <a:ea typeface="Calibri"/>
              <a:cs typeface="Calibri"/>
              <a:sym typeface="Calibri"/>
            </a:endParaRPr>
          </a:p>
        </p:txBody>
      </p:sp>
      <p:pic>
        <p:nvPicPr>
          <p:cNvPr id="700" name="Google Shape;700;g2f8fa44a3c2_1_556"/>
          <p:cNvPicPr preferRelativeResize="0"/>
          <p:nvPr/>
        </p:nvPicPr>
        <p:blipFill rotWithShape="1">
          <a:blip r:embed="rId9">
            <a:alphaModFix/>
          </a:blip>
          <a:srcRect b="0" l="0" r="0" t="0"/>
          <a:stretch/>
        </p:blipFill>
        <p:spPr>
          <a:xfrm>
            <a:off x="7976337" y="9281358"/>
            <a:ext cx="535429" cy="535429"/>
          </a:xfrm>
          <a:prstGeom prst="rect">
            <a:avLst/>
          </a:prstGeom>
          <a:noFill/>
          <a:ln>
            <a:noFill/>
          </a:ln>
        </p:spPr>
      </p:pic>
      <p:sp>
        <p:nvSpPr>
          <p:cNvPr id="701" name="Google Shape;701;g2f8fa44a3c2_1_556"/>
          <p:cNvSpPr txBox="1"/>
          <p:nvPr/>
        </p:nvSpPr>
        <p:spPr>
          <a:xfrm>
            <a:off x="8511776" y="9248400"/>
            <a:ext cx="1821600" cy="6003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2700"/>
              <a:buFont typeface="Arial"/>
              <a:buNone/>
            </a:pPr>
            <a:r>
              <a:rPr b="0" i="0" lang="en-US" sz="3000" u="none" cap="none" strike="noStrike">
                <a:solidFill>
                  <a:srgbClr val="0000FF"/>
                </a:solidFill>
                <a:latin typeface="Times New Roman"/>
                <a:ea typeface="Times New Roman"/>
                <a:cs typeface="Times New Roman"/>
                <a:sym typeface="Times New Roman"/>
              </a:rPr>
              <a:t>pfpsfindia</a:t>
            </a:r>
            <a:endParaRPr b="0" i="0" sz="3000" u="none" cap="none" strike="noStrike">
              <a:solidFill>
                <a:schemeClr val="dk1"/>
              </a:solidFill>
              <a:latin typeface="Calibri"/>
              <a:ea typeface="Calibri"/>
              <a:cs typeface="Calibri"/>
              <a:sym typeface="Calibri"/>
            </a:endParaRPr>
          </a:p>
        </p:txBody>
      </p:sp>
      <p:pic>
        <p:nvPicPr>
          <p:cNvPr id="702" name="Google Shape;702;g2f8fa44a3c2_1_556"/>
          <p:cNvPicPr preferRelativeResize="0"/>
          <p:nvPr/>
        </p:nvPicPr>
        <p:blipFill rotWithShape="1">
          <a:blip r:embed="rId10">
            <a:alphaModFix/>
          </a:blip>
          <a:srcRect b="0" l="0" r="0" t="0"/>
          <a:stretch/>
        </p:blipFill>
        <p:spPr>
          <a:xfrm>
            <a:off x="10462861" y="9315495"/>
            <a:ext cx="513466" cy="513466"/>
          </a:xfrm>
          <a:prstGeom prst="rect">
            <a:avLst/>
          </a:prstGeom>
          <a:noFill/>
          <a:ln>
            <a:noFill/>
          </a:ln>
        </p:spPr>
      </p:pic>
      <p:sp>
        <p:nvSpPr>
          <p:cNvPr id="703" name="Google Shape;703;g2f8fa44a3c2_1_556"/>
          <p:cNvSpPr txBox="1"/>
          <p:nvPr/>
        </p:nvSpPr>
        <p:spPr>
          <a:xfrm>
            <a:off x="10900137" y="9243776"/>
            <a:ext cx="2733300" cy="6003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2700"/>
              <a:buFont typeface="Arial"/>
              <a:buNone/>
            </a:pPr>
            <a:r>
              <a:rPr b="0" i="0" lang="en-US" sz="3000" u="none" cap="none" strike="noStrike">
                <a:solidFill>
                  <a:srgbClr val="0000FF"/>
                </a:solidFill>
                <a:latin typeface="Times New Roman"/>
                <a:ea typeface="Times New Roman"/>
                <a:cs typeface="Times New Roman"/>
                <a:sym typeface="Times New Roman"/>
              </a:rPr>
              <a:t>patientsafety22</a:t>
            </a:r>
            <a:endParaRPr b="0" i="0" sz="3000" u="none" cap="none" strike="noStrike">
              <a:solidFill>
                <a:schemeClr val="dk1"/>
              </a:solidFill>
              <a:latin typeface="Calibri"/>
              <a:ea typeface="Calibri"/>
              <a:cs typeface="Calibri"/>
              <a:sym typeface="Calibri"/>
            </a:endParaRPr>
          </a:p>
        </p:txBody>
      </p:sp>
      <p:pic>
        <p:nvPicPr>
          <p:cNvPr id="704" name="Google Shape;704;g2f8fa44a3c2_1_556"/>
          <p:cNvPicPr preferRelativeResize="0"/>
          <p:nvPr/>
        </p:nvPicPr>
        <p:blipFill rotWithShape="1">
          <a:blip r:embed="rId11">
            <a:alphaModFix/>
          </a:blip>
          <a:srcRect b="0" l="16826" r="16746" t="0"/>
          <a:stretch/>
        </p:blipFill>
        <p:spPr>
          <a:xfrm>
            <a:off x="13777301" y="9214601"/>
            <a:ext cx="513480" cy="546591"/>
          </a:xfrm>
          <a:prstGeom prst="rect">
            <a:avLst/>
          </a:prstGeom>
          <a:noFill/>
          <a:ln>
            <a:noFill/>
          </a:ln>
        </p:spPr>
      </p:pic>
      <p:sp>
        <p:nvSpPr>
          <p:cNvPr id="705" name="Google Shape;705;g2f8fa44a3c2_1_556">
            <a:hlinkClick r:id="rId12"/>
          </p:cNvPr>
          <p:cNvSpPr txBox="1"/>
          <p:nvPr/>
        </p:nvSpPr>
        <p:spPr>
          <a:xfrm>
            <a:off x="14290775" y="9228326"/>
            <a:ext cx="33729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2900"/>
              <a:buFont typeface="Arial"/>
              <a:buNone/>
            </a:pPr>
            <a:r>
              <a:rPr b="0" i="0" lang="en-US" sz="2900" u="sng" cap="none" strike="noStrike">
                <a:solidFill>
                  <a:schemeClr val="hlink"/>
                </a:solidFill>
                <a:latin typeface="Times New Roman"/>
                <a:ea typeface="Times New Roman"/>
                <a:cs typeface="Times New Roman"/>
                <a:sym typeface="Times New Roman"/>
                <a:hlinkClick r:id="rId13"/>
              </a:rPr>
              <a:t>+919289696709</a:t>
            </a:r>
            <a:endParaRPr b="0" i="0" sz="2900" u="none" cap="none" strike="noStrike">
              <a:solidFill>
                <a:srgbClr val="000000"/>
              </a:solidFill>
              <a:latin typeface="Times New Roman"/>
              <a:ea typeface="Times New Roman"/>
              <a:cs typeface="Times New Roman"/>
              <a:sym typeface="Times New Roman"/>
            </a:endParaRPr>
          </a:p>
        </p:txBody>
      </p:sp>
      <p:sp>
        <p:nvSpPr>
          <p:cNvPr id="706" name="Google Shape;706;g2f8fa44a3c2_1_556"/>
          <p:cNvSpPr txBox="1"/>
          <p:nvPr/>
        </p:nvSpPr>
        <p:spPr>
          <a:xfrm>
            <a:off x="2465700" y="767250"/>
            <a:ext cx="13773600" cy="12699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Clr>
                <a:schemeClr val="dk1"/>
              </a:buClr>
              <a:buSzPts val="4700"/>
              <a:buFont typeface="Arial"/>
              <a:buNone/>
            </a:pPr>
            <a:r>
              <a:rPr b="1" i="0" lang="en-US" sz="5500" u="none" cap="none" strike="noStrike">
                <a:solidFill>
                  <a:srgbClr val="CC0000"/>
                </a:solidFill>
                <a:latin typeface="Times New Roman"/>
                <a:ea typeface="Times New Roman"/>
                <a:cs typeface="Times New Roman"/>
                <a:sym typeface="Times New Roman"/>
              </a:rPr>
              <a:t>You can save yourself &amp; your family from medical harm</a:t>
            </a:r>
            <a:endParaRPr b="1" i="0" sz="5500" u="none" cap="none" strike="noStrike">
              <a:solidFill>
                <a:srgbClr val="CC0000"/>
              </a:solidFill>
              <a:latin typeface="Times New Roman"/>
              <a:ea typeface="Times New Roman"/>
              <a:cs typeface="Times New Roman"/>
              <a:sym typeface="Times New Roman"/>
            </a:endParaRPr>
          </a:p>
        </p:txBody>
      </p:sp>
      <p:sp>
        <p:nvSpPr>
          <p:cNvPr id="707" name="Google Shape;707;g2f8fa44a3c2_1_556"/>
          <p:cNvSpPr txBox="1"/>
          <p:nvPr/>
        </p:nvSpPr>
        <p:spPr>
          <a:xfrm>
            <a:off x="4831650" y="8291025"/>
            <a:ext cx="8955900" cy="975600"/>
          </a:xfrm>
          <a:prstGeom prst="rect">
            <a:avLst/>
          </a:prstGeom>
          <a:noFill/>
          <a:ln>
            <a:noFill/>
          </a:ln>
        </p:spPr>
        <p:txBody>
          <a:bodyPr anchorCtr="0" anchor="t" bIns="91425" lIns="91425" spcFirstLastPara="1" rIns="91425" wrap="square" tIns="91425">
            <a:noAutofit/>
          </a:bodyPr>
          <a:lstStyle/>
          <a:p>
            <a:pPr indent="0" lvl="0" marL="0" marR="0" rtl="0" algn="ctr">
              <a:lnSpc>
                <a:spcPct val="75000"/>
              </a:lnSpc>
              <a:spcBef>
                <a:spcPts val="0"/>
              </a:spcBef>
              <a:spcAft>
                <a:spcPts val="0"/>
              </a:spcAft>
              <a:buClr>
                <a:srgbClr val="000000"/>
              </a:buClr>
              <a:buSzPts val="4700"/>
              <a:buFont typeface="Arial"/>
              <a:buNone/>
            </a:pPr>
            <a:r>
              <a:rPr b="1" i="0" lang="en-US" sz="4500" u="none" cap="none" strike="noStrike">
                <a:solidFill>
                  <a:srgbClr val="0000FF"/>
                </a:solidFill>
                <a:latin typeface="Times New Roman"/>
                <a:ea typeface="Times New Roman"/>
                <a:cs typeface="Times New Roman"/>
                <a:sym typeface="Times New Roman"/>
              </a:rPr>
              <a:t>My Health, My Responsibility</a:t>
            </a:r>
            <a:endParaRPr b="1" i="0" sz="4500" u="none" cap="none" strike="noStrike">
              <a:solidFill>
                <a:srgbClr val="0000FF"/>
              </a:solidFill>
              <a:latin typeface="Times New Roman"/>
              <a:ea typeface="Times New Roman"/>
              <a:cs typeface="Times New Roman"/>
              <a:sym typeface="Times New Roman"/>
            </a:endParaRPr>
          </a:p>
        </p:txBody>
      </p:sp>
      <p:pic>
        <p:nvPicPr>
          <p:cNvPr id="708" name="Google Shape;708;g2f8fa44a3c2_1_556"/>
          <p:cNvPicPr preferRelativeResize="0"/>
          <p:nvPr/>
        </p:nvPicPr>
        <p:blipFill rotWithShape="1">
          <a:blip r:embed="rId14">
            <a:alphaModFix/>
          </a:blip>
          <a:srcRect b="0" l="0" r="0" t="0"/>
          <a:stretch/>
        </p:blipFill>
        <p:spPr>
          <a:xfrm>
            <a:off x="15540150" y="-563100"/>
            <a:ext cx="4119040" cy="2316960"/>
          </a:xfrm>
          <a:prstGeom prst="rect">
            <a:avLst/>
          </a:prstGeom>
          <a:noFill/>
          <a:ln>
            <a:noFill/>
          </a:ln>
        </p:spPr>
      </p:pic>
      <p:cxnSp>
        <p:nvCxnSpPr>
          <p:cNvPr id="709" name="Google Shape;709;g2f8fa44a3c2_1_556"/>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710" name="Google Shape;710;g2f8fa44a3c2_1_556"/>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11" name="Google Shape;711;g2f8fa44a3c2_1_556"/>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712" name="Google Shape;712;g2f8fa44a3c2_1_556"/>
          <p:cNvPicPr preferRelativeResize="0"/>
          <p:nvPr/>
        </p:nvPicPr>
        <p:blipFill rotWithShape="1">
          <a:blip r:embed="rId15">
            <a:alphaModFix/>
          </a:blip>
          <a:srcRect b="0" l="0" r="0" t="0"/>
          <a:stretch/>
        </p:blipFill>
        <p:spPr>
          <a:xfrm>
            <a:off x="542738" y="511913"/>
            <a:ext cx="1627500" cy="7233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g2f8e22cf727_0_0"/>
          <p:cNvSpPr/>
          <p:nvPr/>
        </p:nvSpPr>
        <p:spPr>
          <a:xfrm>
            <a:off x="86600" y="207126"/>
            <a:ext cx="18288000" cy="10287000"/>
          </a:xfrm>
          <a:prstGeom prst="rect">
            <a:avLst/>
          </a:prstGeom>
          <a:solidFill>
            <a:schemeClr val="lt1"/>
          </a:solidFill>
          <a:ln>
            <a:noFill/>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148" name="Google Shape;148;g2f8e22cf727_0_0"/>
          <p:cNvSpPr txBox="1"/>
          <p:nvPr/>
        </p:nvSpPr>
        <p:spPr>
          <a:xfrm>
            <a:off x="2668650" y="282775"/>
            <a:ext cx="12950700" cy="1346700"/>
          </a:xfrm>
          <a:prstGeom prst="rect">
            <a:avLst/>
          </a:prstGeom>
          <a:noFill/>
          <a:ln>
            <a:noFill/>
          </a:ln>
        </p:spPr>
        <p:txBody>
          <a:bodyPr anchorCtr="0" anchor="t" bIns="137150" lIns="137150" spcFirstLastPara="1" rIns="137150" wrap="square" tIns="137150">
            <a:noAutofit/>
          </a:bodyPr>
          <a:lstStyle/>
          <a:p>
            <a:pPr indent="0" lvl="0" marL="0" marR="0" rtl="0" algn="ctr">
              <a:lnSpc>
                <a:spcPct val="100000"/>
              </a:lnSpc>
              <a:spcBef>
                <a:spcPts val="0"/>
              </a:spcBef>
              <a:spcAft>
                <a:spcPts val="0"/>
              </a:spcAft>
              <a:buClr>
                <a:schemeClr val="dk1"/>
              </a:buClr>
              <a:buSzPts val="6000"/>
              <a:buFont typeface="Arial"/>
              <a:buNone/>
            </a:pPr>
            <a:r>
              <a:rPr b="1" i="0" lang="en-US" sz="5600" u="none" cap="none" strike="noStrike">
                <a:solidFill>
                  <a:srgbClr val="CC0000"/>
                </a:solidFill>
                <a:latin typeface="Times New Roman"/>
                <a:ea typeface="Times New Roman"/>
                <a:cs typeface="Times New Roman"/>
                <a:sym typeface="Times New Roman"/>
              </a:rPr>
              <a:t>Who Causes Medical Harm</a:t>
            </a:r>
            <a:endParaRPr b="1" i="0" sz="5600" u="none" cap="none" strike="noStrike">
              <a:solidFill>
                <a:srgbClr val="CC0000"/>
              </a:solidFill>
              <a:latin typeface="Times New Roman"/>
              <a:ea typeface="Times New Roman"/>
              <a:cs typeface="Times New Roman"/>
              <a:sym typeface="Times New Roman"/>
            </a:endParaRPr>
          </a:p>
        </p:txBody>
      </p:sp>
      <p:sp>
        <p:nvSpPr>
          <p:cNvPr id="149" name="Google Shape;149;g2f8e22cf727_0_0"/>
          <p:cNvSpPr txBox="1"/>
          <p:nvPr/>
        </p:nvSpPr>
        <p:spPr>
          <a:xfrm>
            <a:off x="2573888" y="1714125"/>
            <a:ext cx="6577500" cy="800700"/>
          </a:xfrm>
          <a:prstGeom prst="rect">
            <a:avLst/>
          </a:prstGeom>
          <a:solidFill>
            <a:srgbClr val="FFFF00"/>
          </a:solidFill>
          <a:ln cap="flat" cmpd="sng" w="19050">
            <a:solidFill>
              <a:srgbClr val="F6B26B"/>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4100"/>
              <a:buFont typeface="Arial"/>
              <a:buNone/>
            </a:pPr>
            <a:r>
              <a:rPr b="1" i="0" lang="en-US" sz="4100" u="none" cap="none" strike="noStrike">
                <a:solidFill>
                  <a:schemeClr val="dk1"/>
                </a:solidFill>
                <a:latin typeface="Times New Roman"/>
                <a:ea typeface="Times New Roman"/>
                <a:cs typeface="Times New Roman"/>
                <a:sym typeface="Times New Roman"/>
              </a:rPr>
              <a:t>At Hospital </a:t>
            </a:r>
            <a:endParaRPr b="1" i="0" sz="4100" u="none" cap="none" strike="noStrike">
              <a:solidFill>
                <a:schemeClr val="dk1"/>
              </a:solidFill>
              <a:latin typeface="Times New Roman"/>
              <a:ea typeface="Times New Roman"/>
              <a:cs typeface="Times New Roman"/>
              <a:sym typeface="Times New Roman"/>
            </a:endParaRPr>
          </a:p>
        </p:txBody>
      </p:sp>
      <p:sp>
        <p:nvSpPr>
          <p:cNvPr id="150" name="Google Shape;150;g2f8e22cf727_0_0"/>
          <p:cNvSpPr/>
          <p:nvPr/>
        </p:nvSpPr>
        <p:spPr>
          <a:xfrm>
            <a:off x="1091550" y="3021225"/>
            <a:ext cx="4710300" cy="968400"/>
          </a:xfrm>
          <a:prstGeom prst="rect">
            <a:avLst/>
          </a:prstGeom>
          <a:solidFill>
            <a:srgbClr val="B6D7A8"/>
          </a:solidFill>
          <a:ln cap="flat" cmpd="sng" w="28575">
            <a:solidFill>
              <a:srgbClr val="009245"/>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80000"/>
              </a:lnSpc>
              <a:spcBef>
                <a:spcPts val="0"/>
              </a:spcBef>
              <a:spcAft>
                <a:spcPts val="0"/>
              </a:spcAft>
              <a:buClr>
                <a:schemeClr val="dk1"/>
              </a:buClr>
              <a:buSzPts val="1700"/>
              <a:buFont typeface="Arial"/>
              <a:buNone/>
            </a:pPr>
            <a:r>
              <a:rPr b="1" i="0" lang="en-US" sz="3300" u="none" cap="none" strike="noStrike">
                <a:solidFill>
                  <a:schemeClr val="dk1"/>
                </a:solidFill>
                <a:latin typeface="Times New Roman"/>
                <a:ea typeface="Times New Roman"/>
                <a:cs typeface="Times New Roman"/>
                <a:sym typeface="Times New Roman"/>
              </a:rPr>
              <a:t>Errors/Misses by Providers</a:t>
            </a:r>
            <a:endParaRPr b="1" i="0" sz="3300" u="none" cap="none" strike="noStrike">
              <a:solidFill>
                <a:srgbClr val="000000"/>
              </a:solidFill>
              <a:latin typeface="Times New Roman"/>
              <a:ea typeface="Times New Roman"/>
              <a:cs typeface="Times New Roman"/>
              <a:sym typeface="Times New Roman"/>
            </a:endParaRPr>
          </a:p>
        </p:txBody>
      </p:sp>
      <p:sp>
        <p:nvSpPr>
          <p:cNvPr id="151" name="Google Shape;151;g2f8e22cf727_0_0"/>
          <p:cNvSpPr/>
          <p:nvPr/>
        </p:nvSpPr>
        <p:spPr>
          <a:xfrm>
            <a:off x="12273300" y="2972513"/>
            <a:ext cx="4710300" cy="968400"/>
          </a:xfrm>
          <a:prstGeom prst="rect">
            <a:avLst/>
          </a:prstGeom>
          <a:solidFill>
            <a:srgbClr val="EA9999"/>
          </a:solidFill>
          <a:ln cap="flat" cmpd="sng" w="28575">
            <a:solidFill>
              <a:srgbClr val="CC0000"/>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3300"/>
              <a:buFont typeface="Arial"/>
              <a:buNone/>
            </a:pPr>
            <a:r>
              <a:rPr b="1" i="0" lang="en-US" sz="3300" u="none" cap="none" strike="noStrike">
                <a:solidFill>
                  <a:schemeClr val="dk1"/>
                </a:solidFill>
                <a:latin typeface="Times New Roman"/>
                <a:ea typeface="Times New Roman"/>
                <a:cs typeface="Times New Roman"/>
                <a:sym typeface="Times New Roman"/>
              </a:rPr>
              <a:t>Patient &amp; Caregivers</a:t>
            </a:r>
            <a:endParaRPr b="1" i="0" sz="3300" u="none" cap="none" strike="noStrike">
              <a:solidFill>
                <a:srgbClr val="000000"/>
              </a:solidFill>
              <a:latin typeface="Times New Roman"/>
              <a:ea typeface="Times New Roman"/>
              <a:cs typeface="Times New Roman"/>
              <a:sym typeface="Times New Roman"/>
            </a:endParaRPr>
          </a:p>
        </p:txBody>
      </p:sp>
      <p:sp>
        <p:nvSpPr>
          <p:cNvPr id="152" name="Google Shape;152;g2f8e22cf727_0_0"/>
          <p:cNvSpPr/>
          <p:nvPr/>
        </p:nvSpPr>
        <p:spPr>
          <a:xfrm>
            <a:off x="1091550" y="4190138"/>
            <a:ext cx="4710300" cy="4101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137150" lIns="137150" spcFirstLastPara="1" rIns="137150" wrap="square" tIns="137150">
            <a:noAutofit/>
          </a:bodyPr>
          <a:lstStyle/>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Medications Errors</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Wrong Diagnosis</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Surgical Mistake</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Infections</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Communication Errors</a:t>
            </a:r>
            <a:endParaRPr b="0" i="0" sz="2900" u="none" cap="none" strike="noStrike">
              <a:solidFill>
                <a:srgbClr val="000000"/>
              </a:solidFill>
              <a:latin typeface="Calibri"/>
              <a:ea typeface="Calibri"/>
              <a:cs typeface="Calibri"/>
              <a:sym typeface="Calibri"/>
            </a:endParaRPr>
          </a:p>
        </p:txBody>
      </p:sp>
      <p:sp>
        <p:nvSpPr>
          <p:cNvPr id="153" name="Google Shape;153;g2f8e22cf727_0_0"/>
          <p:cNvSpPr/>
          <p:nvPr/>
        </p:nvSpPr>
        <p:spPr>
          <a:xfrm>
            <a:off x="11955600" y="4163025"/>
            <a:ext cx="5499600" cy="41496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137150" lIns="137150" spcFirstLastPara="1" rIns="137150" wrap="square" tIns="137150">
            <a:noAutofit/>
          </a:bodyPr>
          <a:lstStyle/>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Lack of awareness</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Lack of preparedness</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Not following prescriptions</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Self treatment</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Missing clinical signs</a:t>
            </a:r>
            <a:endParaRPr b="0" i="0" sz="2900" u="none" cap="none" strike="noStrike">
              <a:solidFill>
                <a:srgbClr val="000000"/>
              </a:solidFill>
              <a:latin typeface="Calibri"/>
              <a:ea typeface="Calibri"/>
              <a:cs typeface="Calibri"/>
              <a:sym typeface="Calibri"/>
            </a:endParaRPr>
          </a:p>
        </p:txBody>
      </p:sp>
      <p:sp>
        <p:nvSpPr>
          <p:cNvPr id="154" name="Google Shape;154;g2f8e22cf727_0_0"/>
          <p:cNvSpPr txBox="1"/>
          <p:nvPr/>
        </p:nvSpPr>
        <p:spPr>
          <a:xfrm>
            <a:off x="3829425" y="8840213"/>
            <a:ext cx="9957300" cy="800700"/>
          </a:xfrm>
          <a:prstGeom prst="rect">
            <a:avLst/>
          </a:prstGeom>
          <a:solidFill>
            <a:srgbClr val="FFFF00"/>
          </a:solidFill>
          <a:ln cap="flat" cmpd="sng" w="19050">
            <a:solidFill>
              <a:srgbClr val="F6B26B"/>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Aware Patients/Caregivers can help Prevent Medical Harm</a:t>
            </a:r>
            <a:endParaRPr b="1" i="0" sz="3000" u="none" cap="none" strike="noStrike">
              <a:solidFill>
                <a:schemeClr val="dk1"/>
              </a:solidFill>
              <a:latin typeface="Times New Roman"/>
              <a:ea typeface="Times New Roman"/>
              <a:cs typeface="Times New Roman"/>
              <a:sym typeface="Times New Roman"/>
            </a:endParaRPr>
          </a:p>
        </p:txBody>
      </p:sp>
      <p:sp>
        <p:nvSpPr>
          <p:cNvPr id="155" name="Google Shape;155;g2f8e22cf727_0_0"/>
          <p:cNvSpPr/>
          <p:nvPr/>
        </p:nvSpPr>
        <p:spPr>
          <a:xfrm>
            <a:off x="6499128" y="4141388"/>
            <a:ext cx="4606800" cy="41010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137150" lIns="137150" spcFirstLastPara="1" rIns="137150" wrap="square" tIns="137150">
            <a:noAutofit/>
          </a:bodyPr>
          <a:lstStyle/>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Ignore Symptoms</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Late Presentation</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Incomplete Info</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Not being alert</a:t>
            </a:r>
            <a:endParaRPr b="0" i="0" sz="3500" u="none" cap="none" strike="noStrike">
              <a:solidFill>
                <a:schemeClr val="dk1"/>
              </a:solidFill>
              <a:latin typeface="Times New Roman"/>
              <a:ea typeface="Times New Roman"/>
              <a:cs typeface="Times New Roman"/>
              <a:sym typeface="Times New Roman"/>
            </a:endParaRPr>
          </a:p>
          <a:p>
            <a:pPr indent="-565150" lvl="0" marL="685800" marR="0" rtl="0" algn="l">
              <a:lnSpc>
                <a:spcPct val="100000"/>
              </a:lnSpc>
              <a:spcBef>
                <a:spcPts val="0"/>
              </a:spcBef>
              <a:spcAft>
                <a:spcPts val="0"/>
              </a:spcAft>
              <a:buClr>
                <a:schemeClr val="dk1"/>
              </a:buClr>
              <a:buSzPts val="3500"/>
              <a:buFont typeface="Times New Roman"/>
              <a:buChar char="●"/>
            </a:pPr>
            <a:r>
              <a:rPr b="0" i="0" lang="en-US" sz="3500" u="none" cap="none" strike="noStrike">
                <a:solidFill>
                  <a:schemeClr val="dk1"/>
                </a:solidFill>
                <a:latin typeface="Times New Roman"/>
                <a:ea typeface="Times New Roman"/>
                <a:cs typeface="Times New Roman"/>
                <a:sym typeface="Times New Roman"/>
              </a:rPr>
              <a:t>Not asking questions</a:t>
            </a:r>
            <a:endParaRPr b="0" i="0" sz="5000" u="none" cap="none" strike="noStrike">
              <a:solidFill>
                <a:schemeClr val="dk1"/>
              </a:solidFill>
              <a:latin typeface="Calibri"/>
              <a:ea typeface="Calibri"/>
              <a:cs typeface="Calibri"/>
              <a:sym typeface="Calibri"/>
            </a:endParaRPr>
          </a:p>
        </p:txBody>
      </p:sp>
      <p:sp>
        <p:nvSpPr>
          <p:cNvPr id="156" name="Google Shape;156;g2f8e22cf727_0_0"/>
          <p:cNvSpPr txBox="1"/>
          <p:nvPr/>
        </p:nvSpPr>
        <p:spPr>
          <a:xfrm>
            <a:off x="12540413" y="1730925"/>
            <a:ext cx="4082700" cy="800700"/>
          </a:xfrm>
          <a:prstGeom prst="rect">
            <a:avLst/>
          </a:prstGeom>
          <a:solidFill>
            <a:srgbClr val="FFFF00"/>
          </a:solidFill>
          <a:ln cap="flat" cmpd="sng" w="19050">
            <a:solidFill>
              <a:srgbClr val="F6B26B"/>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4200"/>
              <a:buFont typeface="Arial"/>
              <a:buNone/>
            </a:pPr>
            <a:r>
              <a:rPr b="1" i="0" lang="en-US" sz="4200" u="none" cap="none" strike="noStrike">
                <a:solidFill>
                  <a:schemeClr val="dk1"/>
                </a:solidFill>
                <a:latin typeface="Times New Roman"/>
                <a:ea typeface="Times New Roman"/>
                <a:cs typeface="Times New Roman"/>
                <a:sym typeface="Times New Roman"/>
              </a:rPr>
              <a:t>At Home </a:t>
            </a:r>
            <a:endParaRPr b="1" i="0" sz="4200" u="none" cap="none" strike="noStrike">
              <a:solidFill>
                <a:schemeClr val="dk1"/>
              </a:solidFill>
              <a:latin typeface="Times New Roman"/>
              <a:ea typeface="Times New Roman"/>
              <a:cs typeface="Times New Roman"/>
              <a:sym typeface="Times New Roman"/>
            </a:endParaRPr>
          </a:p>
        </p:txBody>
      </p:sp>
      <p:cxnSp>
        <p:nvCxnSpPr>
          <p:cNvPr id="157" name="Google Shape;157;g2f8e22cf727_0_0"/>
          <p:cNvCxnSpPr/>
          <p:nvPr/>
        </p:nvCxnSpPr>
        <p:spPr>
          <a:xfrm flipH="1">
            <a:off x="14705700" y="2502975"/>
            <a:ext cx="5700" cy="498300"/>
          </a:xfrm>
          <a:prstGeom prst="straightConnector1">
            <a:avLst/>
          </a:prstGeom>
          <a:noFill/>
          <a:ln cap="flat" cmpd="sng" w="28575">
            <a:solidFill>
              <a:schemeClr val="dk1"/>
            </a:solidFill>
            <a:prstDash val="solid"/>
            <a:round/>
            <a:headEnd len="sm" w="sm" type="none"/>
            <a:tailEnd len="sm" w="sm" type="none"/>
          </a:ln>
        </p:spPr>
      </p:cxnSp>
      <p:cxnSp>
        <p:nvCxnSpPr>
          <p:cNvPr id="158" name="Google Shape;158;g2f8e22cf727_0_0"/>
          <p:cNvCxnSpPr/>
          <p:nvPr/>
        </p:nvCxnSpPr>
        <p:spPr>
          <a:xfrm flipH="1">
            <a:off x="8670000" y="2504700"/>
            <a:ext cx="3600" cy="579600"/>
          </a:xfrm>
          <a:prstGeom prst="straightConnector1">
            <a:avLst/>
          </a:prstGeom>
          <a:noFill/>
          <a:ln cap="flat" cmpd="sng" w="28575">
            <a:solidFill>
              <a:schemeClr val="dk1"/>
            </a:solidFill>
            <a:prstDash val="solid"/>
            <a:round/>
            <a:headEnd len="sm" w="sm" type="none"/>
            <a:tailEnd len="sm" w="sm" type="none"/>
          </a:ln>
        </p:spPr>
      </p:cxnSp>
      <p:cxnSp>
        <p:nvCxnSpPr>
          <p:cNvPr id="159" name="Google Shape;159;g2f8e22cf727_0_0"/>
          <p:cNvCxnSpPr/>
          <p:nvPr/>
        </p:nvCxnSpPr>
        <p:spPr>
          <a:xfrm>
            <a:off x="3140138" y="2523263"/>
            <a:ext cx="18000" cy="515700"/>
          </a:xfrm>
          <a:prstGeom prst="straightConnector1">
            <a:avLst/>
          </a:prstGeom>
          <a:noFill/>
          <a:ln cap="flat" cmpd="sng" w="28575">
            <a:solidFill>
              <a:schemeClr val="dk1"/>
            </a:solidFill>
            <a:prstDash val="solid"/>
            <a:round/>
            <a:headEnd len="sm" w="sm" type="none"/>
            <a:tailEnd len="sm" w="sm" type="none"/>
          </a:ln>
        </p:spPr>
      </p:cxnSp>
      <p:pic>
        <p:nvPicPr>
          <p:cNvPr id="160" name="Google Shape;160;g2f8e22cf727_0_0"/>
          <p:cNvPicPr preferRelativeResize="0"/>
          <p:nvPr/>
        </p:nvPicPr>
        <p:blipFill rotWithShape="1">
          <a:blip r:embed="rId4">
            <a:alphaModFix/>
          </a:blip>
          <a:srcRect b="0" l="0" r="0" t="0"/>
          <a:stretch/>
        </p:blipFill>
        <p:spPr>
          <a:xfrm>
            <a:off x="15339938" y="-545700"/>
            <a:ext cx="4119040" cy="2316960"/>
          </a:xfrm>
          <a:prstGeom prst="rect">
            <a:avLst/>
          </a:prstGeom>
          <a:noFill/>
          <a:ln>
            <a:noFill/>
          </a:ln>
        </p:spPr>
      </p:pic>
      <p:sp>
        <p:nvSpPr>
          <p:cNvPr id="161" name="Google Shape;161;g2f8e22cf727_0_0"/>
          <p:cNvSpPr/>
          <p:nvPr/>
        </p:nvSpPr>
        <p:spPr>
          <a:xfrm>
            <a:off x="6504675" y="2999175"/>
            <a:ext cx="4606800" cy="968400"/>
          </a:xfrm>
          <a:prstGeom prst="rect">
            <a:avLst/>
          </a:prstGeom>
          <a:solidFill>
            <a:srgbClr val="EA9999"/>
          </a:solidFill>
          <a:ln cap="flat" cmpd="sng" w="28575">
            <a:solidFill>
              <a:srgbClr val="CC0000"/>
            </a:solidFill>
            <a:prstDash val="solid"/>
            <a:round/>
            <a:headEnd len="sm" w="sm" type="none"/>
            <a:tailEnd len="sm" w="sm" type="none"/>
          </a:ln>
        </p:spPr>
        <p:txBody>
          <a:bodyPr anchorCtr="0" anchor="ctr" bIns="137150" lIns="137150" spcFirstLastPara="1" rIns="137150" wrap="square" tIns="137150">
            <a:noAutofit/>
          </a:bodyPr>
          <a:lstStyle/>
          <a:p>
            <a:pPr indent="0" lvl="0" marL="0" marR="0" rtl="0" algn="ctr">
              <a:lnSpc>
                <a:spcPct val="100000"/>
              </a:lnSpc>
              <a:spcBef>
                <a:spcPts val="0"/>
              </a:spcBef>
              <a:spcAft>
                <a:spcPts val="0"/>
              </a:spcAft>
              <a:buClr>
                <a:srgbClr val="000000"/>
              </a:buClr>
              <a:buSzPts val="3300"/>
              <a:buFont typeface="Arial"/>
              <a:buNone/>
            </a:pPr>
            <a:r>
              <a:rPr b="1" i="0" lang="en-US" sz="3300" u="none" cap="none" strike="noStrike">
                <a:solidFill>
                  <a:schemeClr val="dk1"/>
                </a:solidFill>
                <a:latin typeface="Times New Roman"/>
                <a:ea typeface="Times New Roman"/>
                <a:cs typeface="Times New Roman"/>
                <a:sym typeface="Times New Roman"/>
              </a:rPr>
              <a:t>Omissions by Patients</a:t>
            </a:r>
            <a:endParaRPr b="1" i="0" sz="3300" u="none" cap="none" strike="noStrike">
              <a:solidFill>
                <a:srgbClr val="000000"/>
              </a:solidFill>
              <a:latin typeface="Times New Roman"/>
              <a:ea typeface="Times New Roman"/>
              <a:cs typeface="Times New Roman"/>
              <a:sym typeface="Times New Roman"/>
            </a:endParaRPr>
          </a:p>
        </p:txBody>
      </p:sp>
      <p:sp>
        <p:nvSpPr>
          <p:cNvPr id="162" name="Google Shape;162;g2f8e22cf727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63" name="Google Shape;163;g2f8e22cf727_0_0"/>
          <p:cNvPicPr preferRelativeResize="0"/>
          <p:nvPr/>
        </p:nvPicPr>
        <p:blipFill rotWithShape="1">
          <a:blip r:embed="rId3">
            <a:alphaModFix/>
          </a:blip>
          <a:srcRect b="0" l="0" r="0" t="0"/>
          <a:stretch/>
        </p:blipFill>
        <p:spPr>
          <a:xfrm>
            <a:off x="237938" y="207113"/>
            <a:ext cx="1627500" cy="723338"/>
          </a:xfrm>
          <a:prstGeom prst="rect">
            <a:avLst/>
          </a:prstGeom>
          <a:noFill/>
          <a:ln>
            <a:noFill/>
          </a:ln>
        </p:spPr>
      </p:pic>
      <p:cxnSp>
        <p:nvCxnSpPr>
          <p:cNvPr id="164" name="Google Shape;164;g2f8e22cf727_0_0"/>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165" name="Google Shape;165;g2f8e22cf727_0_0"/>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6" name="Google Shape;166;g2f8e22cf727_0_0"/>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E"/>
        </a:solidFill>
      </p:bgPr>
    </p:bg>
    <p:spTree>
      <p:nvGrpSpPr>
        <p:cNvPr id="170" name="Shape 170"/>
        <p:cNvGrpSpPr/>
        <p:nvPr/>
      </p:nvGrpSpPr>
      <p:grpSpPr>
        <a:xfrm>
          <a:off x="0" y="0"/>
          <a:ext cx="0" cy="0"/>
          <a:chOff x="0" y="0"/>
          <a:chExt cx="0" cy="0"/>
        </a:xfrm>
      </p:grpSpPr>
      <p:sp>
        <p:nvSpPr>
          <p:cNvPr id="171" name="Google Shape;171;g306b037d990_1_216"/>
          <p:cNvSpPr txBox="1"/>
          <p:nvPr/>
        </p:nvSpPr>
        <p:spPr>
          <a:xfrm>
            <a:off x="739850" y="1952788"/>
            <a:ext cx="12078600" cy="7471500"/>
          </a:xfrm>
          <a:prstGeom prst="rect">
            <a:avLst/>
          </a:prstGeom>
          <a:noFill/>
          <a:ln>
            <a:noFill/>
          </a:ln>
        </p:spPr>
        <p:txBody>
          <a:bodyPr anchorCtr="0" anchor="t" bIns="0" lIns="0" spcFirstLastPara="1" rIns="0" wrap="square" tIns="0">
            <a:spAutoFit/>
          </a:bodyPr>
          <a:lstStyle/>
          <a:p>
            <a:pPr indent="-457200" lvl="0" marL="457200" marR="0" rtl="0" algn="l">
              <a:lnSpc>
                <a:spcPct val="115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Difficulty managing </a:t>
            </a:r>
            <a:r>
              <a:rPr b="1" i="0" lang="en-US" sz="3600" u="none" cap="none" strike="noStrike">
                <a:solidFill>
                  <a:schemeClr val="dk1"/>
                </a:solidFill>
                <a:latin typeface="Times New Roman"/>
                <a:ea typeface="Times New Roman"/>
                <a:cs typeface="Times New Roman"/>
                <a:sym typeface="Times New Roman"/>
              </a:rPr>
              <a:t>emergencies</a:t>
            </a:r>
            <a:r>
              <a:rPr b="0" i="0" lang="en-US" sz="3600" u="none" cap="none" strike="noStrike">
                <a:solidFill>
                  <a:schemeClr val="dk1"/>
                </a:solidFill>
                <a:latin typeface="Times New Roman"/>
                <a:ea typeface="Times New Roman"/>
                <a:cs typeface="Times New Roman"/>
                <a:sym typeface="Times New Roman"/>
              </a:rPr>
              <a:t>, unexpected </a:t>
            </a:r>
            <a:r>
              <a:rPr b="1" i="0" lang="en-US" sz="3600" u="none" cap="none" strike="noStrike">
                <a:solidFill>
                  <a:schemeClr val="dk1"/>
                </a:solidFill>
                <a:latin typeface="Times New Roman"/>
                <a:ea typeface="Times New Roman"/>
                <a:cs typeface="Times New Roman"/>
                <a:sym typeface="Times New Roman"/>
              </a:rPr>
              <a:t>falls</a:t>
            </a:r>
            <a:r>
              <a:rPr b="0" i="0"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medications</a:t>
            </a:r>
            <a:r>
              <a:rPr b="0" i="0" lang="en-US" sz="3600" u="none" cap="none" strike="noStrike">
                <a:solidFill>
                  <a:schemeClr val="dk1"/>
                </a:solidFill>
                <a:latin typeface="Times New Roman"/>
                <a:ea typeface="Times New Roman"/>
                <a:cs typeface="Times New Roman"/>
                <a:sym typeface="Times New Roman"/>
              </a:rPr>
              <a:t>, chronic diseases (</a:t>
            </a:r>
            <a:r>
              <a:rPr b="1" i="0" lang="en-US" sz="3600" u="none" cap="none" strike="noStrike">
                <a:solidFill>
                  <a:schemeClr val="dk1"/>
                </a:solidFill>
                <a:latin typeface="Times New Roman"/>
                <a:ea typeface="Times New Roman"/>
                <a:cs typeface="Times New Roman"/>
                <a:sym typeface="Times New Roman"/>
              </a:rPr>
              <a:t>NCDs</a:t>
            </a:r>
            <a:r>
              <a:rPr b="0" i="0"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cancers</a:t>
            </a:r>
            <a:endParaRPr b="0" i="0" sz="36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457200" lvl="0" marL="457200" marR="0" rtl="0" algn="l">
              <a:lnSpc>
                <a:spcPct val="115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Loss of purpose after retirement, leading to </a:t>
            </a:r>
            <a:r>
              <a:rPr b="1" i="0" lang="en-US" sz="3600" u="none" cap="none" strike="noStrike">
                <a:solidFill>
                  <a:schemeClr val="dk1"/>
                </a:solidFill>
                <a:latin typeface="Times New Roman"/>
                <a:ea typeface="Times New Roman"/>
                <a:cs typeface="Times New Roman"/>
                <a:sym typeface="Times New Roman"/>
              </a:rPr>
              <a:t>social isolation and loneliness</a:t>
            </a:r>
            <a:endParaRPr b="0" i="0" sz="36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457200" lvl="0" marL="457200" marR="0" rtl="0" algn="l">
              <a:lnSpc>
                <a:spcPct val="115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Challenges with </a:t>
            </a:r>
            <a:r>
              <a:rPr b="1" i="0" lang="en-US" sz="3600" u="none" cap="none" strike="noStrike">
                <a:solidFill>
                  <a:schemeClr val="dk1"/>
                </a:solidFill>
                <a:latin typeface="Times New Roman"/>
                <a:ea typeface="Times New Roman"/>
                <a:cs typeface="Times New Roman"/>
                <a:sym typeface="Times New Roman"/>
              </a:rPr>
              <a:t>traveling</a:t>
            </a:r>
            <a:r>
              <a:rPr b="0" i="0" lang="en-US" sz="3600" u="none" cap="none" strike="noStrike">
                <a:solidFill>
                  <a:schemeClr val="dk1"/>
                </a:solidFill>
                <a:latin typeface="Times New Roman"/>
                <a:ea typeface="Times New Roman"/>
                <a:cs typeface="Times New Roman"/>
                <a:sym typeface="Times New Roman"/>
              </a:rPr>
              <a:t>, attending </a:t>
            </a:r>
            <a:r>
              <a:rPr b="1" i="0" lang="en-US" sz="3600" u="none" cap="none" strike="noStrike">
                <a:solidFill>
                  <a:schemeClr val="dk1"/>
                </a:solidFill>
                <a:latin typeface="Times New Roman"/>
                <a:ea typeface="Times New Roman"/>
                <a:cs typeface="Times New Roman"/>
                <a:sym typeface="Times New Roman"/>
              </a:rPr>
              <a:t>doctor visits</a:t>
            </a:r>
            <a:r>
              <a:rPr b="0" i="0" lang="en-US" sz="3600" u="none" cap="none" strike="noStrike">
                <a:solidFill>
                  <a:schemeClr val="dk1"/>
                </a:solidFill>
                <a:latin typeface="Times New Roman"/>
                <a:ea typeface="Times New Roman"/>
                <a:cs typeface="Times New Roman"/>
                <a:sym typeface="Times New Roman"/>
              </a:rPr>
              <a:t>, daily activities, and poor </a:t>
            </a:r>
            <a:r>
              <a:rPr b="1" i="0" lang="en-US" sz="3600" u="none" cap="none" strike="noStrike">
                <a:solidFill>
                  <a:schemeClr val="dk1"/>
                </a:solidFill>
                <a:latin typeface="Times New Roman"/>
                <a:ea typeface="Times New Roman"/>
                <a:cs typeface="Times New Roman"/>
                <a:sym typeface="Times New Roman"/>
              </a:rPr>
              <a:t>sleep quality</a:t>
            </a:r>
            <a:endParaRPr b="0" i="0" sz="36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457200" lvl="0" marL="457200" marR="0" rtl="0" algn="l">
              <a:lnSpc>
                <a:spcPct val="115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Increased vulnerability</a:t>
            </a:r>
            <a:r>
              <a:rPr b="0" i="0" lang="en-US" sz="3600" u="none" cap="none" strike="noStrike">
                <a:solidFill>
                  <a:schemeClr val="dk1"/>
                </a:solidFill>
                <a:latin typeface="Times New Roman"/>
                <a:ea typeface="Times New Roman"/>
                <a:cs typeface="Times New Roman"/>
                <a:sym typeface="Times New Roman"/>
              </a:rPr>
              <a:t> to harm during medical treatments, worsening existing health conditions and </a:t>
            </a:r>
            <a:r>
              <a:rPr b="1" i="0" lang="en-US" sz="3600" u="none" cap="none" strike="noStrike">
                <a:solidFill>
                  <a:schemeClr val="dk1"/>
                </a:solidFill>
                <a:latin typeface="Times New Roman"/>
                <a:ea typeface="Times New Roman"/>
                <a:cs typeface="Times New Roman"/>
                <a:sym typeface="Times New Roman"/>
              </a:rPr>
              <a:t>UTIs</a:t>
            </a:r>
            <a:endParaRPr b="1" i="0" sz="3000" u="none" cap="none" strike="noStrike">
              <a:solidFill>
                <a:schemeClr val="dk1"/>
              </a:solidFill>
              <a:highlight>
                <a:srgbClr val="FFCC00"/>
              </a:highlight>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p:txBody>
      </p:sp>
      <p:sp>
        <p:nvSpPr>
          <p:cNvPr id="172" name="Google Shape;172;g306b037d990_1_216"/>
          <p:cNvSpPr txBox="1"/>
          <p:nvPr/>
        </p:nvSpPr>
        <p:spPr>
          <a:xfrm>
            <a:off x="3444652" y="539155"/>
            <a:ext cx="14347200" cy="846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400"/>
              </a:spcBef>
              <a:spcAft>
                <a:spcPts val="400"/>
              </a:spcAft>
              <a:buClr>
                <a:schemeClr val="dk1"/>
              </a:buClr>
              <a:buSzPts val="1100"/>
              <a:buFont typeface="Arial"/>
              <a:buNone/>
            </a:pPr>
            <a:r>
              <a:rPr b="1" i="0" lang="en-US" sz="5500" u="none" cap="none" strike="noStrike">
                <a:solidFill>
                  <a:srgbClr val="CC0000"/>
                </a:solidFill>
                <a:latin typeface="Times New Roman"/>
                <a:ea typeface="Times New Roman"/>
                <a:cs typeface="Times New Roman"/>
                <a:sym typeface="Times New Roman"/>
              </a:rPr>
              <a:t>Special Challenges Faced by Elderly </a:t>
            </a:r>
            <a:endParaRPr b="0" i="0" sz="5500" u="none" cap="none" strike="noStrike">
              <a:solidFill>
                <a:srgbClr val="CC0000"/>
              </a:solidFill>
              <a:latin typeface="Times New Roman"/>
              <a:ea typeface="Times New Roman"/>
              <a:cs typeface="Times New Roman"/>
              <a:sym typeface="Times New Roman"/>
            </a:endParaRPr>
          </a:p>
        </p:txBody>
      </p:sp>
      <p:cxnSp>
        <p:nvCxnSpPr>
          <p:cNvPr id="173" name="Google Shape;173;g306b037d990_1_216"/>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174" name="Google Shape;174;g306b037d990_1_216"/>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5" name="Google Shape;175;g306b037d990_1_216"/>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176" name="Google Shape;176;g306b037d990_1_216"/>
          <p:cNvPicPr preferRelativeResize="0"/>
          <p:nvPr/>
        </p:nvPicPr>
        <p:blipFill rotWithShape="1">
          <a:blip r:embed="rId3">
            <a:alphaModFix/>
          </a:blip>
          <a:srcRect b="0" l="0" r="0" t="0"/>
          <a:stretch/>
        </p:blipFill>
        <p:spPr>
          <a:xfrm>
            <a:off x="237938" y="207113"/>
            <a:ext cx="1627500" cy="723338"/>
          </a:xfrm>
          <a:prstGeom prst="rect">
            <a:avLst/>
          </a:prstGeom>
          <a:noFill/>
          <a:ln>
            <a:noFill/>
          </a:ln>
        </p:spPr>
      </p:pic>
      <p:pic>
        <p:nvPicPr>
          <p:cNvPr id="177" name="Google Shape;177;g306b037d990_1_216"/>
          <p:cNvPicPr preferRelativeResize="0"/>
          <p:nvPr/>
        </p:nvPicPr>
        <p:blipFill rotWithShape="1">
          <a:blip r:embed="rId4">
            <a:alphaModFix/>
          </a:blip>
          <a:srcRect b="0" l="0" r="0" t="0"/>
          <a:stretch/>
        </p:blipFill>
        <p:spPr>
          <a:xfrm>
            <a:off x="15804450" y="-438431"/>
            <a:ext cx="3242982" cy="1824189"/>
          </a:xfrm>
          <a:prstGeom prst="rect">
            <a:avLst/>
          </a:prstGeom>
          <a:noFill/>
          <a:ln>
            <a:noFill/>
          </a:ln>
        </p:spPr>
      </p:pic>
      <p:pic>
        <p:nvPicPr>
          <p:cNvPr id="178" name="Google Shape;178;g306b037d990_1_216"/>
          <p:cNvPicPr preferRelativeResize="0"/>
          <p:nvPr/>
        </p:nvPicPr>
        <p:blipFill rotWithShape="1">
          <a:blip r:embed="rId5">
            <a:alphaModFix/>
          </a:blip>
          <a:srcRect b="56052" l="2433" r="72763" t="5541"/>
          <a:stretch/>
        </p:blipFill>
        <p:spPr>
          <a:xfrm>
            <a:off x="12885850" y="1202800"/>
            <a:ext cx="2311848" cy="2013549"/>
          </a:xfrm>
          <a:prstGeom prst="rect">
            <a:avLst/>
          </a:prstGeom>
          <a:noFill/>
          <a:ln>
            <a:noFill/>
          </a:ln>
        </p:spPr>
      </p:pic>
      <p:pic>
        <p:nvPicPr>
          <p:cNvPr id="179" name="Google Shape;179;g306b037d990_1_216"/>
          <p:cNvPicPr preferRelativeResize="0"/>
          <p:nvPr/>
        </p:nvPicPr>
        <p:blipFill rotWithShape="1">
          <a:blip r:embed="rId5">
            <a:alphaModFix/>
          </a:blip>
          <a:srcRect b="49048" l="26134" r="48173" t="10637"/>
          <a:stretch/>
        </p:blipFill>
        <p:spPr>
          <a:xfrm>
            <a:off x="12698700" y="3376687"/>
            <a:ext cx="2686142" cy="2370775"/>
          </a:xfrm>
          <a:prstGeom prst="rect">
            <a:avLst/>
          </a:prstGeom>
          <a:noFill/>
          <a:ln>
            <a:noFill/>
          </a:ln>
        </p:spPr>
      </p:pic>
      <p:pic>
        <p:nvPicPr>
          <p:cNvPr id="180" name="Google Shape;180;g306b037d990_1_216"/>
          <p:cNvPicPr preferRelativeResize="0"/>
          <p:nvPr/>
        </p:nvPicPr>
        <p:blipFill rotWithShape="1">
          <a:blip r:embed="rId5">
            <a:alphaModFix/>
          </a:blip>
          <a:srcRect b="6292" l="8589" r="65556" t="53676"/>
          <a:stretch/>
        </p:blipFill>
        <p:spPr>
          <a:xfrm>
            <a:off x="12539947" y="7738407"/>
            <a:ext cx="2311848" cy="2013555"/>
          </a:xfrm>
          <a:prstGeom prst="rect">
            <a:avLst/>
          </a:prstGeom>
          <a:noFill/>
          <a:ln>
            <a:noFill/>
          </a:ln>
        </p:spPr>
      </p:pic>
      <p:sp>
        <p:nvSpPr>
          <p:cNvPr id="181" name="Google Shape;181;g306b037d990_1_216"/>
          <p:cNvSpPr txBox="1"/>
          <p:nvPr/>
        </p:nvSpPr>
        <p:spPr>
          <a:xfrm>
            <a:off x="15037938" y="2383200"/>
            <a:ext cx="4776000" cy="17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highlight>
                <a:srgbClr val="FFCC00"/>
              </a:highlight>
              <a:latin typeface="Calibri"/>
              <a:ea typeface="Calibri"/>
              <a:cs typeface="Calibri"/>
              <a:sym typeface="Calibri"/>
            </a:endParaRPr>
          </a:p>
        </p:txBody>
      </p:sp>
      <p:pic>
        <p:nvPicPr>
          <p:cNvPr id="182" name="Google Shape;182;g306b037d990_1_216"/>
          <p:cNvPicPr preferRelativeResize="0"/>
          <p:nvPr/>
        </p:nvPicPr>
        <p:blipFill rotWithShape="1">
          <a:blip r:embed="rId6">
            <a:alphaModFix/>
          </a:blip>
          <a:srcRect b="43187" l="25554" r="26156" t="15625"/>
          <a:stretch/>
        </p:blipFill>
        <p:spPr>
          <a:xfrm>
            <a:off x="12840612" y="5674875"/>
            <a:ext cx="1710530" cy="2063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E"/>
        </a:solidFill>
      </p:bgPr>
    </p:bg>
    <p:spTree>
      <p:nvGrpSpPr>
        <p:cNvPr id="186" name="Shape 186"/>
        <p:cNvGrpSpPr/>
        <p:nvPr/>
      </p:nvGrpSpPr>
      <p:grpSpPr>
        <a:xfrm>
          <a:off x="0" y="0"/>
          <a:ext cx="0" cy="0"/>
          <a:chOff x="0" y="0"/>
          <a:chExt cx="0" cy="0"/>
        </a:xfrm>
      </p:grpSpPr>
      <p:sp>
        <p:nvSpPr>
          <p:cNvPr id="187" name="Google Shape;187;g306b037d990_1_3"/>
          <p:cNvSpPr txBox="1"/>
          <p:nvPr/>
        </p:nvSpPr>
        <p:spPr>
          <a:xfrm>
            <a:off x="2046602" y="611339"/>
            <a:ext cx="14347200" cy="1923900"/>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Clr>
                <a:schemeClr val="dk1"/>
              </a:buClr>
              <a:buSzPts val="1100"/>
              <a:buFont typeface="Arial"/>
              <a:buNone/>
            </a:pPr>
            <a:r>
              <a:rPr b="1" i="0" lang="en-US" sz="5000" u="none" cap="none" strike="noStrike">
                <a:solidFill>
                  <a:srgbClr val="CC0000"/>
                </a:solidFill>
                <a:latin typeface="Times New Roman"/>
                <a:ea typeface="Times New Roman"/>
                <a:cs typeface="Times New Roman"/>
                <a:sym typeface="Times New Roman"/>
              </a:rPr>
              <a:t>Why Falls Are More Common in Older Adults</a:t>
            </a:r>
            <a:endParaRPr b="0" i="0" sz="900" u="none" cap="none" strike="noStrike">
              <a:solidFill>
                <a:schemeClr val="dk1"/>
              </a:solidFill>
              <a:latin typeface="Arial"/>
              <a:ea typeface="Arial"/>
              <a:cs typeface="Arial"/>
              <a:sym typeface="Arial"/>
            </a:endParaRPr>
          </a:p>
          <a:p>
            <a:pPr indent="0" lvl="0" marL="0" marR="0" rtl="0" algn="ctr">
              <a:lnSpc>
                <a:spcPct val="139987"/>
              </a:lnSpc>
              <a:spcBef>
                <a:spcPts val="0"/>
              </a:spcBef>
              <a:spcAft>
                <a:spcPts val="0"/>
              </a:spcAft>
              <a:buClr>
                <a:srgbClr val="000000"/>
              </a:buClr>
              <a:buSzPts val="5500"/>
              <a:buFont typeface="Arial"/>
              <a:buNone/>
            </a:pPr>
            <a:r>
              <a:t/>
            </a:r>
            <a:endParaRPr b="1" i="0" sz="5500" u="none" cap="none" strike="noStrike">
              <a:solidFill>
                <a:srgbClr val="CC0000"/>
              </a:solidFill>
              <a:latin typeface="Times New Roman"/>
              <a:ea typeface="Times New Roman"/>
              <a:cs typeface="Times New Roman"/>
              <a:sym typeface="Times New Roman"/>
            </a:endParaRPr>
          </a:p>
        </p:txBody>
      </p:sp>
      <p:pic>
        <p:nvPicPr>
          <p:cNvPr id="188" name="Google Shape;188;g306b037d990_1_3"/>
          <p:cNvPicPr preferRelativeResize="0"/>
          <p:nvPr/>
        </p:nvPicPr>
        <p:blipFill rotWithShape="1">
          <a:blip r:embed="rId3">
            <a:alphaModFix/>
          </a:blip>
          <a:srcRect b="0" l="0" r="0" t="0"/>
          <a:stretch/>
        </p:blipFill>
        <p:spPr>
          <a:xfrm>
            <a:off x="237938" y="207113"/>
            <a:ext cx="1627500" cy="723338"/>
          </a:xfrm>
          <a:prstGeom prst="rect">
            <a:avLst/>
          </a:prstGeom>
          <a:noFill/>
          <a:ln>
            <a:noFill/>
          </a:ln>
        </p:spPr>
      </p:pic>
      <p:cxnSp>
        <p:nvCxnSpPr>
          <p:cNvPr id="189" name="Google Shape;189;g306b037d990_1_3"/>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190" name="Google Shape;190;g306b037d990_1_3"/>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1" name="Google Shape;191;g306b037d990_1_3"/>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192" name="Google Shape;192;g306b037d990_1_3"/>
          <p:cNvPicPr preferRelativeResize="0"/>
          <p:nvPr/>
        </p:nvPicPr>
        <p:blipFill rotWithShape="1">
          <a:blip r:embed="rId4">
            <a:alphaModFix/>
          </a:blip>
          <a:srcRect b="0" l="0" r="0" t="0"/>
          <a:stretch/>
        </p:blipFill>
        <p:spPr>
          <a:xfrm>
            <a:off x="15804450" y="-438431"/>
            <a:ext cx="3242982" cy="1824189"/>
          </a:xfrm>
          <a:prstGeom prst="rect">
            <a:avLst/>
          </a:prstGeom>
          <a:noFill/>
          <a:ln>
            <a:noFill/>
          </a:ln>
        </p:spPr>
      </p:pic>
      <p:sp>
        <p:nvSpPr>
          <p:cNvPr id="193" name="Google Shape;193;g306b037d990_1_3"/>
          <p:cNvSpPr txBox="1"/>
          <p:nvPr/>
        </p:nvSpPr>
        <p:spPr>
          <a:xfrm>
            <a:off x="768900" y="1861050"/>
            <a:ext cx="16750200" cy="7710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Falls happen often among older adults over the age of 65. Every year, 3 million older adults are treated in emergency departments for injuries related to falling.</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1200"/>
              </a:spcBef>
              <a:spcAft>
                <a:spcPts val="0"/>
              </a:spcAft>
              <a:buClr>
                <a:schemeClr val="dk1"/>
              </a:buClr>
              <a:buSzPts val="3000"/>
              <a:buFont typeface="Arial"/>
              <a:buChar char="●"/>
            </a:pPr>
            <a:r>
              <a:rPr b="1" i="0" lang="en-US" sz="3000" u="none" cap="none" strike="noStrike">
                <a:solidFill>
                  <a:schemeClr val="dk1"/>
                </a:solidFill>
                <a:latin typeface="Times New Roman"/>
                <a:ea typeface="Times New Roman"/>
                <a:cs typeface="Times New Roman"/>
                <a:sym typeface="Times New Roman"/>
              </a:rPr>
              <a:t>Physical changes</a:t>
            </a:r>
            <a:r>
              <a:rPr b="0" i="0" lang="en-US" sz="3000" u="none" cap="none" strike="noStrike">
                <a:solidFill>
                  <a:schemeClr val="dk1"/>
                </a:solidFill>
                <a:latin typeface="Times New Roman"/>
                <a:ea typeface="Times New Roman"/>
                <a:cs typeface="Times New Roman"/>
                <a:sym typeface="Times New Roman"/>
              </a:rPr>
              <a:t>: Aging naturally leads to decreased muscle strength, balance issues, and slower reaction times.</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Arial"/>
              <a:buChar char="●"/>
            </a:pPr>
            <a:r>
              <a:rPr b="1" i="0" lang="en-US" sz="3000" u="none" cap="none" strike="noStrike">
                <a:solidFill>
                  <a:schemeClr val="dk1"/>
                </a:solidFill>
                <a:latin typeface="Times New Roman"/>
                <a:ea typeface="Times New Roman"/>
                <a:cs typeface="Times New Roman"/>
                <a:sym typeface="Times New Roman"/>
              </a:rPr>
              <a:t>Vision and hearing impairment</a:t>
            </a:r>
            <a:r>
              <a:rPr b="0" i="0" lang="en-US" sz="3000" u="none" cap="none" strike="noStrike">
                <a:solidFill>
                  <a:schemeClr val="dk1"/>
                </a:solidFill>
                <a:latin typeface="Times New Roman"/>
                <a:ea typeface="Times New Roman"/>
                <a:cs typeface="Times New Roman"/>
                <a:sym typeface="Times New Roman"/>
              </a:rPr>
              <a:t>.</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Arial"/>
              <a:buChar char="●"/>
            </a:pPr>
            <a:r>
              <a:rPr b="1" i="0" lang="en-US" sz="3000" u="none" cap="none" strike="noStrike">
                <a:solidFill>
                  <a:schemeClr val="dk1"/>
                </a:solidFill>
                <a:latin typeface="Times New Roman"/>
                <a:ea typeface="Times New Roman"/>
                <a:cs typeface="Times New Roman"/>
                <a:sym typeface="Times New Roman"/>
              </a:rPr>
              <a:t>Environmental hazards</a:t>
            </a:r>
            <a:r>
              <a:rPr b="0" i="0" lang="en-US" sz="3000" u="none" cap="none" strike="noStrike">
                <a:solidFill>
                  <a:schemeClr val="dk1"/>
                </a:solidFill>
                <a:latin typeface="Times New Roman"/>
                <a:ea typeface="Times New Roman"/>
                <a:cs typeface="Times New Roman"/>
                <a:sym typeface="Times New Roman"/>
              </a:rPr>
              <a:t>: Poorly lit areas, cluttered spaces, slippery floors, and uneven surfaces in the home.</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Arial"/>
              <a:buChar char="●"/>
            </a:pPr>
            <a:r>
              <a:rPr b="1" i="0" lang="en-US" sz="3000" u="none" cap="none" strike="noStrike">
                <a:solidFill>
                  <a:schemeClr val="dk1"/>
                </a:solidFill>
                <a:latin typeface="Times New Roman"/>
                <a:ea typeface="Times New Roman"/>
                <a:cs typeface="Times New Roman"/>
                <a:sym typeface="Times New Roman"/>
              </a:rPr>
              <a:t>Outdoors</a:t>
            </a:r>
            <a:r>
              <a:rPr b="0" i="0" lang="en-US" sz="3000" u="none" cap="none" strike="noStrike">
                <a:solidFill>
                  <a:schemeClr val="dk1"/>
                </a:solidFill>
                <a:latin typeface="Times New Roman"/>
                <a:ea typeface="Times New Roman"/>
                <a:cs typeface="Times New Roman"/>
                <a:sym typeface="Times New Roman"/>
              </a:rPr>
              <a:t>: Wearing shoes with inadequate grip, walking in the dark, or on uneven roads.</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Arial"/>
              <a:buChar char="●"/>
            </a:pPr>
            <a:r>
              <a:rPr b="1" i="0" lang="en-US" sz="3000" u="none" cap="none" strike="noStrike">
                <a:solidFill>
                  <a:schemeClr val="dk1"/>
                </a:solidFill>
                <a:latin typeface="Times New Roman"/>
                <a:ea typeface="Times New Roman"/>
                <a:cs typeface="Times New Roman"/>
                <a:sym typeface="Times New Roman"/>
              </a:rPr>
              <a:t>Previous falls</a:t>
            </a:r>
            <a:r>
              <a:rPr b="0" i="0" lang="en-US" sz="3000" u="none" cap="none" strike="noStrike">
                <a:solidFill>
                  <a:schemeClr val="dk1"/>
                </a:solidFill>
                <a:latin typeface="Times New Roman"/>
                <a:ea typeface="Times New Roman"/>
                <a:cs typeface="Times New Roman"/>
                <a:sym typeface="Times New Roman"/>
              </a:rPr>
              <a:t> increase the likelihood of future falls.</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Arial"/>
              <a:buChar char="●"/>
            </a:pPr>
            <a:r>
              <a:rPr b="1" i="0" lang="en-US" sz="3000" u="none" cap="none" strike="noStrike">
                <a:solidFill>
                  <a:schemeClr val="dk1"/>
                </a:solidFill>
                <a:latin typeface="Times New Roman"/>
                <a:ea typeface="Times New Roman"/>
                <a:cs typeface="Times New Roman"/>
                <a:sym typeface="Times New Roman"/>
              </a:rPr>
              <a:t>Decrease in sensory ability</a:t>
            </a:r>
            <a:r>
              <a:rPr b="0" i="0" lang="en-US" sz="3000" u="none" cap="none" strike="noStrike">
                <a:solidFill>
                  <a:schemeClr val="dk1"/>
                </a:solidFill>
                <a:latin typeface="Times New Roman"/>
                <a:ea typeface="Times New Roman"/>
                <a:cs typeface="Times New Roman"/>
                <a:sym typeface="Times New Roman"/>
              </a:rPr>
              <a:t> due to medication.</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l">
              <a:lnSpc>
                <a:spcPct val="115000"/>
              </a:lnSpc>
              <a:spcBef>
                <a:spcPts val="0"/>
              </a:spcBef>
              <a:spcAft>
                <a:spcPts val="0"/>
              </a:spcAft>
              <a:buClr>
                <a:schemeClr val="dk1"/>
              </a:buClr>
              <a:buSzPts val="3000"/>
              <a:buFont typeface="Arial"/>
              <a:buChar char="●"/>
            </a:pPr>
            <a:r>
              <a:rPr b="1" i="0" lang="en-US" sz="3000" u="none" cap="none" strike="noStrike">
                <a:solidFill>
                  <a:schemeClr val="dk1"/>
                </a:solidFill>
                <a:latin typeface="Times New Roman"/>
                <a:ea typeface="Times New Roman"/>
                <a:cs typeface="Times New Roman"/>
                <a:sym typeface="Times New Roman"/>
              </a:rPr>
              <a:t>Keep your bathroom and bedroom doors ajar</a:t>
            </a:r>
            <a:r>
              <a:rPr b="0" i="0" lang="en-US" sz="3000" u="none" cap="none" strike="noStrike">
                <a:solidFill>
                  <a:schemeClr val="dk1"/>
                </a:solidFill>
                <a:latin typeface="Times New Roman"/>
                <a:ea typeface="Times New Roman"/>
                <a:cs typeface="Times New Roman"/>
                <a:sym typeface="Times New Roman"/>
              </a:rPr>
              <a:t> to avoid accidents and improve accessibility.</a:t>
            </a:r>
            <a:endParaRPr b="0" i="0" sz="3000" u="none" cap="none" strike="noStrike">
              <a:solidFill>
                <a:schemeClr val="dk1"/>
              </a:solidFill>
              <a:latin typeface="Times New Roman"/>
              <a:ea typeface="Times New Roman"/>
              <a:cs typeface="Times New Roman"/>
              <a:sym typeface="Times New Roman"/>
            </a:endParaRPr>
          </a:p>
          <a:p>
            <a:pPr indent="0" lvl="0" marL="0" marR="0" rtl="0" algn="ctr">
              <a:lnSpc>
                <a:spcPct val="160000"/>
              </a:lnSpc>
              <a:spcBef>
                <a:spcPts val="1200"/>
              </a:spcBef>
              <a:spcAft>
                <a:spcPts val="0"/>
              </a:spcAft>
              <a:buClr>
                <a:srgbClr val="000000"/>
              </a:buClr>
              <a:buSzPts val="3400"/>
              <a:buFont typeface="Arial"/>
              <a:buNone/>
            </a:pPr>
            <a:r>
              <a:t/>
            </a:r>
            <a:endParaRPr b="0" i="0" sz="3400" u="none" cap="none" strike="noStrike">
              <a:solidFill>
                <a:srgbClr val="1B1B1B"/>
              </a:solidFill>
              <a:highlight>
                <a:srgbClr val="F8F8F8"/>
              </a:highlight>
              <a:latin typeface="Times New Roman"/>
              <a:ea typeface="Times New Roman"/>
              <a:cs typeface="Times New Roman"/>
              <a:sym typeface="Times New Roman"/>
            </a:endParaRPr>
          </a:p>
          <a:p>
            <a:pPr indent="0" lvl="0" marL="0" marR="0" rtl="0" algn="ctr">
              <a:lnSpc>
                <a:spcPct val="160000"/>
              </a:lnSpc>
              <a:spcBef>
                <a:spcPts val="0"/>
              </a:spcBef>
              <a:spcAft>
                <a:spcPts val="0"/>
              </a:spcAft>
              <a:buClr>
                <a:srgbClr val="000000"/>
              </a:buClr>
              <a:buSzPts val="3500"/>
              <a:buFont typeface="Arial"/>
              <a:buNone/>
            </a:pPr>
            <a:r>
              <a:rPr b="1" i="0" lang="en-US" sz="3500" u="none" cap="none" strike="noStrike">
                <a:solidFill>
                  <a:srgbClr val="FF0000"/>
                </a:solidFill>
                <a:latin typeface="Times New Roman"/>
                <a:ea typeface="Times New Roman"/>
                <a:cs typeface="Times New Roman"/>
                <a:sym typeface="Times New Roman"/>
              </a:rPr>
              <a:t>Falls can lead to Loss of independence, Mobility &amp; Social isolation</a:t>
            </a:r>
            <a:endParaRPr b="1" i="0" sz="35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g306b037d990_1_13"/>
          <p:cNvPicPr preferRelativeResize="0"/>
          <p:nvPr/>
        </p:nvPicPr>
        <p:blipFill rotWithShape="1">
          <a:blip r:embed="rId3">
            <a:alphaModFix/>
          </a:blip>
          <a:srcRect b="0" l="0" r="0" t="0"/>
          <a:stretch/>
        </p:blipFill>
        <p:spPr>
          <a:xfrm>
            <a:off x="237938" y="207113"/>
            <a:ext cx="1627500" cy="723338"/>
          </a:xfrm>
          <a:prstGeom prst="rect">
            <a:avLst/>
          </a:prstGeom>
          <a:noFill/>
          <a:ln>
            <a:noFill/>
          </a:ln>
        </p:spPr>
      </p:pic>
      <p:sp>
        <p:nvSpPr>
          <p:cNvPr id="199" name="Google Shape;199;g306b037d990_1_13"/>
          <p:cNvSpPr txBox="1"/>
          <p:nvPr/>
        </p:nvSpPr>
        <p:spPr>
          <a:xfrm>
            <a:off x="2455538" y="346650"/>
            <a:ext cx="13664400" cy="858000"/>
          </a:xfrm>
          <a:prstGeom prst="rect">
            <a:avLst/>
          </a:prstGeom>
          <a:noFill/>
          <a:ln>
            <a:noFill/>
          </a:ln>
        </p:spPr>
        <p:txBody>
          <a:bodyPr anchorCtr="0" anchor="t" bIns="68550" lIns="137150" spcFirstLastPara="1" rIns="137150" wrap="square" tIns="68550">
            <a:spAutoFit/>
          </a:bodyPr>
          <a:lstStyle/>
          <a:p>
            <a:pPr indent="0" lvl="0" marL="0" marR="0" rtl="0" algn="ctr">
              <a:lnSpc>
                <a:spcPct val="85000"/>
              </a:lnSpc>
              <a:spcBef>
                <a:spcPts val="0"/>
              </a:spcBef>
              <a:spcAft>
                <a:spcPts val="0"/>
              </a:spcAft>
              <a:buClr>
                <a:srgbClr val="000000"/>
              </a:buClr>
              <a:buSzPts val="5900"/>
              <a:buFont typeface="Arial"/>
              <a:buNone/>
            </a:pPr>
            <a:r>
              <a:rPr b="1" i="0" lang="en-US" sz="5500" u="none" cap="none" strike="noStrike">
                <a:solidFill>
                  <a:srgbClr val="CC0000"/>
                </a:solidFill>
                <a:latin typeface="Times New Roman"/>
                <a:ea typeface="Times New Roman"/>
                <a:cs typeface="Times New Roman"/>
                <a:sym typeface="Times New Roman"/>
              </a:rPr>
              <a:t>Tips to Prevent Falls at Home</a:t>
            </a:r>
            <a:endParaRPr b="1" i="0" sz="5500" u="none" cap="none" strike="noStrike">
              <a:solidFill>
                <a:srgbClr val="CC0000"/>
              </a:solidFill>
              <a:latin typeface="Times New Roman"/>
              <a:ea typeface="Times New Roman"/>
              <a:cs typeface="Times New Roman"/>
              <a:sym typeface="Times New Roman"/>
            </a:endParaRPr>
          </a:p>
        </p:txBody>
      </p:sp>
      <p:pic>
        <p:nvPicPr>
          <p:cNvPr id="200" name="Google Shape;200;g306b037d990_1_13"/>
          <p:cNvPicPr preferRelativeResize="0"/>
          <p:nvPr/>
        </p:nvPicPr>
        <p:blipFill rotWithShape="1">
          <a:blip r:embed="rId4">
            <a:alphaModFix/>
          </a:blip>
          <a:srcRect b="0" l="0" r="0" t="0"/>
          <a:stretch/>
        </p:blipFill>
        <p:spPr>
          <a:xfrm>
            <a:off x="15540150" y="-563100"/>
            <a:ext cx="4119040" cy="2316960"/>
          </a:xfrm>
          <a:prstGeom prst="rect">
            <a:avLst/>
          </a:prstGeom>
          <a:noFill/>
          <a:ln>
            <a:noFill/>
          </a:ln>
        </p:spPr>
      </p:pic>
      <p:cxnSp>
        <p:nvCxnSpPr>
          <p:cNvPr id="201" name="Google Shape;201;g306b037d990_1_13"/>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202" name="Google Shape;202;g306b037d990_1_13"/>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3" name="Google Shape;203;g306b037d990_1_13"/>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900"/>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204" name="Google Shape;204;g306b037d990_1_13"/>
          <p:cNvPicPr preferRelativeResize="0"/>
          <p:nvPr/>
        </p:nvPicPr>
        <p:blipFill rotWithShape="1">
          <a:blip r:embed="rId5">
            <a:alphaModFix/>
          </a:blip>
          <a:srcRect b="0" l="1176" r="0" t="0"/>
          <a:stretch/>
        </p:blipFill>
        <p:spPr>
          <a:xfrm>
            <a:off x="641825" y="1509450"/>
            <a:ext cx="8282296" cy="3697950"/>
          </a:xfrm>
          <a:prstGeom prst="rect">
            <a:avLst/>
          </a:prstGeom>
          <a:noFill/>
          <a:ln cap="flat" cmpd="sng" w="19050">
            <a:solidFill>
              <a:srgbClr val="EA9999"/>
            </a:solidFill>
            <a:prstDash val="solid"/>
            <a:round/>
            <a:headEnd len="sm" w="sm" type="none"/>
            <a:tailEnd len="sm" w="sm" type="none"/>
          </a:ln>
        </p:spPr>
      </p:pic>
      <p:pic>
        <p:nvPicPr>
          <p:cNvPr id="205" name="Google Shape;205;g306b037d990_1_13"/>
          <p:cNvPicPr preferRelativeResize="0"/>
          <p:nvPr/>
        </p:nvPicPr>
        <p:blipFill rotWithShape="1">
          <a:blip r:embed="rId6">
            <a:alphaModFix/>
          </a:blip>
          <a:srcRect b="0" l="0" r="0" t="0"/>
          <a:stretch/>
        </p:blipFill>
        <p:spPr>
          <a:xfrm>
            <a:off x="9237952" y="1509452"/>
            <a:ext cx="8274298" cy="3697950"/>
          </a:xfrm>
          <a:prstGeom prst="rect">
            <a:avLst/>
          </a:prstGeom>
          <a:noFill/>
          <a:ln cap="flat" cmpd="sng" w="19050">
            <a:solidFill>
              <a:srgbClr val="6FA8DC"/>
            </a:solidFill>
            <a:prstDash val="solid"/>
            <a:round/>
            <a:headEnd len="sm" w="sm" type="none"/>
            <a:tailEnd len="sm" w="sm" type="none"/>
          </a:ln>
        </p:spPr>
      </p:pic>
      <p:pic>
        <p:nvPicPr>
          <p:cNvPr id="206" name="Google Shape;206;g306b037d990_1_13"/>
          <p:cNvPicPr preferRelativeResize="0"/>
          <p:nvPr/>
        </p:nvPicPr>
        <p:blipFill rotWithShape="1">
          <a:blip r:embed="rId7">
            <a:alphaModFix/>
          </a:blip>
          <a:srcRect b="0" l="1038" r="0" t="10498"/>
          <a:stretch/>
        </p:blipFill>
        <p:spPr>
          <a:xfrm>
            <a:off x="641825" y="5512200"/>
            <a:ext cx="8282299" cy="3730777"/>
          </a:xfrm>
          <a:prstGeom prst="rect">
            <a:avLst/>
          </a:prstGeom>
          <a:noFill/>
          <a:ln cap="flat" cmpd="sng" w="19050">
            <a:solidFill>
              <a:srgbClr val="93C47D"/>
            </a:solidFill>
            <a:prstDash val="solid"/>
            <a:round/>
            <a:headEnd len="sm" w="sm" type="none"/>
            <a:tailEnd len="sm" w="sm" type="none"/>
          </a:ln>
        </p:spPr>
      </p:pic>
      <p:pic>
        <p:nvPicPr>
          <p:cNvPr id="207" name="Google Shape;207;g306b037d990_1_13"/>
          <p:cNvPicPr preferRelativeResize="0"/>
          <p:nvPr/>
        </p:nvPicPr>
        <p:blipFill rotWithShape="1">
          <a:blip r:embed="rId8">
            <a:alphaModFix/>
          </a:blip>
          <a:srcRect b="0" l="0" r="1039" t="10960"/>
          <a:stretch/>
        </p:blipFill>
        <p:spPr>
          <a:xfrm>
            <a:off x="9237950" y="5491900"/>
            <a:ext cx="8282299" cy="3701525"/>
          </a:xfrm>
          <a:prstGeom prst="rect">
            <a:avLst/>
          </a:prstGeom>
          <a:noFill/>
          <a:ln cap="flat" cmpd="sng" w="19050">
            <a:solidFill>
              <a:srgbClr val="F6B26B"/>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f8fa44a3c2_1_321"/>
          <p:cNvSpPr txBox="1"/>
          <p:nvPr/>
        </p:nvSpPr>
        <p:spPr>
          <a:xfrm>
            <a:off x="4292888" y="1278488"/>
            <a:ext cx="8755500" cy="954300"/>
          </a:xfrm>
          <a:prstGeom prst="rect">
            <a:avLst/>
          </a:prstGeom>
          <a:noFill/>
          <a:ln>
            <a:noFill/>
          </a:ln>
        </p:spPr>
        <p:txBody>
          <a:bodyPr anchorCtr="0" anchor="t" bIns="0" lIns="0" spcFirstLastPara="1" rIns="0" wrap="square" tIns="0">
            <a:spAutoFit/>
          </a:bodyPr>
          <a:lstStyle/>
          <a:p>
            <a:pPr indent="0" lvl="0" marL="0" marR="0" rtl="0" algn="ctr">
              <a:lnSpc>
                <a:spcPct val="107001"/>
              </a:lnSpc>
              <a:spcBef>
                <a:spcPts val="0"/>
              </a:spcBef>
              <a:spcAft>
                <a:spcPts val="0"/>
              </a:spcAft>
              <a:buClr>
                <a:srgbClr val="000000"/>
              </a:buClr>
              <a:buSzPts val="5500"/>
              <a:buFont typeface="Arial"/>
              <a:buNone/>
            </a:pPr>
            <a:r>
              <a:t/>
            </a:r>
            <a:endParaRPr b="1" i="0" sz="6200" u="none" cap="none" strike="noStrike">
              <a:solidFill>
                <a:srgbClr val="FF5B66"/>
              </a:solidFill>
              <a:latin typeface="Times"/>
              <a:ea typeface="Times"/>
              <a:cs typeface="Times"/>
              <a:sym typeface="Times"/>
            </a:endParaRPr>
          </a:p>
        </p:txBody>
      </p:sp>
      <p:sp>
        <p:nvSpPr>
          <p:cNvPr id="213" name="Google Shape;213;g2f8fa44a3c2_1_321"/>
          <p:cNvSpPr txBox="1"/>
          <p:nvPr/>
        </p:nvSpPr>
        <p:spPr>
          <a:xfrm>
            <a:off x="1541062" y="295624"/>
            <a:ext cx="15686700" cy="8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100"/>
              <a:buFont typeface="Arial"/>
              <a:buNone/>
            </a:pPr>
            <a:r>
              <a:rPr b="1" i="0" lang="en-US" sz="5500" u="none" cap="none" strike="noStrike">
                <a:solidFill>
                  <a:srgbClr val="CC0000"/>
                </a:solidFill>
                <a:latin typeface="Times New Roman"/>
                <a:ea typeface="Times New Roman"/>
                <a:cs typeface="Times New Roman"/>
                <a:sym typeface="Times New Roman"/>
              </a:rPr>
              <a:t> Common Medication Errors</a:t>
            </a:r>
            <a:endParaRPr b="0" i="0" sz="5500" u="none" cap="none" strike="noStrike">
              <a:solidFill>
                <a:srgbClr val="CC0000"/>
              </a:solidFill>
              <a:latin typeface="Times New Roman"/>
              <a:ea typeface="Times New Roman"/>
              <a:cs typeface="Times New Roman"/>
              <a:sym typeface="Times New Roman"/>
            </a:endParaRPr>
          </a:p>
        </p:txBody>
      </p:sp>
      <p:pic>
        <p:nvPicPr>
          <p:cNvPr id="214" name="Google Shape;214;g2f8fa44a3c2_1_321"/>
          <p:cNvPicPr preferRelativeResize="0"/>
          <p:nvPr/>
        </p:nvPicPr>
        <p:blipFill rotWithShape="1">
          <a:blip r:embed="rId3">
            <a:alphaModFix/>
          </a:blip>
          <a:srcRect b="0" l="0" r="0" t="0"/>
          <a:stretch/>
        </p:blipFill>
        <p:spPr>
          <a:xfrm>
            <a:off x="15804450" y="-438431"/>
            <a:ext cx="3242982" cy="1824189"/>
          </a:xfrm>
          <a:prstGeom prst="rect">
            <a:avLst/>
          </a:prstGeom>
          <a:noFill/>
          <a:ln>
            <a:noFill/>
          </a:ln>
        </p:spPr>
      </p:pic>
      <p:pic>
        <p:nvPicPr>
          <p:cNvPr id="215" name="Google Shape;215;g2f8fa44a3c2_1_321"/>
          <p:cNvPicPr preferRelativeResize="0"/>
          <p:nvPr/>
        </p:nvPicPr>
        <p:blipFill rotWithShape="1">
          <a:blip r:embed="rId4">
            <a:alphaModFix/>
          </a:blip>
          <a:srcRect b="0" l="0" r="0" t="0"/>
          <a:stretch/>
        </p:blipFill>
        <p:spPr>
          <a:xfrm>
            <a:off x="259013" y="204600"/>
            <a:ext cx="1627500" cy="723338"/>
          </a:xfrm>
          <a:prstGeom prst="rect">
            <a:avLst/>
          </a:prstGeom>
          <a:noFill/>
          <a:ln>
            <a:noFill/>
          </a:ln>
        </p:spPr>
      </p:pic>
      <p:cxnSp>
        <p:nvCxnSpPr>
          <p:cNvPr id="216" name="Google Shape;216;g2f8fa44a3c2_1_321"/>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217" name="Google Shape;217;g2f8fa44a3c2_1_321"/>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8" name="Google Shape;218;g2f8fa44a3c2_1_321"/>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219" name="Google Shape;219;g2f8fa44a3c2_1_321"/>
          <p:cNvPicPr preferRelativeResize="0"/>
          <p:nvPr/>
        </p:nvPicPr>
        <p:blipFill rotWithShape="1">
          <a:blip r:embed="rId5">
            <a:alphaModFix/>
          </a:blip>
          <a:srcRect b="6247" l="3284" r="3933" t="7693"/>
          <a:stretch/>
        </p:blipFill>
        <p:spPr>
          <a:xfrm>
            <a:off x="619525" y="1421150"/>
            <a:ext cx="17048949" cy="7444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06b037d990_1_226"/>
          <p:cNvSpPr txBox="1"/>
          <p:nvPr/>
        </p:nvSpPr>
        <p:spPr>
          <a:xfrm>
            <a:off x="4292888" y="1278488"/>
            <a:ext cx="8755500" cy="954300"/>
          </a:xfrm>
          <a:prstGeom prst="rect">
            <a:avLst/>
          </a:prstGeom>
          <a:noFill/>
          <a:ln>
            <a:noFill/>
          </a:ln>
        </p:spPr>
        <p:txBody>
          <a:bodyPr anchorCtr="0" anchor="t" bIns="0" lIns="0" spcFirstLastPara="1" rIns="0" wrap="square" tIns="0">
            <a:spAutoFit/>
          </a:bodyPr>
          <a:lstStyle/>
          <a:p>
            <a:pPr indent="0" lvl="0" marL="0" marR="0" rtl="0" algn="ctr">
              <a:lnSpc>
                <a:spcPct val="107001"/>
              </a:lnSpc>
              <a:spcBef>
                <a:spcPts val="0"/>
              </a:spcBef>
              <a:spcAft>
                <a:spcPts val="0"/>
              </a:spcAft>
              <a:buClr>
                <a:srgbClr val="000000"/>
              </a:buClr>
              <a:buSzPts val="5500"/>
              <a:buFont typeface="Arial"/>
              <a:buNone/>
            </a:pPr>
            <a:r>
              <a:t/>
            </a:r>
            <a:endParaRPr b="1" i="0" sz="6200" u="none" cap="none" strike="noStrike">
              <a:solidFill>
                <a:srgbClr val="FF5B66"/>
              </a:solidFill>
              <a:latin typeface="Times"/>
              <a:ea typeface="Times"/>
              <a:cs typeface="Times"/>
              <a:sym typeface="Times"/>
            </a:endParaRPr>
          </a:p>
        </p:txBody>
      </p:sp>
      <p:sp>
        <p:nvSpPr>
          <p:cNvPr id="225" name="Google Shape;225;g306b037d990_1_226"/>
          <p:cNvSpPr txBox="1"/>
          <p:nvPr/>
        </p:nvSpPr>
        <p:spPr>
          <a:xfrm>
            <a:off x="1541062" y="295624"/>
            <a:ext cx="15686700" cy="8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100"/>
              <a:buFont typeface="Arial"/>
              <a:buNone/>
            </a:pPr>
            <a:r>
              <a:rPr b="1" i="0" lang="en-US" sz="5500" u="none" cap="none" strike="noStrike">
                <a:solidFill>
                  <a:srgbClr val="CC0000"/>
                </a:solidFill>
                <a:latin typeface="Times New Roman"/>
                <a:ea typeface="Times New Roman"/>
                <a:cs typeface="Times New Roman"/>
                <a:sym typeface="Times New Roman"/>
              </a:rPr>
              <a:t> Tips for Medication Safety</a:t>
            </a:r>
            <a:endParaRPr b="0" i="0" sz="5500" u="none" cap="none" strike="noStrike">
              <a:solidFill>
                <a:srgbClr val="CC0000"/>
              </a:solidFill>
              <a:latin typeface="Times New Roman"/>
              <a:ea typeface="Times New Roman"/>
              <a:cs typeface="Times New Roman"/>
              <a:sym typeface="Times New Roman"/>
            </a:endParaRPr>
          </a:p>
        </p:txBody>
      </p:sp>
      <p:pic>
        <p:nvPicPr>
          <p:cNvPr id="226" name="Google Shape;226;g306b037d990_1_226"/>
          <p:cNvPicPr preferRelativeResize="0"/>
          <p:nvPr/>
        </p:nvPicPr>
        <p:blipFill rotWithShape="1">
          <a:blip r:embed="rId3">
            <a:alphaModFix/>
          </a:blip>
          <a:srcRect b="0" l="0" r="0" t="0"/>
          <a:stretch/>
        </p:blipFill>
        <p:spPr>
          <a:xfrm>
            <a:off x="15804450" y="-438431"/>
            <a:ext cx="3242982" cy="1824189"/>
          </a:xfrm>
          <a:prstGeom prst="rect">
            <a:avLst/>
          </a:prstGeom>
          <a:noFill/>
          <a:ln>
            <a:noFill/>
          </a:ln>
        </p:spPr>
      </p:pic>
      <p:pic>
        <p:nvPicPr>
          <p:cNvPr id="227" name="Google Shape;227;g306b037d990_1_226"/>
          <p:cNvPicPr preferRelativeResize="0"/>
          <p:nvPr/>
        </p:nvPicPr>
        <p:blipFill rotWithShape="1">
          <a:blip r:embed="rId4">
            <a:alphaModFix/>
          </a:blip>
          <a:srcRect b="0" l="0" r="0" t="0"/>
          <a:stretch/>
        </p:blipFill>
        <p:spPr>
          <a:xfrm>
            <a:off x="259013" y="204600"/>
            <a:ext cx="1627500" cy="723338"/>
          </a:xfrm>
          <a:prstGeom prst="rect">
            <a:avLst/>
          </a:prstGeom>
          <a:noFill/>
          <a:ln>
            <a:noFill/>
          </a:ln>
        </p:spPr>
      </p:pic>
      <p:cxnSp>
        <p:nvCxnSpPr>
          <p:cNvPr id="228" name="Google Shape;228;g306b037d990_1_226"/>
          <p:cNvCxnSpPr/>
          <p:nvPr/>
        </p:nvCxnSpPr>
        <p:spPr>
          <a:xfrm flipH="1" rot="10800000">
            <a:off x="739850" y="9991313"/>
            <a:ext cx="16174200" cy="80100"/>
          </a:xfrm>
          <a:prstGeom prst="straightConnector1">
            <a:avLst/>
          </a:prstGeom>
          <a:noFill/>
          <a:ln cap="flat" cmpd="sng" w="76200">
            <a:solidFill>
              <a:srgbClr val="1155CC"/>
            </a:solidFill>
            <a:prstDash val="solid"/>
            <a:round/>
            <a:headEnd len="sm" w="sm" type="none"/>
            <a:tailEnd len="sm" w="sm" type="none"/>
          </a:ln>
        </p:spPr>
      </p:cxnSp>
      <p:sp>
        <p:nvSpPr>
          <p:cNvPr id="229" name="Google Shape;229;g306b037d990_1_226"/>
          <p:cNvSpPr/>
          <p:nvPr/>
        </p:nvSpPr>
        <p:spPr>
          <a:xfrm>
            <a:off x="17316575" y="9474375"/>
            <a:ext cx="729600" cy="693300"/>
          </a:xfrm>
          <a:prstGeom prst="ellipse">
            <a:avLst/>
          </a:prstGeom>
          <a:solidFill>
            <a:srgbClr val="1155CC"/>
          </a:solid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30" name="Google Shape;230;g306b037d990_1_226"/>
          <p:cNvSpPr txBox="1"/>
          <p:nvPr>
            <p:ph idx="12" type="sldNum"/>
          </p:nvPr>
        </p:nvSpPr>
        <p:spPr>
          <a:xfrm>
            <a:off x="17377175" y="9638475"/>
            <a:ext cx="608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900"/>
              <a:buFont typeface="Arial"/>
              <a:buNone/>
            </a:pPr>
            <a:fld id="{00000000-1234-1234-1234-123412341234}" type="slidenum">
              <a:rPr b="1" lang="en-US" sz="2900">
                <a:solidFill>
                  <a:schemeClr val="lt1"/>
                </a:solidFill>
                <a:latin typeface="Times New Roman"/>
                <a:ea typeface="Times New Roman"/>
                <a:cs typeface="Times New Roman"/>
                <a:sym typeface="Times New Roman"/>
              </a:rPr>
              <a:t>‹#›</a:t>
            </a:fld>
            <a:endParaRPr b="1" sz="2900">
              <a:solidFill>
                <a:schemeClr val="lt1"/>
              </a:solidFill>
              <a:latin typeface="Times New Roman"/>
              <a:ea typeface="Times New Roman"/>
              <a:cs typeface="Times New Roman"/>
              <a:sym typeface="Times New Roman"/>
            </a:endParaRPr>
          </a:p>
        </p:txBody>
      </p:sp>
      <p:pic>
        <p:nvPicPr>
          <p:cNvPr id="231" name="Google Shape;231;g306b037d990_1_226"/>
          <p:cNvPicPr preferRelativeResize="0"/>
          <p:nvPr/>
        </p:nvPicPr>
        <p:blipFill rotWithShape="1">
          <a:blip r:embed="rId5">
            <a:alphaModFix/>
          </a:blip>
          <a:srcRect b="0" l="2476" r="0" t="7114"/>
          <a:stretch/>
        </p:blipFill>
        <p:spPr>
          <a:xfrm>
            <a:off x="1081925" y="1557538"/>
            <a:ext cx="16124151" cy="80184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