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6858000" cx="1218895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40">
          <p15:clr>
            <a:srgbClr val="000000"/>
          </p15:clr>
        </p15:guide>
        <p15:guide id="2" pos="1920">
          <p15:clr>
            <a:srgbClr val="000000"/>
          </p15:clr>
        </p15:guide>
      </p15:sldGuideLst>
    </p:ext>
    <p:ext uri="GoogleSlidesCustomDataVersion2">
      <go:slidesCustomData xmlns:go="http://customooxmlschemas.google.com/" r:id="rId57" roundtripDataSignature="AMtx7mhZ+78q/4iGg63W4EOqQtdPfIqR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40" orient="horz"/>
        <p:guide pos="192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customschemas.google.com/relationships/presentationmetadata" Target="meta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28c4e3bc08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328c4e3bc08_0_717: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2288256976_0_45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8" name="Google Shape;268;g32288256976_0_45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69" name="Google Shape;269;g32288256976_0_456:notes"/>
          <p:cNvSpPr/>
          <p:nvPr>
            <p:ph idx="3" type="sldImg"/>
          </p:nvPr>
        </p:nvSpPr>
        <p:spPr>
          <a:xfrm>
            <a:off x="2291334" y="512763"/>
            <a:ext cx="45612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32288256976_0_45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32288256976_0_456: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2" name="Google Shape;272;g32288256976_0_456: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2a8a051f25_0_140: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2a8a051f25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a4c9c101b6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a4c9c101b6_0_202: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2288256976_0_3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7" name="Google Shape;347;g32288256976_0_3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48" name="Google Shape;348;g32288256976_0_334:notes"/>
          <p:cNvSpPr/>
          <p:nvPr>
            <p:ph idx="3" type="sldImg"/>
          </p:nvPr>
        </p:nvSpPr>
        <p:spPr>
          <a:xfrm>
            <a:off x="2291334" y="512763"/>
            <a:ext cx="45612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32288256976_0_33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g32288256976_0_334: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51" name="Google Shape;351;g32288256976_0_334: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a4c9c101b6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a4c9c101b6_0_226: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a4c9c101b6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a4c9c101b6_0_234: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28c4e3bc08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328c4e3bc08_0_362: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28c4e3bc08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328c4e3bc08_0_380: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28c4e3bc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328c4e3bc08_0_0: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28c4e3bc08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328c4e3bc08_0_138: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2a889a758b_0_6: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2a889a758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a4c9c101b6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a4c9c101b6_0_258: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28c4e3bc08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328c4e3bc08_0_615: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2a8a051f2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32a8a051f25_0_8: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28c4e3bc08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328c4e3bc08_0_623: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28c4e3bc08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28c4e3bc08_0_631: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28c4e3bc08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328c4e3bc08_0_639: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28c4e3bc08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328c4e3bc08_0_647: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2a8a051f2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32a8a051f25_0_60: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2a8a051f2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32a8a051f25_0_39: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28c4e3bc08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328c4e3bc08_0_655: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a4c9c101b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a4c9c101b6_0_57: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28c4e3bc08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328c4e3bc08_0_663: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28c4e3bc08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328c4e3bc08_0_671: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28c4e3bc08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328c4e3bc08_0_245: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2288256976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32288256976_0_699: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28c4e3bc08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328c4e3bc08_0_529: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28c4e3bc08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328c4e3bc08_0_551: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28c4e3bc08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328c4e3bc08_0_575: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2a8a051f2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32a8a051f25_0_53: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24816faae7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g324816faae7_1_13: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28c4e3bc08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328c4e3bc08_0_591: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2288247997_0_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2" name="Google Shape;142;g32288247997_0_1:notes"/>
          <p:cNvSpPr/>
          <p:nvPr>
            <p:ph idx="2" type="sldImg"/>
          </p:nvPr>
        </p:nvSpPr>
        <p:spPr>
          <a:xfrm>
            <a:off x="2291334" y="512763"/>
            <a:ext cx="45612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28c4e3bc08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328c4e3bc08_0_599: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328c4e3bc08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328c4e3bc08_0_607: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2a8a051f2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g32a8a051f25_0_46: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24816faae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324816faae7_0_33: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24816faae7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g324816faae7_1_23: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28c4e3bc08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g328c4e3bc08_0_559: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28c4e3bc08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328c4e3bc08_0_709: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2a8a051f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32a8a051f25_0_0: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a4c9c101b6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2a4c9c101b6_0_278: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a4c9c101b6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2a4c9c101b6_0_286: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2a889a758b_0_14: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2a889a758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28c4e3bc08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g328c4e3bc08_0_126: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a4c9c101b6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g2a4c9c101b6_0_242: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2a889a758b_0_23: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2a889a758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248709741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91" name="Google Shape;191;g3248709741b_0_0: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2288256976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218" name="Google Shape;218;g32288256976_0_40: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a4c9c101b6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a4c9c101b6_0_186:notes"/>
          <p:cNvSpPr/>
          <p:nvPr>
            <p:ph idx="2" type="sldImg"/>
          </p:nvPr>
        </p:nvSpPr>
        <p:spPr>
          <a:xfrm>
            <a:off x="1143797" y="685800"/>
            <a:ext cx="45711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jpg"/><Relationship Id="rId3" Type="http://schemas.openxmlformats.org/officeDocument/2006/relationships/image" Target="../media/image3.jpg"/><Relationship Id="rId4" Type="http://schemas.openxmlformats.org/officeDocument/2006/relationships/image" Target="../media/image1.png"/><Relationship Id="rId5"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3" name="Google Shape;13;p3"/>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4" name="Google Shape;14;p3"/>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3"/>
          <p:cNvSpPr/>
          <p:nvPr/>
        </p:nvSpPr>
        <p:spPr>
          <a:xfrm>
            <a:off x="0" y="0"/>
            <a:ext cx="12207240" cy="6866573"/>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19" l="0" r="0" t="-9219"/>
            </a:stretch>
          </a:blipFill>
          <a:ln>
            <a:noFill/>
          </a:ln>
        </p:spPr>
      </p:sp>
      <p:grpSp>
        <p:nvGrpSpPr>
          <p:cNvPr id="16" name="Google Shape;16;p3"/>
          <p:cNvGrpSpPr/>
          <p:nvPr/>
        </p:nvGrpSpPr>
        <p:grpSpPr>
          <a:xfrm>
            <a:off x="215124" y="116239"/>
            <a:ext cx="11758939" cy="6529235"/>
            <a:chOff x="0" y="-38100"/>
            <a:chExt cx="4646700" cy="2579400"/>
          </a:xfrm>
        </p:grpSpPr>
        <p:sp>
          <p:nvSpPr>
            <p:cNvPr id="17" name="Google Shape;17;p3"/>
            <p:cNvSpPr/>
            <p:nvPr/>
          </p:nvSpPr>
          <p:spPr>
            <a:xfrm>
              <a:off x="0" y="0"/>
              <a:ext cx="4646576" cy="2541289"/>
            </a:xfrm>
            <a:custGeom>
              <a:rect b="b" l="l" r="r" t="t"/>
              <a:pathLst>
                <a:path extrusionOk="0" h="2541289" w="4646576">
                  <a:moveTo>
                    <a:pt x="22380" y="0"/>
                  </a:moveTo>
                  <a:lnTo>
                    <a:pt x="4624196" y="0"/>
                  </a:lnTo>
                  <a:cubicBezTo>
                    <a:pt x="4636556" y="0"/>
                    <a:pt x="4646576" y="10020"/>
                    <a:pt x="4646576" y="22380"/>
                  </a:cubicBezTo>
                  <a:lnTo>
                    <a:pt x="4646576" y="2518909"/>
                  </a:lnTo>
                  <a:cubicBezTo>
                    <a:pt x="4646576" y="2531269"/>
                    <a:pt x="4636556" y="2541289"/>
                    <a:pt x="4624196" y="2541289"/>
                  </a:cubicBezTo>
                  <a:lnTo>
                    <a:pt x="22380" y="2541289"/>
                  </a:lnTo>
                  <a:cubicBezTo>
                    <a:pt x="10020" y="2541289"/>
                    <a:pt x="0" y="2531269"/>
                    <a:pt x="0" y="2518909"/>
                  </a:cubicBezTo>
                  <a:lnTo>
                    <a:pt x="0" y="22380"/>
                  </a:lnTo>
                  <a:cubicBezTo>
                    <a:pt x="0" y="10020"/>
                    <a:pt x="10020" y="0"/>
                    <a:pt x="22380" y="0"/>
                  </a:cubicBezTo>
                  <a:close/>
                </a:path>
              </a:pathLst>
            </a:custGeom>
            <a:solidFill>
              <a:srgbClr val="FFFFFF"/>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18" name="Google Shape;18;p3"/>
            <p:cNvSpPr txBox="1"/>
            <p:nvPr/>
          </p:nvSpPr>
          <p:spPr>
            <a:xfrm>
              <a:off x="0" y="-38100"/>
              <a:ext cx="4646700" cy="25794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sp>
        <p:nvSpPr>
          <p:cNvPr id="19" name="Google Shape;19;p3"/>
          <p:cNvSpPr/>
          <p:nvPr/>
        </p:nvSpPr>
        <p:spPr>
          <a:xfrm>
            <a:off x="0" y="0"/>
            <a:ext cx="12216765" cy="6871970"/>
          </a:xfrm>
          <a:custGeom>
            <a:rect b="b" l="l" r="r" t="t"/>
            <a:pathLst>
              <a:path extrusionOk="0" h="13743939" w="24433530">
                <a:moveTo>
                  <a:pt x="0" y="0"/>
                </a:moveTo>
                <a:lnTo>
                  <a:pt x="24433530" y="0"/>
                </a:lnTo>
                <a:lnTo>
                  <a:pt x="24433530" y="13743939"/>
                </a:lnTo>
                <a:lnTo>
                  <a:pt x="0" y="13743939"/>
                </a:lnTo>
                <a:lnTo>
                  <a:pt x="0" y="0"/>
                </a:lnTo>
                <a:close/>
              </a:path>
            </a:pathLst>
          </a:custGeom>
          <a:blipFill rotWithShape="1">
            <a:blip r:embed="rId3">
              <a:alphaModFix/>
            </a:blip>
            <a:stretch>
              <a:fillRect b="-9239" l="0" r="0" t="-9229"/>
            </a:stretch>
          </a:blipFill>
          <a:ln>
            <a:noFill/>
          </a:ln>
        </p:spPr>
      </p:sp>
      <p:sp>
        <p:nvSpPr>
          <p:cNvPr id="20" name="Google Shape;20;p3"/>
          <p:cNvSpPr/>
          <p:nvPr/>
        </p:nvSpPr>
        <p:spPr>
          <a:xfrm>
            <a:off x="215238" y="116330"/>
            <a:ext cx="11782843" cy="6542508"/>
          </a:xfrm>
          <a:custGeom>
            <a:rect b="b" l="l" r="r" t="t"/>
            <a:pathLst>
              <a:path extrusionOk="0" h="9801510" w="17652199">
                <a:moveTo>
                  <a:pt x="0" y="0"/>
                </a:moveTo>
                <a:lnTo>
                  <a:pt x="17652200" y="0"/>
                </a:lnTo>
                <a:lnTo>
                  <a:pt x="17652200" y="9801510"/>
                </a:lnTo>
                <a:lnTo>
                  <a:pt x="0" y="9801510"/>
                </a:lnTo>
                <a:lnTo>
                  <a:pt x="0" y="0"/>
                </a:lnTo>
                <a:close/>
              </a:path>
            </a:pathLst>
          </a:custGeom>
          <a:blipFill rotWithShape="1">
            <a:blip r:embed="rId4">
              <a:alphaModFix/>
            </a:blip>
            <a:stretch>
              <a:fillRect b="0" l="0" r="0" t="0"/>
            </a:stretch>
          </a:blipFill>
          <a:ln>
            <a:noFill/>
          </a:ln>
        </p:spPr>
      </p:sp>
      <p:sp>
        <p:nvSpPr>
          <p:cNvPr id="21" name="Google Shape;21;p3"/>
          <p:cNvSpPr/>
          <p:nvPr/>
        </p:nvSpPr>
        <p:spPr>
          <a:xfrm>
            <a:off x="0" y="0"/>
            <a:ext cx="12207240" cy="6866573"/>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9219" l="0" r="0" t="-9219"/>
            </a:stretch>
          </a:blipFill>
          <a:ln>
            <a:noFill/>
          </a:ln>
        </p:spPr>
      </p:sp>
      <p:grpSp>
        <p:nvGrpSpPr>
          <p:cNvPr id="22" name="Google Shape;22;p3"/>
          <p:cNvGrpSpPr/>
          <p:nvPr/>
        </p:nvGrpSpPr>
        <p:grpSpPr>
          <a:xfrm>
            <a:off x="215124" y="116239"/>
            <a:ext cx="11758939" cy="6529235"/>
            <a:chOff x="0" y="-38100"/>
            <a:chExt cx="4646700" cy="2579400"/>
          </a:xfrm>
        </p:grpSpPr>
        <p:sp>
          <p:nvSpPr>
            <p:cNvPr id="23" name="Google Shape;23;p3"/>
            <p:cNvSpPr/>
            <p:nvPr/>
          </p:nvSpPr>
          <p:spPr>
            <a:xfrm>
              <a:off x="0" y="0"/>
              <a:ext cx="4646576" cy="2541289"/>
            </a:xfrm>
            <a:custGeom>
              <a:rect b="b" l="l" r="r" t="t"/>
              <a:pathLst>
                <a:path extrusionOk="0" h="2541289" w="4646576">
                  <a:moveTo>
                    <a:pt x="22380" y="0"/>
                  </a:moveTo>
                  <a:lnTo>
                    <a:pt x="4624196" y="0"/>
                  </a:lnTo>
                  <a:cubicBezTo>
                    <a:pt x="4636556" y="0"/>
                    <a:pt x="4646576" y="10020"/>
                    <a:pt x="4646576" y="22380"/>
                  </a:cubicBezTo>
                  <a:lnTo>
                    <a:pt x="4646576" y="2518909"/>
                  </a:lnTo>
                  <a:cubicBezTo>
                    <a:pt x="4646576" y="2531269"/>
                    <a:pt x="4636556" y="2541289"/>
                    <a:pt x="4624196" y="2541289"/>
                  </a:cubicBezTo>
                  <a:lnTo>
                    <a:pt x="22380" y="2541289"/>
                  </a:lnTo>
                  <a:cubicBezTo>
                    <a:pt x="10020" y="2541289"/>
                    <a:pt x="0" y="2531269"/>
                    <a:pt x="0" y="2518909"/>
                  </a:cubicBezTo>
                  <a:lnTo>
                    <a:pt x="0" y="22380"/>
                  </a:lnTo>
                  <a:cubicBezTo>
                    <a:pt x="0" y="10020"/>
                    <a:pt x="10020" y="0"/>
                    <a:pt x="22380" y="0"/>
                  </a:cubicBezTo>
                  <a:close/>
                </a:path>
              </a:pathLst>
            </a:custGeom>
            <a:solidFill>
              <a:srgbClr val="FFFFFF"/>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24" name="Google Shape;24;p3"/>
            <p:cNvSpPr txBox="1"/>
            <p:nvPr/>
          </p:nvSpPr>
          <p:spPr>
            <a:xfrm>
              <a:off x="0" y="-38100"/>
              <a:ext cx="4646700" cy="25794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sp>
        <p:nvSpPr>
          <p:cNvPr id="25" name="Google Shape;25;p3"/>
          <p:cNvSpPr/>
          <p:nvPr/>
        </p:nvSpPr>
        <p:spPr>
          <a:xfrm>
            <a:off x="0" y="0"/>
            <a:ext cx="12216765" cy="6871970"/>
          </a:xfrm>
          <a:custGeom>
            <a:rect b="b" l="l" r="r" t="t"/>
            <a:pathLst>
              <a:path extrusionOk="0" h="13743939" w="24433530">
                <a:moveTo>
                  <a:pt x="0" y="0"/>
                </a:moveTo>
                <a:lnTo>
                  <a:pt x="24433530" y="0"/>
                </a:lnTo>
                <a:lnTo>
                  <a:pt x="24433530" y="13743939"/>
                </a:lnTo>
                <a:lnTo>
                  <a:pt x="0" y="13743939"/>
                </a:lnTo>
                <a:lnTo>
                  <a:pt x="0" y="0"/>
                </a:lnTo>
                <a:close/>
              </a:path>
            </a:pathLst>
          </a:custGeom>
          <a:blipFill rotWithShape="1">
            <a:blip r:embed="rId3">
              <a:alphaModFix/>
            </a:blip>
            <a:stretch>
              <a:fillRect b="-9239" l="0" r="0" t="-9229"/>
            </a:stretch>
          </a:blipFill>
          <a:ln>
            <a:noFill/>
          </a:ln>
        </p:spPr>
      </p:sp>
      <p:sp>
        <p:nvSpPr>
          <p:cNvPr id="26" name="Google Shape;26;p3"/>
          <p:cNvSpPr/>
          <p:nvPr/>
        </p:nvSpPr>
        <p:spPr>
          <a:xfrm>
            <a:off x="215238" y="116330"/>
            <a:ext cx="11782843" cy="6542508"/>
          </a:xfrm>
          <a:custGeom>
            <a:rect b="b" l="l" r="r" t="t"/>
            <a:pathLst>
              <a:path extrusionOk="0" h="9801510" w="17652199">
                <a:moveTo>
                  <a:pt x="0" y="0"/>
                </a:moveTo>
                <a:lnTo>
                  <a:pt x="17652200" y="0"/>
                </a:lnTo>
                <a:lnTo>
                  <a:pt x="17652200" y="9801510"/>
                </a:lnTo>
                <a:lnTo>
                  <a:pt x="0" y="9801510"/>
                </a:lnTo>
                <a:lnTo>
                  <a:pt x="0" y="0"/>
                </a:lnTo>
                <a:close/>
              </a:path>
            </a:pathLst>
          </a:custGeom>
          <a:blipFill rotWithShape="1">
            <a:blip r:embed="rId4">
              <a:alphaModFix/>
            </a:blip>
            <a:stretch>
              <a:fillRect b="0" l="0" r="0" t="0"/>
            </a:stretch>
          </a:blipFill>
          <a:ln>
            <a:noFill/>
          </a:ln>
        </p:spPr>
      </p:sp>
      <p:sp>
        <p:nvSpPr>
          <p:cNvPr id="27" name="Google Shape;27;p3"/>
          <p:cNvSpPr/>
          <p:nvPr/>
        </p:nvSpPr>
        <p:spPr>
          <a:xfrm>
            <a:off x="0" y="0"/>
            <a:ext cx="12216765" cy="6871970"/>
          </a:xfrm>
          <a:custGeom>
            <a:rect b="b" l="l" r="r" t="t"/>
            <a:pathLst>
              <a:path extrusionOk="0" h="13743939" w="24433530">
                <a:moveTo>
                  <a:pt x="0" y="0"/>
                </a:moveTo>
                <a:lnTo>
                  <a:pt x="24433530" y="0"/>
                </a:lnTo>
                <a:lnTo>
                  <a:pt x="24433530" y="13743939"/>
                </a:lnTo>
                <a:lnTo>
                  <a:pt x="0" y="13743939"/>
                </a:lnTo>
                <a:lnTo>
                  <a:pt x="0" y="0"/>
                </a:lnTo>
                <a:close/>
              </a:path>
            </a:pathLst>
          </a:custGeom>
          <a:blipFill rotWithShape="1">
            <a:blip r:embed="rId3">
              <a:alphaModFix/>
            </a:blip>
            <a:stretch>
              <a:fillRect b="-9239" l="0" r="0" t="-9229"/>
            </a:stretch>
          </a:blipFill>
          <a:ln>
            <a:noFill/>
          </a:ln>
        </p:spPr>
      </p:sp>
      <p:sp>
        <p:nvSpPr>
          <p:cNvPr id="28" name="Google Shape;28;p3"/>
          <p:cNvSpPr/>
          <p:nvPr/>
        </p:nvSpPr>
        <p:spPr>
          <a:xfrm>
            <a:off x="215238" y="116330"/>
            <a:ext cx="11782843" cy="6542508"/>
          </a:xfrm>
          <a:custGeom>
            <a:rect b="b" l="l" r="r" t="t"/>
            <a:pathLst>
              <a:path extrusionOk="0" h="9801510" w="17652199">
                <a:moveTo>
                  <a:pt x="0" y="0"/>
                </a:moveTo>
                <a:lnTo>
                  <a:pt x="17652200" y="0"/>
                </a:lnTo>
                <a:lnTo>
                  <a:pt x="17652200" y="9801510"/>
                </a:lnTo>
                <a:lnTo>
                  <a:pt x="0" y="9801510"/>
                </a:lnTo>
                <a:lnTo>
                  <a:pt x="0" y="0"/>
                </a:lnTo>
                <a:close/>
              </a:path>
            </a:pathLst>
          </a:custGeom>
          <a:blipFill rotWithShape="1">
            <a:blip r:embed="rId4">
              <a:alphaModFix/>
            </a:blip>
            <a:stretch>
              <a:fillRect b="0" l="0" r="0" t="0"/>
            </a:stretch>
          </a:blipFill>
          <a:ln>
            <a:noFill/>
          </a:ln>
        </p:spPr>
      </p:sp>
      <p:sp>
        <p:nvSpPr>
          <p:cNvPr id="29" name="Google Shape;29;p3"/>
          <p:cNvSpPr/>
          <p:nvPr/>
        </p:nvSpPr>
        <p:spPr>
          <a:xfrm>
            <a:off x="0" y="0"/>
            <a:ext cx="12216765" cy="6871970"/>
          </a:xfrm>
          <a:custGeom>
            <a:rect b="b" l="l" r="r" t="t"/>
            <a:pathLst>
              <a:path extrusionOk="0" h="13743939" w="24433530">
                <a:moveTo>
                  <a:pt x="0" y="0"/>
                </a:moveTo>
                <a:lnTo>
                  <a:pt x="24433530" y="0"/>
                </a:lnTo>
                <a:lnTo>
                  <a:pt x="24433530" y="13743939"/>
                </a:lnTo>
                <a:lnTo>
                  <a:pt x="0" y="13743939"/>
                </a:lnTo>
                <a:lnTo>
                  <a:pt x="0" y="0"/>
                </a:lnTo>
                <a:close/>
              </a:path>
            </a:pathLst>
          </a:custGeom>
          <a:blipFill rotWithShape="1">
            <a:blip r:embed="rId3">
              <a:alphaModFix/>
            </a:blip>
            <a:stretch>
              <a:fillRect b="-9239" l="0" r="0" t="-9229"/>
            </a:stretch>
          </a:blipFill>
          <a:ln>
            <a:noFill/>
          </a:ln>
        </p:spPr>
      </p:sp>
      <p:sp>
        <p:nvSpPr>
          <p:cNvPr id="30" name="Google Shape;30;p3"/>
          <p:cNvSpPr/>
          <p:nvPr/>
        </p:nvSpPr>
        <p:spPr>
          <a:xfrm>
            <a:off x="215238" y="116330"/>
            <a:ext cx="11782843" cy="6542508"/>
          </a:xfrm>
          <a:custGeom>
            <a:rect b="b" l="l" r="r" t="t"/>
            <a:pathLst>
              <a:path extrusionOk="0" h="9801510" w="17652199">
                <a:moveTo>
                  <a:pt x="0" y="0"/>
                </a:moveTo>
                <a:lnTo>
                  <a:pt x="17652200" y="0"/>
                </a:lnTo>
                <a:lnTo>
                  <a:pt x="17652200" y="9801510"/>
                </a:lnTo>
                <a:lnTo>
                  <a:pt x="0" y="9801510"/>
                </a:lnTo>
                <a:lnTo>
                  <a:pt x="0" y="0"/>
                </a:lnTo>
                <a:close/>
              </a:path>
            </a:pathLst>
          </a:custGeom>
          <a:blipFill rotWithShape="1">
            <a:blip r:embed="rId4">
              <a:alphaModFix/>
            </a:blip>
            <a:stretch>
              <a:fillRect b="0" l="0" r="0" t="0"/>
            </a:stretch>
          </a:blipFill>
          <a:ln>
            <a:noFill/>
          </a:ln>
        </p:spPr>
      </p:sp>
      <p:sp>
        <p:nvSpPr>
          <p:cNvPr id="31" name="Google Shape;31;p3"/>
          <p:cNvSpPr/>
          <p:nvPr/>
        </p:nvSpPr>
        <p:spPr>
          <a:xfrm>
            <a:off x="0" y="0"/>
            <a:ext cx="12216765" cy="6871970"/>
          </a:xfrm>
          <a:custGeom>
            <a:rect b="b" l="l" r="r" t="t"/>
            <a:pathLst>
              <a:path extrusionOk="0" h="13743939" w="24433530">
                <a:moveTo>
                  <a:pt x="0" y="0"/>
                </a:moveTo>
                <a:lnTo>
                  <a:pt x="24433530" y="0"/>
                </a:lnTo>
                <a:lnTo>
                  <a:pt x="24433530" y="13743939"/>
                </a:lnTo>
                <a:lnTo>
                  <a:pt x="0" y="13743939"/>
                </a:lnTo>
                <a:lnTo>
                  <a:pt x="0" y="0"/>
                </a:lnTo>
                <a:close/>
              </a:path>
            </a:pathLst>
          </a:custGeom>
          <a:blipFill rotWithShape="1">
            <a:blip r:embed="rId3">
              <a:alphaModFix/>
            </a:blip>
            <a:stretch>
              <a:fillRect b="-9239" l="0" r="0" t="-9229"/>
            </a:stretch>
          </a:blipFill>
          <a:ln>
            <a:noFill/>
          </a:ln>
        </p:spPr>
      </p:sp>
      <p:sp>
        <p:nvSpPr>
          <p:cNvPr id="32" name="Google Shape;32;p3"/>
          <p:cNvSpPr/>
          <p:nvPr/>
        </p:nvSpPr>
        <p:spPr>
          <a:xfrm>
            <a:off x="142751" y="112818"/>
            <a:ext cx="11782843" cy="6542508"/>
          </a:xfrm>
          <a:custGeom>
            <a:rect b="b" l="l" r="r" t="t"/>
            <a:pathLst>
              <a:path extrusionOk="0" h="9801510" w="17652199">
                <a:moveTo>
                  <a:pt x="0" y="0"/>
                </a:moveTo>
                <a:lnTo>
                  <a:pt x="17652200" y="0"/>
                </a:lnTo>
                <a:lnTo>
                  <a:pt x="17652200" y="9801510"/>
                </a:lnTo>
                <a:lnTo>
                  <a:pt x="0" y="9801510"/>
                </a:lnTo>
                <a:lnTo>
                  <a:pt x="0" y="0"/>
                </a:lnTo>
                <a:close/>
              </a:path>
            </a:pathLst>
          </a:custGeom>
          <a:blipFill rotWithShape="1">
            <a:blip r:embed="rId4">
              <a:alphaModFix/>
            </a:blip>
            <a:stretch>
              <a:fillRect b="0" l="0" r="0" t="0"/>
            </a:stretch>
          </a:blipFill>
          <a:ln>
            <a:noFill/>
          </a:ln>
        </p:spPr>
      </p:sp>
      <p:sp>
        <p:nvSpPr>
          <p:cNvPr id="33" name="Google Shape;33;p3"/>
          <p:cNvSpPr/>
          <p:nvPr/>
        </p:nvSpPr>
        <p:spPr>
          <a:xfrm>
            <a:off x="0" y="0"/>
            <a:ext cx="12216765" cy="6871970"/>
          </a:xfrm>
          <a:custGeom>
            <a:rect b="b" l="l" r="r" t="t"/>
            <a:pathLst>
              <a:path extrusionOk="0" h="13743939" w="24433530">
                <a:moveTo>
                  <a:pt x="0" y="0"/>
                </a:moveTo>
                <a:lnTo>
                  <a:pt x="24433530" y="0"/>
                </a:lnTo>
                <a:lnTo>
                  <a:pt x="24433530" y="13743939"/>
                </a:lnTo>
                <a:lnTo>
                  <a:pt x="0" y="13743939"/>
                </a:lnTo>
                <a:lnTo>
                  <a:pt x="0" y="0"/>
                </a:lnTo>
                <a:close/>
              </a:path>
            </a:pathLst>
          </a:custGeom>
          <a:blipFill rotWithShape="1">
            <a:blip r:embed="rId3">
              <a:alphaModFix/>
            </a:blip>
            <a:stretch>
              <a:fillRect b="-9239" l="0" r="0" t="-9229"/>
            </a:stretch>
          </a:blipFill>
          <a:ln>
            <a:noFill/>
          </a:ln>
        </p:spPr>
      </p:sp>
      <p:sp>
        <p:nvSpPr>
          <p:cNvPr id="34" name="Google Shape;34;p3"/>
          <p:cNvSpPr/>
          <p:nvPr/>
        </p:nvSpPr>
        <p:spPr>
          <a:xfrm>
            <a:off x="215238" y="116330"/>
            <a:ext cx="11782843" cy="6542508"/>
          </a:xfrm>
          <a:custGeom>
            <a:rect b="b" l="l" r="r" t="t"/>
            <a:pathLst>
              <a:path extrusionOk="0" h="9801510" w="17652199">
                <a:moveTo>
                  <a:pt x="0" y="0"/>
                </a:moveTo>
                <a:lnTo>
                  <a:pt x="17652200" y="0"/>
                </a:lnTo>
                <a:lnTo>
                  <a:pt x="17652200" y="9801510"/>
                </a:lnTo>
                <a:lnTo>
                  <a:pt x="0" y="9801510"/>
                </a:lnTo>
                <a:lnTo>
                  <a:pt x="0" y="0"/>
                </a:lnTo>
                <a:close/>
              </a:path>
            </a:pathLst>
          </a:custGeom>
          <a:blipFill rotWithShape="1">
            <a:blip r:embed="rId4">
              <a:alphaModFix/>
            </a:blip>
            <a:stretch>
              <a:fillRect b="0" l="0" r="0" t="0"/>
            </a:stretch>
          </a:blipFill>
          <a:ln>
            <a:noFill/>
          </a:ln>
        </p:spPr>
      </p:sp>
      <p:sp>
        <p:nvSpPr>
          <p:cNvPr id="35" name="Google Shape;35;p3"/>
          <p:cNvSpPr/>
          <p:nvPr/>
        </p:nvSpPr>
        <p:spPr>
          <a:xfrm>
            <a:off x="0" y="0"/>
            <a:ext cx="12216765" cy="6871970"/>
          </a:xfrm>
          <a:custGeom>
            <a:rect b="b" l="l" r="r" t="t"/>
            <a:pathLst>
              <a:path extrusionOk="0" h="13743939" w="24433530">
                <a:moveTo>
                  <a:pt x="0" y="0"/>
                </a:moveTo>
                <a:lnTo>
                  <a:pt x="24433530" y="0"/>
                </a:lnTo>
                <a:lnTo>
                  <a:pt x="24433530" y="13743939"/>
                </a:lnTo>
                <a:lnTo>
                  <a:pt x="0" y="13743939"/>
                </a:lnTo>
                <a:lnTo>
                  <a:pt x="0" y="0"/>
                </a:lnTo>
                <a:close/>
              </a:path>
            </a:pathLst>
          </a:custGeom>
          <a:blipFill rotWithShape="1">
            <a:blip r:embed="rId3">
              <a:alphaModFix/>
            </a:blip>
            <a:stretch>
              <a:fillRect b="-9239" l="0" r="0" t="-9229"/>
            </a:stretch>
          </a:blipFill>
          <a:ln>
            <a:noFill/>
          </a:ln>
        </p:spPr>
      </p:sp>
      <p:sp>
        <p:nvSpPr>
          <p:cNvPr id="36" name="Google Shape;36;p3"/>
          <p:cNvSpPr/>
          <p:nvPr/>
        </p:nvSpPr>
        <p:spPr>
          <a:xfrm>
            <a:off x="0" y="0"/>
            <a:ext cx="12216765" cy="6871970"/>
          </a:xfrm>
          <a:custGeom>
            <a:rect b="b" l="l" r="r" t="t"/>
            <a:pathLst>
              <a:path extrusionOk="0" h="13743939" w="24433530">
                <a:moveTo>
                  <a:pt x="0" y="0"/>
                </a:moveTo>
                <a:lnTo>
                  <a:pt x="24433530" y="0"/>
                </a:lnTo>
                <a:lnTo>
                  <a:pt x="24433530" y="13743939"/>
                </a:lnTo>
                <a:lnTo>
                  <a:pt x="0" y="13743939"/>
                </a:lnTo>
                <a:lnTo>
                  <a:pt x="0" y="0"/>
                </a:lnTo>
                <a:close/>
              </a:path>
            </a:pathLst>
          </a:custGeom>
          <a:blipFill rotWithShape="1">
            <a:blip r:embed="rId3">
              <a:alphaModFix/>
            </a:blip>
            <a:stretch>
              <a:fillRect b="-9239" l="0" r="0" t="-9229"/>
            </a:stretch>
          </a:blipFill>
          <a:ln>
            <a:noFill/>
          </a:ln>
        </p:spPr>
      </p:sp>
      <p:sp>
        <p:nvSpPr>
          <p:cNvPr id="37" name="Google Shape;37;p3"/>
          <p:cNvSpPr/>
          <p:nvPr/>
        </p:nvSpPr>
        <p:spPr>
          <a:xfrm>
            <a:off x="215601" y="157768"/>
            <a:ext cx="11782528" cy="6542480"/>
          </a:xfrm>
          <a:custGeom>
            <a:rect b="b" l="l" r="r" t="t"/>
            <a:pathLst>
              <a:path extrusionOk="0" h="9801468" w="17651728">
                <a:moveTo>
                  <a:pt x="0" y="0"/>
                </a:moveTo>
                <a:lnTo>
                  <a:pt x="17651728" y="0"/>
                </a:lnTo>
                <a:lnTo>
                  <a:pt x="17651728" y="9801468"/>
                </a:lnTo>
                <a:lnTo>
                  <a:pt x="0" y="9801468"/>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12"/>
          <p:cNvSpPr txBox="1"/>
          <p:nvPr>
            <p:ph type="title"/>
          </p:nvPr>
        </p:nvSpPr>
        <p:spPr>
          <a:xfrm>
            <a:off x="304724" y="183092"/>
            <a:ext cx="5484900" cy="762000"/>
          </a:xfrm>
          <a:prstGeom prst="rect">
            <a:avLst/>
          </a:prstGeom>
          <a:noFill/>
          <a:ln>
            <a:noFill/>
          </a:ln>
        </p:spPr>
        <p:txBody>
          <a:bodyPr anchorCtr="0" anchor="ctr" bIns="30450" lIns="60950" spcFirstLastPara="1" rIns="60950" wrap="square" tIns="3045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93" name="Google Shape;93;p12"/>
          <p:cNvSpPr txBox="1"/>
          <p:nvPr>
            <p:ph idx="1" type="body"/>
          </p:nvPr>
        </p:nvSpPr>
        <p:spPr>
          <a:xfrm rot="5400000">
            <a:off x="1538601" y="-166950"/>
            <a:ext cx="3017400" cy="5484900"/>
          </a:xfrm>
          <a:prstGeom prst="rect">
            <a:avLst/>
          </a:prstGeom>
          <a:noFill/>
          <a:ln>
            <a:noFill/>
          </a:ln>
        </p:spPr>
        <p:txBody>
          <a:bodyPr anchorCtr="0" anchor="t" bIns="30450" lIns="60950" spcFirstLastPara="1" rIns="60950" wrap="square" tIns="30450">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94" name="Google Shape;94;p12"/>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95" name="Google Shape;95;p12"/>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96" name="Google Shape;96;p12"/>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7" name="Shape 97"/>
        <p:cNvGrpSpPr/>
        <p:nvPr/>
      </p:nvGrpSpPr>
      <p:grpSpPr>
        <a:xfrm>
          <a:off x="0" y="0"/>
          <a:ext cx="0" cy="0"/>
          <a:chOff x="0" y="0"/>
          <a:chExt cx="0" cy="0"/>
        </a:xfrm>
      </p:grpSpPr>
      <p:sp>
        <p:nvSpPr>
          <p:cNvPr id="98" name="Google Shape;98;p13"/>
          <p:cNvSpPr txBox="1"/>
          <p:nvPr>
            <p:ph type="title"/>
          </p:nvPr>
        </p:nvSpPr>
        <p:spPr>
          <a:xfrm rot="5400000">
            <a:off x="3153651" y="1447892"/>
            <a:ext cx="3900900" cy="1371300"/>
          </a:xfrm>
          <a:prstGeom prst="rect">
            <a:avLst/>
          </a:prstGeom>
          <a:noFill/>
          <a:ln>
            <a:noFill/>
          </a:ln>
        </p:spPr>
        <p:txBody>
          <a:bodyPr anchorCtr="0" anchor="ctr" bIns="30450" lIns="60950" spcFirstLastPara="1" rIns="60950" wrap="square" tIns="3045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99" name="Google Shape;99;p13"/>
          <p:cNvSpPr txBox="1"/>
          <p:nvPr>
            <p:ph idx="1" type="body"/>
          </p:nvPr>
        </p:nvSpPr>
        <p:spPr>
          <a:xfrm rot="5400000">
            <a:off x="360370" y="127442"/>
            <a:ext cx="3900900" cy="4012200"/>
          </a:xfrm>
          <a:prstGeom prst="rect">
            <a:avLst/>
          </a:prstGeom>
          <a:noFill/>
          <a:ln>
            <a:noFill/>
          </a:ln>
        </p:spPr>
        <p:txBody>
          <a:bodyPr anchorCtr="0" anchor="t" bIns="30450" lIns="60950" spcFirstLastPara="1" rIns="60950" wrap="square" tIns="30450">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100" name="Google Shape;100;p13"/>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1" name="Google Shape;101;p13"/>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2" name="Google Shape;102;p13"/>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g328c4e3bc08_0_872"/>
          <p:cNvSpPr txBox="1"/>
          <p:nvPr>
            <p:ph type="title"/>
          </p:nvPr>
        </p:nvSpPr>
        <p:spPr>
          <a:xfrm>
            <a:off x="415496" y="593367"/>
            <a:ext cx="11358000" cy="763500"/>
          </a:xfrm>
          <a:prstGeom prst="rect">
            <a:avLst/>
          </a:prstGeom>
        </p:spPr>
        <p:txBody>
          <a:bodyPr anchorCtr="0" anchor="ctr" bIns="30450" lIns="60950" spcFirstLastPara="1" rIns="60950" wrap="square" tIns="30450">
            <a:normAutofit/>
          </a:bodyPr>
          <a:lstStyle>
            <a:lvl1pPr lvl="0">
              <a:spcBef>
                <a:spcPts val="0"/>
              </a:spcBef>
              <a:spcAft>
                <a:spcPts val="0"/>
              </a:spcAft>
              <a:buSzPts val="29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5" name="Google Shape;105;g328c4e3bc08_0_872"/>
          <p:cNvSpPr txBox="1"/>
          <p:nvPr>
            <p:ph idx="1" type="body"/>
          </p:nvPr>
        </p:nvSpPr>
        <p:spPr>
          <a:xfrm>
            <a:off x="415496" y="1536633"/>
            <a:ext cx="11358000" cy="4555200"/>
          </a:xfrm>
          <a:prstGeom prst="rect">
            <a:avLst/>
          </a:prstGeom>
        </p:spPr>
        <p:txBody>
          <a:bodyPr anchorCtr="0" anchor="t" bIns="30450" lIns="60950" spcFirstLastPara="1" rIns="60950" wrap="square" tIns="30450">
            <a:normAutofit/>
          </a:bodyPr>
          <a:lstStyle>
            <a:lvl1pPr indent="-361950" lvl="0" marL="457200">
              <a:spcBef>
                <a:spcPts val="400"/>
              </a:spcBef>
              <a:spcAft>
                <a:spcPts val="0"/>
              </a:spcAft>
              <a:buSzPts val="2100"/>
              <a:buChar char="•"/>
              <a:defRPr/>
            </a:lvl1pPr>
            <a:lvl2pPr indent="-349250" lvl="1" marL="914400">
              <a:spcBef>
                <a:spcPts val="400"/>
              </a:spcBef>
              <a:spcAft>
                <a:spcPts val="0"/>
              </a:spcAft>
              <a:buSzPts val="1900"/>
              <a:buChar char="–"/>
              <a:defRPr/>
            </a:lvl2pPr>
            <a:lvl3pPr indent="-330200" lvl="2" marL="1371600">
              <a:spcBef>
                <a:spcPts val="300"/>
              </a:spcBef>
              <a:spcAft>
                <a:spcPts val="0"/>
              </a:spcAft>
              <a:buSzPts val="1600"/>
              <a:buChar char="•"/>
              <a:defRPr/>
            </a:lvl3pPr>
            <a:lvl4pPr indent="-311150" lvl="3" marL="1828800">
              <a:spcBef>
                <a:spcPts val="300"/>
              </a:spcBef>
              <a:spcAft>
                <a:spcPts val="0"/>
              </a:spcAft>
              <a:buSzPts val="1300"/>
              <a:buChar char="–"/>
              <a:defRPr/>
            </a:lvl4pPr>
            <a:lvl5pPr indent="-311150" lvl="4" marL="2286000">
              <a:spcBef>
                <a:spcPts val="300"/>
              </a:spcBef>
              <a:spcAft>
                <a:spcPts val="0"/>
              </a:spcAft>
              <a:buSzPts val="1300"/>
              <a:buChar char="»"/>
              <a:defRPr/>
            </a:lvl5pPr>
            <a:lvl6pPr indent="-311150" lvl="5" marL="2743200">
              <a:spcBef>
                <a:spcPts val="300"/>
              </a:spcBef>
              <a:spcAft>
                <a:spcPts val="0"/>
              </a:spcAft>
              <a:buSzPts val="1300"/>
              <a:buChar char="•"/>
              <a:defRPr/>
            </a:lvl6pPr>
            <a:lvl7pPr indent="-311150" lvl="6" marL="3200400">
              <a:spcBef>
                <a:spcPts val="300"/>
              </a:spcBef>
              <a:spcAft>
                <a:spcPts val="0"/>
              </a:spcAft>
              <a:buSzPts val="1300"/>
              <a:buChar char="•"/>
              <a:defRPr/>
            </a:lvl7pPr>
            <a:lvl8pPr indent="-311150" lvl="7" marL="3657600">
              <a:spcBef>
                <a:spcPts val="300"/>
              </a:spcBef>
              <a:spcAft>
                <a:spcPts val="0"/>
              </a:spcAft>
              <a:buSzPts val="1300"/>
              <a:buChar char="•"/>
              <a:defRPr/>
            </a:lvl8pPr>
            <a:lvl9pPr indent="-311150" lvl="8" marL="4114800">
              <a:spcBef>
                <a:spcPts val="300"/>
              </a:spcBef>
              <a:spcAft>
                <a:spcPts val="0"/>
              </a:spcAft>
              <a:buSzPts val="1300"/>
              <a:buChar char="•"/>
              <a:defRPr/>
            </a:lvl9pPr>
          </a:lstStyle>
          <a:p/>
        </p:txBody>
      </p:sp>
      <p:sp>
        <p:nvSpPr>
          <p:cNvPr id="106" name="Google Shape;106;g328c4e3bc08_0_872"/>
          <p:cNvSpPr txBox="1"/>
          <p:nvPr>
            <p:ph idx="12" type="sldNum"/>
          </p:nvPr>
        </p:nvSpPr>
        <p:spPr>
          <a:xfrm>
            <a:off x="11293784" y="6217622"/>
            <a:ext cx="731400" cy="524700"/>
          </a:xfrm>
          <a:prstGeom prst="rect">
            <a:avLst/>
          </a:prstGeom>
        </p:spPr>
        <p:txBody>
          <a:bodyPr anchorCtr="0" anchor="ctr" bIns="30450" lIns="60950" spcFirstLastPara="1" rIns="60950" wrap="square" tIns="304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 name="Shape 38"/>
        <p:cNvGrpSpPr/>
        <p:nvPr/>
      </p:nvGrpSpPr>
      <p:grpSpPr>
        <a:xfrm>
          <a:off x="0" y="0"/>
          <a:ext cx="0" cy="0"/>
          <a:chOff x="0" y="0"/>
          <a:chExt cx="0" cy="0"/>
        </a:xfrm>
      </p:grpSpPr>
      <p:sp>
        <p:nvSpPr>
          <p:cNvPr id="39" name="Google Shape;39;p4"/>
          <p:cNvSpPr txBox="1"/>
          <p:nvPr>
            <p:ph type="ctrTitle"/>
          </p:nvPr>
        </p:nvSpPr>
        <p:spPr>
          <a:xfrm>
            <a:off x="457086" y="1420283"/>
            <a:ext cx="5180400" cy="980100"/>
          </a:xfrm>
          <a:prstGeom prst="rect">
            <a:avLst/>
          </a:prstGeom>
          <a:noFill/>
          <a:ln>
            <a:noFill/>
          </a:ln>
        </p:spPr>
        <p:txBody>
          <a:bodyPr anchorCtr="0" anchor="ctr" bIns="30450" lIns="60950" spcFirstLastPara="1" rIns="60950" wrap="square" tIns="3045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0" name="Google Shape;40;p4"/>
          <p:cNvSpPr txBox="1"/>
          <p:nvPr>
            <p:ph idx="1" type="subTitle"/>
          </p:nvPr>
        </p:nvSpPr>
        <p:spPr>
          <a:xfrm>
            <a:off x="914171" y="2590800"/>
            <a:ext cx="4266000" cy="1168500"/>
          </a:xfrm>
          <a:prstGeom prst="rect">
            <a:avLst/>
          </a:prstGeom>
          <a:noFill/>
          <a:ln>
            <a:noFill/>
          </a:ln>
        </p:spPr>
        <p:txBody>
          <a:bodyPr anchorCtr="0" anchor="t" bIns="30450" lIns="60950" spcFirstLastPara="1" rIns="60950" wrap="square" tIns="30450">
            <a:normAutofit/>
          </a:bodyPr>
          <a:lstStyle>
            <a:lvl1pPr lvl="0" algn="ctr">
              <a:spcBef>
                <a:spcPts val="400"/>
              </a:spcBef>
              <a:spcAft>
                <a:spcPts val="0"/>
              </a:spcAft>
              <a:buClr>
                <a:srgbClr val="888888"/>
              </a:buClr>
              <a:buSzPts val="2100"/>
              <a:buNone/>
              <a:defRPr>
                <a:solidFill>
                  <a:srgbClr val="888888"/>
                </a:solidFill>
              </a:defRPr>
            </a:lvl1pPr>
            <a:lvl2pPr lvl="1" algn="ctr">
              <a:spcBef>
                <a:spcPts val="400"/>
              </a:spcBef>
              <a:spcAft>
                <a:spcPts val="0"/>
              </a:spcAft>
              <a:buClr>
                <a:srgbClr val="888888"/>
              </a:buClr>
              <a:buSzPts val="1900"/>
              <a:buNone/>
              <a:defRPr>
                <a:solidFill>
                  <a:srgbClr val="888888"/>
                </a:solidFill>
              </a:defRPr>
            </a:lvl2pPr>
            <a:lvl3pPr lvl="2" algn="ctr">
              <a:spcBef>
                <a:spcPts val="300"/>
              </a:spcBef>
              <a:spcAft>
                <a:spcPts val="0"/>
              </a:spcAft>
              <a:buClr>
                <a:srgbClr val="888888"/>
              </a:buClr>
              <a:buSzPts val="1600"/>
              <a:buNone/>
              <a:defRPr>
                <a:solidFill>
                  <a:srgbClr val="888888"/>
                </a:solidFill>
              </a:defRPr>
            </a:lvl3pPr>
            <a:lvl4pPr lvl="3" algn="ctr">
              <a:spcBef>
                <a:spcPts val="300"/>
              </a:spcBef>
              <a:spcAft>
                <a:spcPts val="0"/>
              </a:spcAft>
              <a:buClr>
                <a:srgbClr val="888888"/>
              </a:buClr>
              <a:buSzPts val="1300"/>
              <a:buNone/>
              <a:defRPr>
                <a:solidFill>
                  <a:srgbClr val="888888"/>
                </a:solidFill>
              </a:defRPr>
            </a:lvl4pPr>
            <a:lvl5pPr lvl="4" algn="ctr">
              <a:spcBef>
                <a:spcPts val="300"/>
              </a:spcBef>
              <a:spcAft>
                <a:spcPts val="0"/>
              </a:spcAft>
              <a:buClr>
                <a:srgbClr val="888888"/>
              </a:buClr>
              <a:buSzPts val="1300"/>
              <a:buNone/>
              <a:defRPr>
                <a:solidFill>
                  <a:srgbClr val="888888"/>
                </a:solidFill>
              </a:defRPr>
            </a:lvl5pPr>
            <a:lvl6pPr lvl="5" algn="ctr">
              <a:spcBef>
                <a:spcPts val="300"/>
              </a:spcBef>
              <a:spcAft>
                <a:spcPts val="0"/>
              </a:spcAft>
              <a:buClr>
                <a:srgbClr val="888888"/>
              </a:buClr>
              <a:buSzPts val="1300"/>
              <a:buNone/>
              <a:defRPr>
                <a:solidFill>
                  <a:srgbClr val="888888"/>
                </a:solidFill>
              </a:defRPr>
            </a:lvl6pPr>
            <a:lvl7pPr lvl="6" algn="ctr">
              <a:spcBef>
                <a:spcPts val="300"/>
              </a:spcBef>
              <a:spcAft>
                <a:spcPts val="0"/>
              </a:spcAft>
              <a:buClr>
                <a:srgbClr val="888888"/>
              </a:buClr>
              <a:buSzPts val="1300"/>
              <a:buNone/>
              <a:defRPr>
                <a:solidFill>
                  <a:srgbClr val="888888"/>
                </a:solidFill>
              </a:defRPr>
            </a:lvl7pPr>
            <a:lvl8pPr lvl="7" algn="ctr">
              <a:spcBef>
                <a:spcPts val="300"/>
              </a:spcBef>
              <a:spcAft>
                <a:spcPts val="0"/>
              </a:spcAft>
              <a:buClr>
                <a:srgbClr val="888888"/>
              </a:buClr>
              <a:buSzPts val="1300"/>
              <a:buNone/>
              <a:defRPr>
                <a:solidFill>
                  <a:srgbClr val="888888"/>
                </a:solidFill>
              </a:defRPr>
            </a:lvl8pPr>
            <a:lvl9pPr lvl="8" algn="ctr">
              <a:spcBef>
                <a:spcPts val="300"/>
              </a:spcBef>
              <a:spcAft>
                <a:spcPts val="0"/>
              </a:spcAft>
              <a:buClr>
                <a:srgbClr val="888888"/>
              </a:buClr>
              <a:buSzPts val="1300"/>
              <a:buNone/>
              <a:defRPr>
                <a:solidFill>
                  <a:srgbClr val="888888"/>
                </a:solidFill>
              </a:defRPr>
            </a:lvl9pPr>
          </a:lstStyle>
          <a:p/>
        </p:txBody>
      </p:sp>
      <p:sp>
        <p:nvSpPr>
          <p:cNvPr id="41" name="Google Shape;41;p4"/>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2" name="Google Shape;42;p4"/>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3" name="Google Shape;43;p4"/>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p5"/>
          <p:cNvSpPr txBox="1"/>
          <p:nvPr>
            <p:ph type="title"/>
          </p:nvPr>
        </p:nvSpPr>
        <p:spPr>
          <a:xfrm>
            <a:off x="304724" y="183092"/>
            <a:ext cx="5484900" cy="762000"/>
          </a:xfrm>
          <a:prstGeom prst="rect">
            <a:avLst/>
          </a:prstGeom>
          <a:noFill/>
          <a:ln>
            <a:noFill/>
          </a:ln>
        </p:spPr>
        <p:txBody>
          <a:bodyPr anchorCtr="0" anchor="ctr" bIns="30450" lIns="60950" spcFirstLastPara="1" rIns="60950" wrap="square" tIns="3045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46" name="Google Shape;46;p5"/>
          <p:cNvSpPr txBox="1"/>
          <p:nvPr>
            <p:ph idx="1" type="body"/>
          </p:nvPr>
        </p:nvSpPr>
        <p:spPr>
          <a:xfrm>
            <a:off x="304724" y="1066800"/>
            <a:ext cx="5484900" cy="3017400"/>
          </a:xfrm>
          <a:prstGeom prst="rect">
            <a:avLst/>
          </a:prstGeom>
          <a:noFill/>
          <a:ln>
            <a:noFill/>
          </a:ln>
        </p:spPr>
        <p:txBody>
          <a:bodyPr anchorCtr="0" anchor="t" bIns="30450" lIns="60950" spcFirstLastPara="1" rIns="60950" wrap="square" tIns="30450">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47" name="Google Shape;47;p5"/>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8" name="Google Shape;48;p5"/>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49" name="Google Shape;49;p5"/>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sp>
        <p:nvSpPr>
          <p:cNvPr id="51" name="Google Shape;51;p6"/>
          <p:cNvSpPr txBox="1"/>
          <p:nvPr>
            <p:ph type="title"/>
          </p:nvPr>
        </p:nvSpPr>
        <p:spPr>
          <a:xfrm>
            <a:off x="481422" y="2937933"/>
            <a:ext cx="5180400" cy="908100"/>
          </a:xfrm>
          <a:prstGeom prst="rect">
            <a:avLst/>
          </a:prstGeom>
          <a:noFill/>
          <a:ln>
            <a:noFill/>
          </a:ln>
        </p:spPr>
        <p:txBody>
          <a:bodyPr anchorCtr="0" anchor="t" bIns="30450" lIns="60950" spcFirstLastPara="1" rIns="60950" wrap="square" tIns="30450">
            <a:normAutofit/>
          </a:bodyPr>
          <a:lstStyle>
            <a:lvl1pPr lvl="0" algn="l">
              <a:spcBef>
                <a:spcPts val="0"/>
              </a:spcBef>
              <a:spcAft>
                <a:spcPts val="0"/>
              </a:spcAft>
              <a:buClr>
                <a:schemeClr val="dk1"/>
              </a:buClr>
              <a:buSzPts val="2700"/>
              <a:buFont typeface="Calibri"/>
              <a:buNone/>
              <a:defRPr b="1" sz="2700"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52" name="Google Shape;52;p6"/>
          <p:cNvSpPr txBox="1"/>
          <p:nvPr>
            <p:ph idx="1" type="body"/>
          </p:nvPr>
        </p:nvSpPr>
        <p:spPr>
          <a:xfrm>
            <a:off x="481422" y="1937809"/>
            <a:ext cx="5180400" cy="1000200"/>
          </a:xfrm>
          <a:prstGeom prst="rect">
            <a:avLst/>
          </a:prstGeom>
          <a:noFill/>
          <a:ln>
            <a:noFill/>
          </a:ln>
        </p:spPr>
        <p:txBody>
          <a:bodyPr anchorCtr="0" anchor="b" bIns="30450" lIns="60950" spcFirstLastPara="1" rIns="60950" wrap="square" tIns="30450">
            <a:normAutofit/>
          </a:bodyPr>
          <a:lstStyle>
            <a:lvl1pPr indent="-228600" lvl="0" marL="457200" algn="l">
              <a:spcBef>
                <a:spcPts val="300"/>
              </a:spcBef>
              <a:spcAft>
                <a:spcPts val="0"/>
              </a:spcAft>
              <a:buClr>
                <a:srgbClr val="888888"/>
              </a:buClr>
              <a:buSzPts val="1300"/>
              <a:buNone/>
              <a:defRPr sz="1300">
                <a:solidFill>
                  <a:srgbClr val="888888"/>
                </a:solidFill>
              </a:defRPr>
            </a:lvl1pPr>
            <a:lvl2pPr indent="-228600" lvl="1" marL="914400" algn="l">
              <a:spcBef>
                <a:spcPts val="200"/>
              </a:spcBef>
              <a:spcAft>
                <a:spcPts val="0"/>
              </a:spcAft>
              <a:buClr>
                <a:srgbClr val="888888"/>
              </a:buClr>
              <a:buSzPts val="1200"/>
              <a:buNone/>
              <a:defRPr sz="1200">
                <a:solidFill>
                  <a:srgbClr val="888888"/>
                </a:solidFill>
              </a:defRPr>
            </a:lvl2pPr>
            <a:lvl3pPr indent="-228600" lvl="2" marL="1371600" algn="l">
              <a:spcBef>
                <a:spcPts val="200"/>
              </a:spcBef>
              <a:spcAft>
                <a:spcPts val="0"/>
              </a:spcAft>
              <a:buClr>
                <a:srgbClr val="888888"/>
              </a:buClr>
              <a:buSzPts val="1100"/>
              <a:buNone/>
              <a:defRPr sz="1100">
                <a:solidFill>
                  <a:srgbClr val="888888"/>
                </a:solidFill>
              </a:defRPr>
            </a:lvl3pPr>
            <a:lvl4pPr indent="-228600" lvl="3" marL="1828800" algn="l">
              <a:spcBef>
                <a:spcPts val="200"/>
              </a:spcBef>
              <a:spcAft>
                <a:spcPts val="0"/>
              </a:spcAft>
              <a:buClr>
                <a:srgbClr val="888888"/>
              </a:buClr>
              <a:buSzPts val="900"/>
              <a:buNone/>
              <a:defRPr sz="900">
                <a:solidFill>
                  <a:srgbClr val="888888"/>
                </a:solidFill>
              </a:defRPr>
            </a:lvl4pPr>
            <a:lvl5pPr indent="-228600" lvl="4" marL="2286000" algn="l">
              <a:spcBef>
                <a:spcPts val="200"/>
              </a:spcBef>
              <a:spcAft>
                <a:spcPts val="0"/>
              </a:spcAft>
              <a:buClr>
                <a:srgbClr val="888888"/>
              </a:buClr>
              <a:buSzPts val="900"/>
              <a:buNone/>
              <a:defRPr sz="900">
                <a:solidFill>
                  <a:srgbClr val="888888"/>
                </a:solidFill>
              </a:defRPr>
            </a:lvl5pPr>
            <a:lvl6pPr indent="-228600" lvl="5" marL="2743200" algn="l">
              <a:spcBef>
                <a:spcPts val="200"/>
              </a:spcBef>
              <a:spcAft>
                <a:spcPts val="0"/>
              </a:spcAft>
              <a:buClr>
                <a:srgbClr val="888888"/>
              </a:buClr>
              <a:buSzPts val="900"/>
              <a:buNone/>
              <a:defRPr sz="900">
                <a:solidFill>
                  <a:srgbClr val="888888"/>
                </a:solidFill>
              </a:defRPr>
            </a:lvl6pPr>
            <a:lvl7pPr indent="-228600" lvl="6" marL="3200400" algn="l">
              <a:spcBef>
                <a:spcPts val="200"/>
              </a:spcBef>
              <a:spcAft>
                <a:spcPts val="0"/>
              </a:spcAft>
              <a:buClr>
                <a:srgbClr val="888888"/>
              </a:buClr>
              <a:buSzPts val="900"/>
              <a:buNone/>
              <a:defRPr sz="900">
                <a:solidFill>
                  <a:srgbClr val="888888"/>
                </a:solidFill>
              </a:defRPr>
            </a:lvl7pPr>
            <a:lvl8pPr indent="-228600" lvl="7" marL="3657600" algn="l">
              <a:spcBef>
                <a:spcPts val="200"/>
              </a:spcBef>
              <a:spcAft>
                <a:spcPts val="0"/>
              </a:spcAft>
              <a:buClr>
                <a:srgbClr val="888888"/>
              </a:buClr>
              <a:buSzPts val="900"/>
              <a:buNone/>
              <a:defRPr sz="900">
                <a:solidFill>
                  <a:srgbClr val="888888"/>
                </a:solidFill>
              </a:defRPr>
            </a:lvl8pPr>
            <a:lvl9pPr indent="-228600" lvl="8" marL="4114800" algn="l">
              <a:spcBef>
                <a:spcPts val="200"/>
              </a:spcBef>
              <a:spcAft>
                <a:spcPts val="0"/>
              </a:spcAft>
              <a:buClr>
                <a:srgbClr val="888888"/>
              </a:buClr>
              <a:buSzPts val="900"/>
              <a:buNone/>
              <a:defRPr sz="900">
                <a:solidFill>
                  <a:srgbClr val="888888"/>
                </a:solidFill>
              </a:defRPr>
            </a:lvl9pPr>
          </a:lstStyle>
          <a:p/>
        </p:txBody>
      </p:sp>
      <p:sp>
        <p:nvSpPr>
          <p:cNvPr id="53" name="Google Shape;53;p6"/>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54" name="Google Shape;54;p6"/>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55" name="Google Shape;55;p6"/>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7"/>
          <p:cNvSpPr txBox="1"/>
          <p:nvPr>
            <p:ph type="title"/>
          </p:nvPr>
        </p:nvSpPr>
        <p:spPr>
          <a:xfrm>
            <a:off x="304724" y="183092"/>
            <a:ext cx="5484900" cy="762000"/>
          </a:xfrm>
          <a:prstGeom prst="rect">
            <a:avLst/>
          </a:prstGeom>
          <a:noFill/>
          <a:ln>
            <a:noFill/>
          </a:ln>
        </p:spPr>
        <p:txBody>
          <a:bodyPr anchorCtr="0" anchor="ctr" bIns="30450" lIns="60950" spcFirstLastPara="1" rIns="60950" wrap="square" tIns="3045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58" name="Google Shape;58;p7"/>
          <p:cNvSpPr txBox="1"/>
          <p:nvPr>
            <p:ph idx="1" type="body"/>
          </p:nvPr>
        </p:nvSpPr>
        <p:spPr>
          <a:xfrm>
            <a:off x="304724" y="1066800"/>
            <a:ext cx="2691600" cy="3017400"/>
          </a:xfrm>
          <a:prstGeom prst="rect">
            <a:avLst/>
          </a:prstGeom>
          <a:noFill/>
          <a:ln>
            <a:noFill/>
          </a:ln>
        </p:spPr>
        <p:txBody>
          <a:bodyPr anchorCtr="0" anchor="t" bIns="30450" lIns="60950" spcFirstLastPara="1" rIns="60950" wrap="square" tIns="30450">
            <a:normAutofit/>
          </a:bodyPr>
          <a:lstStyle>
            <a:lvl1pPr indent="-349250" lvl="0" marL="457200" algn="l">
              <a:spcBef>
                <a:spcPts val="400"/>
              </a:spcBef>
              <a:spcAft>
                <a:spcPts val="0"/>
              </a:spcAft>
              <a:buClr>
                <a:schemeClr val="dk1"/>
              </a:buClr>
              <a:buSzPts val="1900"/>
              <a:buChar char="•"/>
              <a:defRPr sz="1900"/>
            </a:lvl1pPr>
            <a:lvl2pPr indent="-330200" lvl="1" marL="914400" algn="l">
              <a:spcBef>
                <a:spcPts val="300"/>
              </a:spcBef>
              <a:spcAft>
                <a:spcPts val="0"/>
              </a:spcAft>
              <a:buClr>
                <a:schemeClr val="dk1"/>
              </a:buClr>
              <a:buSzPts val="1600"/>
              <a:buChar char="–"/>
              <a:defRPr sz="1600"/>
            </a:lvl2pPr>
            <a:lvl3pPr indent="-311150" lvl="2" marL="1371600" algn="l">
              <a:spcBef>
                <a:spcPts val="300"/>
              </a:spcBef>
              <a:spcAft>
                <a:spcPts val="0"/>
              </a:spcAft>
              <a:buClr>
                <a:schemeClr val="dk1"/>
              </a:buClr>
              <a:buSzPts val="1300"/>
              <a:buChar char="•"/>
              <a:defRPr sz="13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59" name="Google Shape;59;p7"/>
          <p:cNvSpPr txBox="1"/>
          <p:nvPr>
            <p:ph idx="2" type="body"/>
          </p:nvPr>
        </p:nvSpPr>
        <p:spPr>
          <a:xfrm>
            <a:off x="3098025" y="1066800"/>
            <a:ext cx="2691600" cy="3017400"/>
          </a:xfrm>
          <a:prstGeom prst="rect">
            <a:avLst/>
          </a:prstGeom>
          <a:noFill/>
          <a:ln>
            <a:noFill/>
          </a:ln>
        </p:spPr>
        <p:txBody>
          <a:bodyPr anchorCtr="0" anchor="t" bIns="30450" lIns="60950" spcFirstLastPara="1" rIns="60950" wrap="square" tIns="30450">
            <a:normAutofit/>
          </a:bodyPr>
          <a:lstStyle>
            <a:lvl1pPr indent="-349250" lvl="0" marL="457200" algn="l">
              <a:spcBef>
                <a:spcPts val="400"/>
              </a:spcBef>
              <a:spcAft>
                <a:spcPts val="0"/>
              </a:spcAft>
              <a:buClr>
                <a:schemeClr val="dk1"/>
              </a:buClr>
              <a:buSzPts val="1900"/>
              <a:buChar char="•"/>
              <a:defRPr sz="1900"/>
            </a:lvl1pPr>
            <a:lvl2pPr indent="-330200" lvl="1" marL="914400" algn="l">
              <a:spcBef>
                <a:spcPts val="300"/>
              </a:spcBef>
              <a:spcAft>
                <a:spcPts val="0"/>
              </a:spcAft>
              <a:buClr>
                <a:schemeClr val="dk1"/>
              </a:buClr>
              <a:buSzPts val="1600"/>
              <a:buChar char="–"/>
              <a:defRPr sz="1600"/>
            </a:lvl2pPr>
            <a:lvl3pPr indent="-311150" lvl="2" marL="1371600" algn="l">
              <a:spcBef>
                <a:spcPts val="300"/>
              </a:spcBef>
              <a:spcAft>
                <a:spcPts val="0"/>
              </a:spcAft>
              <a:buClr>
                <a:schemeClr val="dk1"/>
              </a:buClr>
              <a:buSzPts val="1300"/>
              <a:buChar char="•"/>
              <a:defRPr sz="13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60" name="Google Shape;60;p7"/>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61" name="Google Shape;61;p7"/>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62" name="Google Shape;62;p7"/>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8"/>
          <p:cNvSpPr txBox="1"/>
          <p:nvPr>
            <p:ph type="title"/>
          </p:nvPr>
        </p:nvSpPr>
        <p:spPr>
          <a:xfrm>
            <a:off x="304724" y="183092"/>
            <a:ext cx="5484900" cy="762000"/>
          </a:xfrm>
          <a:prstGeom prst="rect">
            <a:avLst/>
          </a:prstGeom>
          <a:noFill/>
          <a:ln>
            <a:noFill/>
          </a:ln>
        </p:spPr>
        <p:txBody>
          <a:bodyPr anchorCtr="0" anchor="ctr" bIns="30450" lIns="60950" spcFirstLastPara="1" rIns="60950" wrap="square" tIns="30450">
            <a:normAutofit/>
          </a:bodyPr>
          <a:lstStyle>
            <a:lvl1pPr lvl="0" algn="ctr">
              <a:spcBef>
                <a:spcPts val="0"/>
              </a:spcBef>
              <a:spcAft>
                <a:spcPts val="0"/>
              </a:spcAft>
              <a:buClr>
                <a:schemeClr val="dk1"/>
              </a:buClr>
              <a:buSzPts val="2900"/>
              <a:buFont typeface="Calibri"/>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65" name="Google Shape;65;p8"/>
          <p:cNvSpPr txBox="1"/>
          <p:nvPr>
            <p:ph idx="1" type="body"/>
          </p:nvPr>
        </p:nvSpPr>
        <p:spPr>
          <a:xfrm>
            <a:off x="304724" y="1023409"/>
            <a:ext cx="2692800" cy="426600"/>
          </a:xfrm>
          <a:prstGeom prst="rect">
            <a:avLst/>
          </a:prstGeom>
          <a:noFill/>
          <a:ln>
            <a:noFill/>
          </a:ln>
        </p:spPr>
        <p:txBody>
          <a:bodyPr anchorCtr="0" anchor="b" bIns="30450" lIns="60950" spcFirstLastPara="1" rIns="60950" wrap="square" tIns="30450">
            <a:normAutofit/>
          </a:bodyPr>
          <a:lstStyle>
            <a:lvl1pPr indent="-228600" lvl="0" marL="457200" algn="l">
              <a:spcBef>
                <a:spcPts val="300"/>
              </a:spcBef>
              <a:spcAft>
                <a:spcPts val="0"/>
              </a:spcAft>
              <a:buClr>
                <a:schemeClr val="dk1"/>
              </a:buClr>
              <a:buSzPts val="1600"/>
              <a:buNone/>
              <a:defRPr b="1" sz="1600"/>
            </a:lvl1pPr>
            <a:lvl2pPr indent="-228600" lvl="1" marL="914400" algn="l">
              <a:spcBef>
                <a:spcPts val="300"/>
              </a:spcBef>
              <a:spcAft>
                <a:spcPts val="0"/>
              </a:spcAft>
              <a:buClr>
                <a:schemeClr val="dk1"/>
              </a:buClr>
              <a:buSzPts val="1300"/>
              <a:buNone/>
              <a:defRPr b="1" sz="1300"/>
            </a:lvl2pPr>
            <a:lvl3pPr indent="-228600" lvl="2" marL="1371600" algn="l">
              <a:spcBef>
                <a:spcPts val="200"/>
              </a:spcBef>
              <a:spcAft>
                <a:spcPts val="0"/>
              </a:spcAft>
              <a:buClr>
                <a:schemeClr val="dk1"/>
              </a:buClr>
              <a:buSzPts val="1200"/>
              <a:buNone/>
              <a:defRPr b="1" sz="1200"/>
            </a:lvl3pPr>
            <a:lvl4pPr indent="-228600" lvl="3" marL="1828800" algn="l">
              <a:spcBef>
                <a:spcPts val="200"/>
              </a:spcBef>
              <a:spcAft>
                <a:spcPts val="0"/>
              </a:spcAft>
              <a:buClr>
                <a:schemeClr val="dk1"/>
              </a:buClr>
              <a:buSzPts val="1100"/>
              <a:buNone/>
              <a:defRPr b="1" sz="1100"/>
            </a:lvl4pPr>
            <a:lvl5pPr indent="-228600" lvl="4" marL="2286000" algn="l">
              <a:spcBef>
                <a:spcPts val="200"/>
              </a:spcBef>
              <a:spcAft>
                <a:spcPts val="0"/>
              </a:spcAft>
              <a:buClr>
                <a:schemeClr val="dk1"/>
              </a:buClr>
              <a:buSzPts val="1100"/>
              <a:buNone/>
              <a:defRPr b="1" sz="1100"/>
            </a:lvl5pPr>
            <a:lvl6pPr indent="-228600" lvl="5" marL="2743200" algn="l">
              <a:spcBef>
                <a:spcPts val="200"/>
              </a:spcBef>
              <a:spcAft>
                <a:spcPts val="0"/>
              </a:spcAft>
              <a:buClr>
                <a:schemeClr val="dk1"/>
              </a:buClr>
              <a:buSzPts val="1100"/>
              <a:buNone/>
              <a:defRPr b="1" sz="1100"/>
            </a:lvl6pPr>
            <a:lvl7pPr indent="-228600" lvl="6" marL="3200400" algn="l">
              <a:spcBef>
                <a:spcPts val="200"/>
              </a:spcBef>
              <a:spcAft>
                <a:spcPts val="0"/>
              </a:spcAft>
              <a:buClr>
                <a:schemeClr val="dk1"/>
              </a:buClr>
              <a:buSzPts val="1100"/>
              <a:buNone/>
              <a:defRPr b="1" sz="1100"/>
            </a:lvl7pPr>
            <a:lvl8pPr indent="-228600" lvl="7" marL="3657600" algn="l">
              <a:spcBef>
                <a:spcPts val="200"/>
              </a:spcBef>
              <a:spcAft>
                <a:spcPts val="0"/>
              </a:spcAft>
              <a:buClr>
                <a:schemeClr val="dk1"/>
              </a:buClr>
              <a:buSzPts val="1100"/>
              <a:buNone/>
              <a:defRPr b="1" sz="1100"/>
            </a:lvl8pPr>
            <a:lvl9pPr indent="-228600" lvl="8" marL="4114800" algn="l">
              <a:spcBef>
                <a:spcPts val="200"/>
              </a:spcBef>
              <a:spcAft>
                <a:spcPts val="0"/>
              </a:spcAft>
              <a:buClr>
                <a:schemeClr val="dk1"/>
              </a:buClr>
              <a:buSzPts val="1100"/>
              <a:buNone/>
              <a:defRPr b="1" sz="1100"/>
            </a:lvl9pPr>
          </a:lstStyle>
          <a:p/>
        </p:txBody>
      </p:sp>
      <p:sp>
        <p:nvSpPr>
          <p:cNvPr id="66" name="Google Shape;66;p8"/>
          <p:cNvSpPr txBox="1"/>
          <p:nvPr>
            <p:ph idx="2" type="body"/>
          </p:nvPr>
        </p:nvSpPr>
        <p:spPr>
          <a:xfrm>
            <a:off x="304724" y="1449917"/>
            <a:ext cx="2692800" cy="2634300"/>
          </a:xfrm>
          <a:prstGeom prst="rect">
            <a:avLst/>
          </a:prstGeom>
          <a:noFill/>
          <a:ln>
            <a:noFill/>
          </a:ln>
        </p:spPr>
        <p:txBody>
          <a:bodyPr anchorCtr="0" anchor="t" bIns="30450" lIns="60950" spcFirstLastPara="1" rIns="60950" wrap="square" tIns="30450">
            <a:norm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304800" lvl="2" marL="1371600" algn="l">
              <a:spcBef>
                <a:spcPts val="200"/>
              </a:spcBef>
              <a:spcAft>
                <a:spcPts val="0"/>
              </a:spcAft>
              <a:buClr>
                <a:schemeClr val="dk1"/>
              </a:buClr>
              <a:buSzPts val="1200"/>
              <a:buChar char="•"/>
              <a:defRPr sz="12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67" name="Google Shape;67;p8"/>
          <p:cNvSpPr txBox="1"/>
          <p:nvPr>
            <p:ph idx="3" type="body"/>
          </p:nvPr>
        </p:nvSpPr>
        <p:spPr>
          <a:xfrm>
            <a:off x="3095909" y="1023409"/>
            <a:ext cx="2693700" cy="426600"/>
          </a:xfrm>
          <a:prstGeom prst="rect">
            <a:avLst/>
          </a:prstGeom>
          <a:noFill/>
          <a:ln>
            <a:noFill/>
          </a:ln>
        </p:spPr>
        <p:txBody>
          <a:bodyPr anchorCtr="0" anchor="b" bIns="30450" lIns="60950" spcFirstLastPara="1" rIns="60950" wrap="square" tIns="30450">
            <a:normAutofit/>
          </a:bodyPr>
          <a:lstStyle>
            <a:lvl1pPr indent="-228600" lvl="0" marL="457200" algn="l">
              <a:spcBef>
                <a:spcPts val="300"/>
              </a:spcBef>
              <a:spcAft>
                <a:spcPts val="0"/>
              </a:spcAft>
              <a:buClr>
                <a:schemeClr val="dk1"/>
              </a:buClr>
              <a:buSzPts val="1600"/>
              <a:buNone/>
              <a:defRPr b="1" sz="1600"/>
            </a:lvl1pPr>
            <a:lvl2pPr indent="-228600" lvl="1" marL="914400" algn="l">
              <a:spcBef>
                <a:spcPts val="300"/>
              </a:spcBef>
              <a:spcAft>
                <a:spcPts val="0"/>
              </a:spcAft>
              <a:buClr>
                <a:schemeClr val="dk1"/>
              </a:buClr>
              <a:buSzPts val="1300"/>
              <a:buNone/>
              <a:defRPr b="1" sz="1300"/>
            </a:lvl2pPr>
            <a:lvl3pPr indent="-228600" lvl="2" marL="1371600" algn="l">
              <a:spcBef>
                <a:spcPts val="200"/>
              </a:spcBef>
              <a:spcAft>
                <a:spcPts val="0"/>
              </a:spcAft>
              <a:buClr>
                <a:schemeClr val="dk1"/>
              </a:buClr>
              <a:buSzPts val="1200"/>
              <a:buNone/>
              <a:defRPr b="1" sz="1200"/>
            </a:lvl3pPr>
            <a:lvl4pPr indent="-228600" lvl="3" marL="1828800" algn="l">
              <a:spcBef>
                <a:spcPts val="200"/>
              </a:spcBef>
              <a:spcAft>
                <a:spcPts val="0"/>
              </a:spcAft>
              <a:buClr>
                <a:schemeClr val="dk1"/>
              </a:buClr>
              <a:buSzPts val="1100"/>
              <a:buNone/>
              <a:defRPr b="1" sz="1100"/>
            </a:lvl4pPr>
            <a:lvl5pPr indent="-228600" lvl="4" marL="2286000" algn="l">
              <a:spcBef>
                <a:spcPts val="200"/>
              </a:spcBef>
              <a:spcAft>
                <a:spcPts val="0"/>
              </a:spcAft>
              <a:buClr>
                <a:schemeClr val="dk1"/>
              </a:buClr>
              <a:buSzPts val="1100"/>
              <a:buNone/>
              <a:defRPr b="1" sz="1100"/>
            </a:lvl5pPr>
            <a:lvl6pPr indent="-228600" lvl="5" marL="2743200" algn="l">
              <a:spcBef>
                <a:spcPts val="200"/>
              </a:spcBef>
              <a:spcAft>
                <a:spcPts val="0"/>
              </a:spcAft>
              <a:buClr>
                <a:schemeClr val="dk1"/>
              </a:buClr>
              <a:buSzPts val="1100"/>
              <a:buNone/>
              <a:defRPr b="1" sz="1100"/>
            </a:lvl6pPr>
            <a:lvl7pPr indent="-228600" lvl="6" marL="3200400" algn="l">
              <a:spcBef>
                <a:spcPts val="200"/>
              </a:spcBef>
              <a:spcAft>
                <a:spcPts val="0"/>
              </a:spcAft>
              <a:buClr>
                <a:schemeClr val="dk1"/>
              </a:buClr>
              <a:buSzPts val="1100"/>
              <a:buNone/>
              <a:defRPr b="1" sz="1100"/>
            </a:lvl7pPr>
            <a:lvl8pPr indent="-228600" lvl="7" marL="3657600" algn="l">
              <a:spcBef>
                <a:spcPts val="200"/>
              </a:spcBef>
              <a:spcAft>
                <a:spcPts val="0"/>
              </a:spcAft>
              <a:buClr>
                <a:schemeClr val="dk1"/>
              </a:buClr>
              <a:buSzPts val="1100"/>
              <a:buNone/>
              <a:defRPr b="1" sz="1100"/>
            </a:lvl8pPr>
            <a:lvl9pPr indent="-228600" lvl="8" marL="4114800" algn="l">
              <a:spcBef>
                <a:spcPts val="200"/>
              </a:spcBef>
              <a:spcAft>
                <a:spcPts val="0"/>
              </a:spcAft>
              <a:buClr>
                <a:schemeClr val="dk1"/>
              </a:buClr>
              <a:buSzPts val="1100"/>
              <a:buNone/>
              <a:defRPr b="1" sz="1100"/>
            </a:lvl9pPr>
          </a:lstStyle>
          <a:p/>
        </p:txBody>
      </p:sp>
      <p:sp>
        <p:nvSpPr>
          <p:cNvPr id="68" name="Google Shape;68;p8"/>
          <p:cNvSpPr txBox="1"/>
          <p:nvPr>
            <p:ph idx="4" type="body"/>
          </p:nvPr>
        </p:nvSpPr>
        <p:spPr>
          <a:xfrm>
            <a:off x="3095909" y="1449917"/>
            <a:ext cx="2693700" cy="2634300"/>
          </a:xfrm>
          <a:prstGeom prst="rect">
            <a:avLst/>
          </a:prstGeom>
          <a:noFill/>
          <a:ln>
            <a:noFill/>
          </a:ln>
        </p:spPr>
        <p:txBody>
          <a:bodyPr anchorCtr="0" anchor="t" bIns="30450" lIns="60950" spcFirstLastPara="1" rIns="60950" wrap="square" tIns="30450">
            <a:norm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304800" lvl="2" marL="1371600" algn="l">
              <a:spcBef>
                <a:spcPts val="200"/>
              </a:spcBef>
              <a:spcAft>
                <a:spcPts val="0"/>
              </a:spcAft>
              <a:buClr>
                <a:schemeClr val="dk1"/>
              </a:buClr>
              <a:buSzPts val="1200"/>
              <a:buChar char="•"/>
              <a:defRPr sz="12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69" name="Google Shape;69;p8"/>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70" name="Google Shape;70;p8"/>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71" name="Google Shape;71;p8"/>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9"/>
          <p:cNvSpPr txBox="1"/>
          <p:nvPr>
            <p:ph type="title"/>
          </p:nvPr>
        </p:nvSpPr>
        <p:spPr>
          <a:xfrm>
            <a:off x="304724" y="183092"/>
            <a:ext cx="5484900" cy="762000"/>
          </a:xfrm>
          <a:prstGeom prst="rect">
            <a:avLst/>
          </a:prstGeom>
          <a:noFill/>
          <a:ln>
            <a:noFill/>
          </a:ln>
        </p:spPr>
        <p:txBody>
          <a:bodyPr anchorCtr="0" anchor="ctr" bIns="30450" lIns="60950" spcFirstLastPara="1" rIns="60950" wrap="square" tIns="3045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74" name="Google Shape;74;p9"/>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75" name="Google Shape;75;p9"/>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76" name="Google Shape;76;p9"/>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sp>
        <p:nvSpPr>
          <p:cNvPr id="78" name="Google Shape;78;p10"/>
          <p:cNvSpPr txBox="1"/>
          <p:nvPr>
            <p:ph type="title"/>
          </p:nvPr>
        </p:nvSpPr>
        <p:spPr>
          <a:xfrm>
            <a:off x="304724" y="182033"/>
            <a:ext cx="2004900" cy="774600"/>
          </a:xfrm>
          <a:prstGeom prst="rect">
            <a:avLst/>
          </a:prstGeom>
          <a:noFill/>
          <a:ln>
            <a:noFill/>
          </a:ln>
        </p:spPr>
        <p:txBody>
          <a:bodyPr anchorCtr="0" anchor="b" bIns="30450" lIns="60950" spcFirstLastPara="1" rIns="60950" wrap="square" tIns="30450">
            <a:normAutofit/>
          </a:bodyPr>
          <a:lstStyle>
            <a:lvl1pPr lvl="0" algn="l">
              <a:spcBef>
                <a:spcPts val="0"/>
              </a:spcBef>
              <a:spcAft>
                <a:spcPts val="0"/>
              </a:spcAft>
              <a:buClr>
                <a:schemeClr val="dk1"/>
              </a:buClr>
              <a:buSzPts val="1300"/>
              <a:buFont typeface="Calibri"/>
              <a:buNone/>
              <a:defRPr b="1" sz="13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79" name="Google Shape;79;p10"/>
          <p:cNvSpPr txBox="1"/>
          <p:nvPr>
            <p:ph idx="1" type="body"/>
          </p:nvPr>
        </p:nvSpPr>
        <p:spPr>
          <a:xfrm>
            <a:off x="2382770" y="182033"/>
            <a:ext cx="3407100" cy="3902100"/>
          </a:xfrm>
          <a:prstGeom prst="rect">
            <a:avLst/>
          </a:prstGeom>
          <a:noFill/>
          <a:ln>
            <a:noFill/>
          </a:ln>
        </p:spPr>
        <p:txBody>
          <a:bodyPr anchorCtr="0" anchor="t" bIns="30450" lIns="60950" spcFirstLastPara="1" rIns="60950" wrap="square" tIns="30450">
            <a:normAutofit/>
          </a:bodyPr>
          <a:lstStyle>
            <a:lvl1pPr indent="-361950" lvl="0" marL="457200" algn="l">
              <a:spcBef>
                <a:spcPts val="400"/>
              </a:spcBef>
              <a:spcAft>
                <a:spcPts val="0"/>
              </a:spcAft>
              <a:buClr>
                <a:schemeClr val="dk1"/>
              </a:buClr>
              <a:buSzPts val="2100"/>
              <a:buChar char="•"/>
              <a:defRPr sz="2100"/>
            </a:lvl1pPr>
            <a:lvl2pPr indent="-349250" lvl="1" marL="914400" algn="l">
              <a:spcBef>
                <a:spcPts val="400"/>
              </a:spcBef>
              <a:spcAft>
                <a:spcPts val="0"/>
              </a:spcAft>
              <a:buClr>
                <a:schemeClr val="dk1"/>
              </a:buClr>
              <a:buSzPts val="1900"/>
              <a:buChar char="–"/>
              <a:defRPr sz="1900"/>
            </a:lvl2pPr>
            <a:lvl3pPr indent="-330200" lvl="2" marL="1371600" algn="l">
              <a:spcBef>
                <a:spcPts val="300"/>
              </a:spcBef>
              <a:spcAft>
                <a:spcPts val="0"/>
              </a:spcAft>
              <a:buClr>
                <a:schemeClr val="dk1"/>
              </a:buClr>
              <a:buSzPts val="1600"/>
              <a:buChar char="•"/>
              <a:defRPr sz="1600"/>
            </a:lvl3pPr>
            <a:lvl4pPr indent="-311150" lvl="3" marL="1828800" algn="l">
              <a:spcBef>
                <a:spcPts val="300"/>
              </a:spcBef>
              <a:spcAft>
                <a:spcPts val="0"/>
              </a:spcAft>
              <a:buClr>
                <a:schemeClr val="dk1"/>
              </a:buClr>
              <a:buSzPts val="1300"/>
              <a:buChar char="–"/>
              <a:defRPr sz="1300"/>
            </a:lvl4pPr>
            <a:lvl5pPr indent="-311150" lvl="4" marL="2286000" algn="l">
              <a:spcBef>
                <a:spcPts val="300"/>
              </a:spcBef>
              <a:spcAft>
                <a:spcPts val="0"/>
              </a:spcAft>
              <a:buClr>
                <a:schemeClr val="dk1"/>
              </a:buClr>
              <a:buSzPts val="1300"/>
              <a:buChar char="»"/>
              <a:defRPr sz="1300"/>
            </a:lvl5pPr>
            <a:lvl6pPr indent="-311150" lvl="5" marL="2743200" algn="l">
              <a:spcBef>
                <a:spcPts val="300"/>
              </a:spcBef>
              <a:spcAft>
                <a:spcPts val="0"/>
              </a:spcAft>
              <a:buClr>
                <a:schemeClr val="dk1"/>
              </a:buClr>
              <a:buSzPts val="1300"/>
              <a:buChar char="•"/>
              <a:defRPr sz="1300"/>
            </a:lvl6pPr>
            <a:lvl7pPr indent="-311150" lvl="6" marL="3200400" algn="l">
              <a:spcBef>
                <a:spcPts val="300"/>
              </a:spcBef>
              <a:spcAft>
                <a:spcPts val="0"/>
              </a:spcAft>
              <a:buClr>
                <a:schemeClr val="dk1"/>
              </a:buClr>
              <a:buSzPts val="1300"/>
              <a:buChar char="•"/>
              <a:defRPr sz="1300"/>
            </a:lvl7pPr>
            <a:lvl8pPr indent="-311150" lvl="7" marL="3657600" algn="l">
              <a:spcBef>
                <a:spcPts val="300"/>
              </a:spcBef>
              <a:spcAft>
                <a:spcPts val="0"/>
              </a:spcAft>
              <a:buClr>
                <a:schemeClr val="dk1"/>
              </a:buClr>
              <a:buSzPts val="1300"/>
              <a:buChar char="•"/>
              <a:defRPr sz="1300"/>
            </a:lvl8pPr>
            <a:lvl9pPr indent="-311150" lvl="8" marL="4114800" algn="l">
              <a:spcBef>
                <a:spcPts val="300"/>
              </a:spcBef>
              <a:spcAft>
                <a:spcPts val="0"/>
              </a:spcAft>
              <a:buClr>
                <a:schemeClr val="dk1"/>
              </a:buClr>
              <a:buSzPts val="1300"/>
              <a:buChar char="•"/>
              <a:defRPr sz="1300"/>
            </a:lvl9pPr>
          </a:lstStyle>
          <a:p/>
        </p:txBody>
      </p:sp>
      <p:sp>
        <p:nvSpPr>
          <p:cNvPr id="80" name="Google Shape;80;p10"/>
          <p:cNvSpPr txBox="1"/>
          <p:nvPr>
            <p:ph idx="2" type="body"/>
          </p:nvPr>
        </p:nvSpPr>
        <p:spPr>
          <a:xfrm>
            <a:off x="304724" y="956733"/>
            <a:ext cx="2004900" cy="3127500"/>
          </a:xfrm>
          <a:prstGeom prst="rect">
            <a:avLst/>
          </a:prstGeom>
          <a:noFill/>
          <a:ln>
            <a:noFill/>
          </a:ln>
        </p:spPr>
        <p:txBody>
          <a:bodyPr anchorCtr="0" anchor="t" bIns="30450" lIns="60950" spcFirstLastPara="1" rIns="60950" wrap="square" tIns="30450">
            <a:normAutofit/>
          </a:bodyPr>
          <a:lstStyle>
            <a:lvl1pPr indent="-228600" lvl="0" marL="457200" algn="l">
              <a:spcBef>
                <a:spcPts val="200"/>
              </a:spcBef>
              <a:spcAft>
                <a:spcPts val="0"/>
              </a:spcAft>
              <a:buClr>
                <a:schemeClr val="dk1"/>
              </a:buClr>
              <a:buSzPts val="900"/>
              <a:buNone/>
              <a:defRPr sz="900"/>
            </a:lvl1pPr>
            <a:lvl2pPr indent="-228600" lvl="1" marL="914400" algn="l">
              <a:spcBef>
                <a:spcPts val="200"/>
              </a:spcBef>
              <a:spcAft>
                <a:spcPts val="0"/>
              </a:spcAft>
              <a:buClr>
                <a:schemeClr val="dk1"/>
              </a:buClr>
              <a:buSzPts val="800"/>
              <a:buNone/>
              <a:defRPr sz="800"/>
            </a:lvl2pPr>
            <a:lvl3pPr indent="-228600" lvl="2" marL="1371600" algn="l">
              <a:spcBef>
                <a:spcPts val="100"/>
              </a:spcBef>
              <a:spcAft>
                <a:spcPts val="0"/>
              </a:spcAft>
              <a:buClr>
                <a:schemeClr val="dk1"/>
              </a:buClr>
              <a:buSzPts val="700"/>
              <a:buNone/>
              <a:defRPr sz="700"/>
            </a:lvl3pPr>
            <a:lvl4pPr indent="-228600" lvl="3" marL="1828800" algn="l">
              <a:spcBef>
                <a:spcPts val="100"/>
              </a:spcBef>
              <a:spcAft>
                <a:spcPts val="0"/>
              </a:spcAft>
              <a:buClr>
                <a:schemeClr val="dk1"/>
              </a:buClr>
              <a:buSzPts val="600"/>
              <a:buNone/>
              <a:defRPr sz="600"/>
            </a:lvl4pPr>
            <a:lvl5pPr indent="-228600" lvl="4" marL="2286000" algn="l">
              <a:spcBef>
                <a:spcPts val="100"/>
              </a:spcBef>
              <a:spcAft>
                <a:spcPts val="0"/>
              </a:spcAft>
              <a:buClr>
                <a:schemeClr val="dk1"/>
              </a:buClr>
              <a:buSzPts val="600"/>
              <a:buNone/>
              <a:defRPr sz="600"/>
            </a:lvl5pPr>
            <a:lvl6pPr indent="-228600" lvl="5" marL="2743200" algn="l">
              <a:spcBef>
                <a:spcPts val="100"/>
              </a:spcBef>
              <a:spcAft>
                <a:spcPts val="0"/>
              </a:spcAft>
              <a:buClr>
                <a:schemeClr val="dk1"/>
              </a:buClr>
              <a:buSzPts val="600"/>
              <a:buNone/>
              <a:defRPr sz="600"/>
            </a:lvl6pPr>
            <a:lvl7pPr indent="-228600" lvl="6" marL="3200400" algn="l">
              <a:spcBef>
                <a:spcPts val="100"/>
              </a:spcBef>
              <a:spcAft>
                <a:spcPts val="0"/>
              </a:spcAft>
              <a:buClr>
                <a:schemeClr val="dk1"/>
              </a:buClr>
              <a:buSzPts val="600"/>
              <a:buNone/>
              <a:defRPr sz="600"/>
            </a:lvl7pPr>
            <a:lvl8pPr indent="-228600" lvl="7" marL="3657600" algn="l">
              <a:spcBef>
                <a:spcPts val="100"/>
              </a:spcBef>
              <a:spcAft>
                <a:spcPts val="0"/>
              </a:spcAft>
              <a:buClr>
                <a:schemeClr val="dk1"/>
              </a:buClr>
              <a:buSzPts val="600"/>
              <a:buNone/>
              <a:defRPr sz="600"/>
            </a:lvl8pPr>
            <a:lvl9pPr indent="-228600" lvl="8" marL="4114800" algn="l">
              <a:spcBef>
                <a:spcPts val="100"/>
              </a:spcBef>
              <a:spcAft>
                <a:spcPts val="0"/>
              </a:spcAft>
              <a:buClr>
                <a:schemeClr val="dk1"/>
              </a:buClr>
              <a:buSzPts val="600"/>
              <a:buNone/>
              <a:defRPr sz="600"/>
            </a:lvl9pPr>
          </a:lstStyle>
          <a:p/>
        </p:txBody>
      </p:sp>
      <p:sp>
        <p:nvSpPr>
          <p:cNvPr id="81" name="Google Shape;81;p10"/>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82" name="Google Shape;82;p10"/>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83" name="Google Shape;83;p10"/>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11"/>
          <p:cNvSpPr txBox="1"/>
          <p:nvPr>
            <p:ph type="title"/>
          </p:nvPr>
        </p:nvSpPr>
        <p:spPr>
          <a:xfrm>
            <a:off x="1194560" y="3200400"/>
            <a:ext cx="3656700" cy="377700"/>
          </a:xfrm>
          <a:prstGeom prst="rect">
            <a:avLst/>
          </a:prstGeom>
          <a:noFill/>
          <a:ln>
            <a:noFill/>
          </a:ln>
        </p:spPr>
        <p:txBody>
          <a:bodyPr anchorCtr="0" anchor="b" bIns="30450" lIns="60950" spcFirstLastPara="1" rIns="60950" wrap="square" tIns="30450">
            <a:normAutofit/>
          </a:bodyPr>
          <a:lstStyle>
            <a:lvl1pPr lvl="0" algn="l">
              <a:spcBef>
                <a:spcPts val="0"/>
              </a:spcBef>
              <a:spcAft>
                <a:spcPts val="0"/>
              </a:spcAft>
              <a:buClr>
                <a:schemeClr val="dk1"/>
              </a:buClr>
              <a:buSzPts val="1300"/>
              <a:buFont typeface="Calibri"/>
              <a:buNone/>
              <a:defRPr b="1" sz="13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86" name="Google Shape;86;p11"/>
          <p:cNvSpPr/>
          <p:nvPr>
            <p:ph idx="2" type="pic"/>
          </p:nvPr>
        </p:nvSpPr>
        <p:spPr>
          <a:xfrm>
            <a:off x="1194560" y="408517"/>
            <a:ext cx="3656700" cy="2743200"/>
          </a:xfrm>
          <a:prstGeom prst="rect">
            <a:avLst/>
          </a:prstGeom>
          <a:noFill/>
          <a:ln>
            <a:noFill/>
          </a:ln>
        </p:spPr>
      </p:sp>
      <p:sp>
        <p:nvSpPr>
          <p:cNvPr id="87" name="Google Shape;87;p11"/>
          <p:cNvSpPr txBox="1"/>
          <p:nvPr>
            <p:ph idx="1" type="body"/>
          </p:nvPr>
        </p:nvSpPr>
        <p:spPr>
          <a:xfrm>
            <a:off x="1194560" y="3578225"/>
            <a:ext cx="3656700" cy="536700"/>
          </a:xfrm>
          <a:prstGeom prst="rect">
            <a:avLst/>
          </a:prstGeom>
          <a:noFill/>
          <a:ln>
            <a:noFill/>
          </a:ln>
        </p:spPr>
        <p:txBody>
          <a:bodyPr anchorCtr="0" anchor="t" bIns="30450" lIns="60950" spcFirstLastPara="1" rIns="60950" wrap="square" tIns="30450">
            <a:normAutofit/>
          </a:bodyPr>
          <a:lstStyle>
            <a:lvl1pPr indent="-228600" lvl="0" marL="457200" algn="l">
              <a:spcBef>
                <a:spcPts val="200"/>
              </a:spcBef>
              <a:spcAft>
                <a:spcPts val="0"/>
              </a:spcAft>
              <a:buClr>
                <a:schemeClr val="dk1"/>
              </a:buClr>
              <a:buSzPts val="900"/>
              <a:buNone/>
              <a:defRPr sz="900"/>
            </a:lvl1pPr>
            <a:lvl2pPr indent="-228600" lvl="1" marL="914400" algn="l">
              <a:spcBef>
                <a:spcPts val="200"/>
              </a:spcBef>
              <a:spcAft>
                <a:spcPts val="0"/>
              </a:spcAft>
              <a:buClr>
                <a:schemeClr val="dk1"/>
              </a:buClr>
              <a:buSzPts val="800"/>
              <a:buNone/>
              <a:defRPr sz="800"/>
            </a:lvl2pPr>
            <a:lvl3pPr indent="-228600" lvl="2" marL="1371600" algn="l">
              <a:spcBef>
                <a:spcPts val="100"/>
              </a:spcBef>
              <a:spcAft>
                <a:spcPts val="0"/>
              </a:spcAft>
              <a:buClr>
                <a:schemeClr val="dk1"/>
              </a:buClr>
              <a:buSzPts val="700"/>
              <a:buNone/>
              <a:defRPr sz="700"/>
            </a:lvl3pPr>
            <a:lvl4pPr indent="-228600" lvl="3" marL="1828800" algn="l">
              <a:spcBef>
                <a:spcPts val="100"/>
              </a:spcBef>
              <a:spcAft>
                <a:spcPts val="0"/>
              </a:spcAft>
              <a:buClr>
                <a:schemeClr val="dk1"/>
              </a:buClr>
              <a:buSzPts val="600"/>
              <a:buNone/>
              <a:defRPr sz="600"/>
            </a:lvl4pPr>
            <a:lvl5pPr indent="-228600" lvl="4" marL="2286000" algn="l">
              <a:spcBef>
                <a:spcPts val="100"/>
              </a:spcBef>
              <a:spcAft>
                <a:spcPts val="0"/>
              </a:spcAft>
              <a:buClr>
                <a:schemeClr val="dk1"/>
              </a:buClr>
              <a:buSzPts val="600"/>
              <a:buNone/>
              <a:defRPr sz="600"/>
            </a:lvl5pPr>
            <a:lvl6pPr indent="-228600" lvl="5" marL="2743200" algn="l">
              <a:spcBef>
                <a:spcPts val="100"/>
              </a:spcBef>
              <a:spcAft>
                <a:spcPts val="0"/>
              </a:spcAft>
              <a:buClr>
                <a:schemeClr val="dk1"/>
              </a:buClr>
              <a:buSzPts val="600"/>
              <a:buNone/>
              <a:defRPr sz="600"/>
            </a:lvl6pPr>
            <a:lvl7pPr indent="-228600" lvl="6" marL="3200400" algn="l">
              <a:spcBef>
                <a:spcPts val="100"/>
              </a:spcBef>
              <a:spcAft>
                <a:spcPts val="0"/>
              </a:spcAft>
              <a:buClr>
                <a:schemeClr val="dk1"/>
              </a:buClr>
              <a:buSzPts val="600"/>
              <a:buNone/>
              <a:defRPr sz="600"/>
            </a:lvl7pPr>
            <a:lvl8pPr indent="-228600" lvl="7" marL="3657600" algn="l">
              <a:spcBef>
                <a:spcPts val="100"/>
              </a:spcBef>
              <a:spcAft>
                <a:spcPts val="0"/>
              </a:spcAft>
              <a:buClr>
                <a:schemeClr val="dk1"/>
              </a:buClr>
              <a:buSzPts val="600"/>
              <a:buNone/>
              <a:defRPr sz="600"/>
            </a:lvl8pPr>
            <a:lvl9pPr indent="-228600" lvl="8" marL="4114800" algn="l">
              <a:spcBef>
                <a:spcPts val="100"/>
              </a:spcBef>
              <a:spcAft>
                <a:spcPts val="0"/>
              </a:spcAft>
              <a:buClr>
                <a:schemeClr val="dk1"/>
              </a:buClr>
              <a:buSzPts val="600"/>
              <a:buNone/>
              <a:defRPr sz="600"/>
            </a:lvl9pPr>
          </a:lstStyle>
          <a:p/>
        </p:txBody>
      </p:sp>
      <p:sp>
        <p:nvSpPr>
          <p:cNvPr id="88" name="Google Shape;88;p11"/>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89" name="Google Shape;89;p11"/>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90" name="Google Shape;90;p11"/>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304724" y="183092"/>
            <a:ext cx="5484900" cy="762000"/>
          </a:xfrm>
          <a:prstGeom prst="rect">
            <a:avLst/>
          </a:prstGeom>
          <a:noFill/>
          <a:ln>
            <a:noFill/>
          </a:ln>
        </p:spPr>
        <p:txBody>
          <a:bodyPr anchorCtr="0" anchor="ctr" bIns="30450" lIns="60950" spcFirstLastPara="1" rIns="60950" wrap="square" tIns="30450">
            <a:normAutofit/>
          </a:bodyPr>
          <a:lstStyle>
            <a:lvl1pPr lvl="0" marR="0" rtl="0" algn="ctr">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p:txBody>
      </p:sp>
      <p:sp>
        <p:nvSpPr>
          <p:cNvPr id="7" name="Google Shape;7;p2"/>
          <p:cNvSpPr txBox="1"/>
          <p:nvPr>
            <p:ph idx="1" type="body"/>
          </p:nvPr>
        </p:nvSpPr>
        <p:spPr>
          <a:xfrm>
            <a:off x="304724" y="1066800"/>
            <a:ext cx="5484900" cy="3017400"/>
          </a:xfrm>
          <a:prstGeom prst="rect">
            <a:avLst/>
          </a:prstGeom>
          <a:noFill/>
          <a:ln>
            <a:noFill/>
          </a:ln>
        </p:spPr>
        <p:txBody>
          <a:bodyPr anchorCtr="0" anchor="t" bIns="30450" lIns="60950" spcFirstLastPara="1" rIns="60950" wrap="square" tIns="30450">
            <a:normAutofit/>
          </a:bodyPr>
          <a:lstStyle>
            <a:lvl1pPr indent="-361950" lvl="0" marL="4572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9250" lvl="1" marL="914400" marR="0" rtl="0" algn="l">
              <a:spcBef>
                <a:spcPts val="4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2pPr>
            <a:lvl3pPr indent="-330200" lvl="2" marL="13716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1150" lvl="3" marL="18288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1150" lvl="5" marL="27432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304724" y="4237567"/>
            <a:ext cx="1422000" cy="243300"/>
          </a:xfrm>
          <a:prstGeom prst="rect">
            <a:avLst/>
          </a:prstGeom>
          <a:noFill/>
          <a:ln>
            <a:noFill/>
          </a:ln>
        </p:spPr>
        <p:txBody>
          <a:bodyPr anchorCtr="0" anchor="ctr" bIns="30450" lIns="60950" spcFirstLastPara="1" rIns="60950" wrap="square" tIns="30450">
            <a:noAutofit/>
          </a:bodyPr>
          <a:lstStyle>
            <a:lvl1pPr lvl="0" marR="0" rtl="0" algn="l">
              <a:spcBef>
                <a:spcPts val="0"/>
              </a:spcBef>
              <a:spcAft>
                <a:spcPts val="0"/>
              </a:spcAft>
              <a:buSzPts val="900"/>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2pPr>
            <a:lvl3pPr lvl="2"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3pPr>
            <a:lvl4pPr lvl="3"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4pPr>
            <a:lvl5pPr lvl="4"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5pPr>
            <a:lvl6pPr lvl="5"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6pPr>
            <a:lvl7pPr lvl="6"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7pPr>
            <a:lvl8pPr lvl="7"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8pPr>
            <a:lvl9pPr lvl="8"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2082279" y="4237567"/>
            <a:ext cx="1929900" cy="243300"/>
          </a:xfrm>
          <a:prstGeom prst="rect">
            <a:avLst/>
          </a:prstGeom>
          <a:noFill/>
          <a:ln>
            <a:noFill/>
          </a:ln>
        </p:spPr>
        <p:txBody>
          <a:bodyPr anchorCtr="0" anchor="ctr" bIns="30450" lIns="60950" spcFirstLastPara="1" rIns="60950" wrap="square" tIns="30450">
            <a:noAutofit/>
          </a:bodyPr>
          <a:lstStyle>
            <a:lvl1pPr lvl="0" marR="0" rtl="0" algn="ctr">
              <a:spcBef>
                <a:spcPts val="0"/>
              </a:spcBef>
              <a:spcAft>
                <a:spcPts val="0"/>
              </a:spcAft>
              <a:buSzPts val="900"/>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2pPr>
            <a:lvl3pPr lvl="2"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3pPr>
            <a:lvl4pPr lvl="3"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4pPr>
            <a:lvl5pPr lvl="4"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5pPr>
            <a:lvl6pPr lvl="5"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6pPr>
            <a:lvl7pPr lvl="6"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7pPr>
            <a:lvl8pPr lvl="7"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8pPr>
            <a:lvl9pPr lvl="8"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4367707" y="4237567"/>
            <a:ext cx="1422000" cy="243300"/>
          </a:xfrm>
          <a:prstGeom prst="rect">
            <a:avLst/>
          </a:prstGeom>
          <a:noFill/>
          <a:ln>
            <a:noFill/>
          </a:ln>
        </p:spPr>
        <p:txBody>
          <a:bodyPr anchorCtr="0" anchor="ctr" bIns="30450" lIns="60950" spcFirstLastPara="1" rIns="60950" wrap="square" tIns="30450">
            <a:noAutofit/>
          </a:bodyPr>
          <a:lstStyle>
            <a:lvl1pPr indent="0" lvl="0" marL="0" marR="0" rtl="0" algn="r">
              <a:spcBef>
                <a:spcPts val="0"/>
              </a:spcBef>
              <a:buNone/>
              <a:defRPr b="0" i="0" sz="800" u="none" cap="none" strike="noStrike">
                <a:solidFill>
                  <a:srgbClr val="888888"/>
                </a:solidFill>
                <a:latin typeface="Calibri"/>
                <a:ea typeface="Calibri"/>
                <a:cs typeface="Calibri"/>
                <a:sym typeface="Calibri"/>
              </a:defRPr>
            </a:lvl1pPr>
            <a:lvl2pPr indent="0" lvl="1" marL="0" marR="0" rtl="0" algn="r">
              <a:spcBef>
                <a:spcPts val="0"/>
              </a:spcBef>
              <a:buNone/>
              <a:defRPr b="0" i="0" sz="800" u="none" cap="none" strike="noStrike">
                <a:solidFill>
                  <a:srgbClr val="888888"/>
                </a:solidFill>
                <a:latin typeface="Calibri"/>
                <a:ea typeface="Calibri"/>
                <a:cs typeface="Calibri"/>
                <a:sym typeface="Calibri"/>
              </a:defRPr>
            </a:lvl2pPr>
            <a:lvl3pPr indent="0" lvl="2" marL="0" marR="0" rtl="0" algn="r">
              <a:spcBef>
                <a:spcPts val="0"/>
              </a:spcBef>
              <a:buNone/>
              <a:defRPr b="0" i="0" sz="800" u="none" cap="none" strike="noStrike">
                <a:solidFill>
                  <a:srgbClr val="888888"/>
                </a:solidFill>
                <a:latin typeface="Calibri"/>
                <a:ea typeface="Calibri"/>
                <a:cs typeface="Calibri"/>
                <a:sym typeface="Calibri"/>
              </a:defRPr>
            </a:lvl3pPr>
            <a:lvl4pPr indent="0" lvl="3" marL="0" marR="0" rtl="0" algn="r">
              <a:spcBef>
                <a:spcPts val="0"/>
              </a:spcBef>
              <a:buNone/>
              <a:defRPr b="0" i="0" sz="800" u="none" cap="none" strike="noStrike">
                <a:solidFill>
                  <a:srgbClr val="888888"/>
                </a:solidFill>
                <a:latin typeface="Calibri"/>
                <a:ea typeface="Calibri"/>
                <a:cs typeface="Calibri"/>
                <a:sym typeface="Calibri"/>
              </a:defRPr>
            </a:lvl4pPr>
            <a:lvl5pPr indent="0" lvl="4" marL="0" marR="0" rtl="0" algn="r">
              <a:spcBef>
                <a:spcPts val="0"/>
              </a:spcBef>
              <a:buNone/>
              <a:defRPr b="0" i="0" sz="800" u="none" cap="none" strike="noStrike">
                <a:solidFill>
                  <a:srgbClr val="888888"/>
                </a:solidFill>
                <a:latin typeface="Calibri"/>
                <a:ea typeface="Calibri"/>
                <a:cs typeface="Calibri"/>
                <a:sym typeface="Calibri"/>
              </a:defRPr>
            </a:lvl5pPr>
            <a:lvl6pPr indent="0" lvl="5" marL="0" marR="0" rtl="0" algn="r">
              <a:spcBef>
                <a:spcPts val="0"/>
              </a:spcBef>
              <a:buNone/>
              <a:defRPr b="0" i="0" sz="800" u="none" cap="none" strike="noStrike">
                <a:solidFill>
                  <a:srgbClr val="888888"/>
                </a:solidFill>
                <a:latin typeface="Calibri"/>
                <a:ea typeface="Calibri"/>
                <a:cs typeface="Calibri"/>
                <a:sym typeface="Calibri"/>
              </a:defRPr>
            </a:lvl6pPr>
            <a:lvl7pPr indent="0" lvl="6" marL="0" marR="0" rtl="0" algn="r">
              <a:spcBef>
                <a:spcPts val="0"/>
              </a:spcBef>
              <a:buNone/>
              <a:defRPr b="0" i="0" sz="800" u="none" cap="none" strike="noStrike">
                <a:solidFill>
                  <a:srgbClr val="888888"/>
                </a:solidFill>
                <a:latin typeface="Calibri"/>
                <a:ea typeface="Calibri"/>
                <a:cs typeface="Calibri"/>
                <a:sym typeface="Calibri"/>
              </a:defRPr>
            </a:lvl7pPr>
            <a:lvl8pPr indent="0" lvl="7" marL="0" marR="0" rtl="0" algn="r">
              <a:spcBef>
                <a:spcPts val="0"/>
              </a:spcBef>
              <a:buNone/>
              <a:defRPr b="0" i="0" sz="800" u="none" cap="none" strike="noStrike">
                <a:solidFill>
                  <a:srgbClr val="888888"/>
                </a:solidFill>
                <a:latin typeface="Calibri"/>
                <a:ea typeface="Calibri"/>
                <a:cs typeface="Calibri"/>
                <a:sym typeface="Calibri"/>
              </a:defRPr>
            </a:lvl8pPr>
            <a:lvl9pPr indent="0" lvl="8" marL="0" marR="0" rtl="0" algn="r">
              <a:spcBef>
                <a:spcPts val="0"/>
              </a:spcBef>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43.png"/><Relationship Id="rId13" Type="http://schemas.openxmlformats.org/officeDocument/2006/relationships/image" Target="../media/image6.png"/><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34.png"/><Relationship Id="rId9" Type="http://schemas.openxmlformats.org/officeDocument/2006/relationships/image" Target="../media/image41.png"/><Relationship Id="rId5" Type="http://schemas.openxmlformats.org/officeDocument/2006/relationships/image" Target="../media/image46.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7.png"/><Relationship Id="rId6" Type="http://schemas.openxmlformats.org/officeDocument/2006/relationships/image" Target="../media/image61.png"/><Relationship Id="rId7" Type="http://schemas.openxmlformats.org/officeDocument/2006/relationships/image" Target="../media/image35.png"/><Relationship Id="rId8" Type="http://schemas.openxmlformats.org/officeDocument/2006/relationships/image" Target="../media/image55.png"/></Relationships>
</file>

<file path=ppt/slides/_rels/slide13.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57.png"/><Relationship Id="rId9" Type="http://schemas.openxmlformats.org/officeDocument/2006/relationships/image" Target="../media/image49.png"/><Relationship Id="rId5" Type="http://schemas.openxmlformats.org/officeDocument/2006/relationships/image" Target="../media/image54.png"/><Relationship Id="rId6" Type="http://schemas.openxmlformats.org/officeDocument/2006/relationships/image" Target="../media/image51.png"/><Relationship Id="rId7" Type="http://schemas.openxmlformats.org/officeDocument/2006/relationships/image" Target="../media/image53.png"/><Relationship Id="rId8"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63.png"/><Relationship Id="rId12"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56.png"/><Relationship Id="rId9" Type="http://schemas.openxmlformats.org/officeDocument/2006/relationships/image" Target="../media/image76.png"/><Relationship Id="rId5" Type="http://schemas.openxmlformats.org/officeDocument/2006/relationships/image" Target="../media/image67.png"/><Relationship Id="rId6" Type="http://schemas.openxmlformats.org/officeDocument/2006/relationships/image" Target="../media/image65.png"/><Relationship Id="rId7" Type="http://schemas.openxmlformats.org/officeDocument/2006/relationships/image" Target="../media/image64.png"/><Relationship Id="rId8" Type="http://schemas.openxmlformats.org/officeDocument/2006/relationships/image" Target="../media/image86.png"/></Relationships>
</file>

<file path=ppt/slides/_rels/slide19.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71.png"/><Relationship Id="rId13" Type="http://schemas.openxmlformats.org/officeDocument/2006/relationships/image" Target="../media/image77.png"/><Relationship Id="rId12"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56.png"/><Relationship Id="rId9" Type="http://schemas.openxmlformats.org/officeDocument/2006/relationships/image" Target="../media/image78.png"/><Relationship Id="rId5" Type="http://schemas.openxmlformats.org/officeDocument/2006/relationships/image" Target="../media/image73.png"/><Relationship Id="rId6" Type="http://schemas.openxmlformats.org/officeDocument/2006/relationships/image" Target="../media/image72.png"/><Relationship Id="rId7" Type="http://schemas.openxmlformats.org/officeDocument/2006/relationships/image" Target="../media/image74.png"/><Relationship Id="rId8"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11.jpg"/><Relationship Id="rId6" Type="http://schemas.openxmlformats.org/officeDocument/2006/relationships/image" Target="../media/image101.jpg"/><Relationship Id="rId7" Type="http://schemas.openxmlformats.org/officeDocument/2006/relationships/image" Target="../media/image9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9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0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8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5.png"/></Relationships>
</file>

<file path=ppt/slides/_rels/slide32.xml.rels><?xml version="1.0" encoding="UTF-8" standalone="yes"?><Relationships xmlns="http://schemas.openxmlformats.org/package/2006/relationships"><Relationship Id="rId11" Type="http://schemas.openxmlformats.org/officeDocument/2006/relationships/image" Target="../media/image89.png"/><Relationship Id="rId10" Type="http://schemas.openxmlformats.org/officeDocument/2006/relationships/image" Target="../media/image84.png"/><Relationship Id="rId13" Type="http://schemas.openxmlformats.org/officeDocument/2006/relationships/image" Target="../media/image77.png"/><Relationship Id="rId12"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2.png"/><Relationship Id="rId4" Type="http://schemas.openxmlformats.org/officeDocument/2006/relationships/image" Target="../media/image56.png"/><Relationship Id="rId9" Type="http://schemas.openxmlformats.org/officeDocument/2006/relationships/image" Target="../media/image83.png"/><Relationship Id="rId5" Type="http://schemas.openxmlformats.org/officeDocument/2006/relationships/image" Target="../media/image112.png"/><Relationship Id="rId6" Type="http://schemas.openxmlformats.org/officeDocument/2006/relationships/image" Target="../media/image82.png"/><Relationship Id="rId7" Type="http://schemas.openxmlformats.org/officeDocument/2006/relationships/image" Target="../media/image88.png"/><Relationship Id="rId8" Type="http://schemas.openxmlformats.org/officeDocument/2006/relationships/image" Target="../media/image8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8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05.jpg"/><Relationship Id="rId6" Type="http://schemas.openxmlformats.org/officeDocument/2006/relationships/image" Target="../media/image109.jpg"/><Relationship Id="rId7" Type="http://schemas.openxmlformats.org/officeDocument/2006/relationships/image" Target="../media/image9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0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gif"/><Relationship Id="rId7" Type="http://schemas.openxmlformats.org/officeDocument/2006/relationships/image" Target="../media/image8.png"/><Relationship Id="rId8"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02.jpg"/><Relationship Id="rId6" Type="http://schemas.openxmlformats.org/officeDocument/2006/relationships/image" Target="../media/image96.jpg"/><Relationship Id="rId7" Type="http://schemas.openxmlformats.org/officeDocument/2006/relationships/image" Target="../media/image11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90.jpg"/><Relationship Id="rId6" Type="http://schemas.openxmlformats.org/officeDocument/2006/relationships/image" Target="../media/image10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08.jpg"/><Relationship Id="rId6" Type="http://schemas.openxmlformats.org/officeDocument/2006/relationships/image" Target="../media/image103.jpg"/><Relationship Id="rId7" Type="http://schemas.openxmlformats.org/officeDocument/2006/relationships/image" Target="../media/image10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9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9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9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39.png"/><Relationship Id="rId7" Type="http://schemas.openxmlformats.org/officeDocument/2006/relationships/image" Target="../media/image28.pn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328c4e3bc08_0_717"/>
          <p:cNvSpPr txBox="1"/>
          <p:nvPr/>
        </p:nvSpPr>
        <p:spPr>
          <a:xfrm>
            <a:off x="1306025" y="759975"/>
            <a:ext cx="95769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000" u="none" cap="none" strike="noStrike">
                <a:solidFill>
                  <a:srgbClr val="000000"/>
                </a:solidFill>
                <a:latin typeface="Times"/>
                <a:ea typeface="Times"/>
                <a:cs typeface="Times"/>
                <a:sym typeface="Times"/>
              </a:rPr>
              <a:t>Sarvodaya Hospital Clinical Staff Workshop</a:t>
            </a:r>
            <a:endParaRPr sz="5000"/>
          </a:p>
        </p:txBody>
      </p:sp>
      <p:grpSp>
        <p:nvGrpSpPr>
          <p:cNvPr id="112" name="Google Shape;112;g328c4e3bc08_0_717"/>
          <p:cNvGrpSpPr/>
          <p:nvPr/>
        </p:nvGrpSpPr>
        <p:grpSpPr>
          <a:xfrm>
            <a:off x="1113215" y="2621683"/>
            <a:ext cx="9987300" cy="1157442"/>
            <a:chOff x="974090" y="2308433"/>
            <a:chExt cx="9987300" cy="1157442"/>
          </a:xfrm>
        </p:grpSpPr>
        <p:sp>
          <p:nvSpPr>
            <p:cNvPr id="113" name="Google Shape;113;g328c4e3bc08_0_717"/>
            <p:cNvSpPr txBox="1"/>
            <p:nvPr/>
          </p:nvSpPr>
          <p:spPr>
            <a:xfrm>
              <a:off x="974090" y="2308433"/>
              <a:ext cx="9987300" cy="615600"/>
            </a:xfrm>
            <a:prstGeom prst="rect">
              <a:avLst/>
            </a:prstGeom>
            <a:noFill/>
            <a:ln>
              <a:noFill/>
            </a:ln>
          </p:spPr>
          <p:txBody>
            <a:bodyPr anchorCtr="0" anchor="t" bIns="0" lIns="0" spcFirstLastPara="1" rIns="0" wrap="square" tIns="0">
              <a:spAutoFit/>
            </a:bodyPr>
            <a:lstStyle/>
            <a:p>
              <a:pPr indent="0" lvl="0" marL="0" marR="0" rtl="0" algn="ctr">
                <a:lnSpc>
                  <a:spcPct val="104993"/>
                </a:lnSpc>
                <a:spcBef>
                  <a:spcPts val="0"/>
                </a:spcBef>
                <a:spcAft>
                  <a:spcPts val="0"/>
                </a:spcAft>
                <a:buNone/>
              </a:pPr>
              <a:r>
                <a:rPr b="1" i="0" lang="en-US" sz="4000" u="none" cap="none" strike="noStrike">
                  <a:solidFill>
                    <a:srgbClr val="DA0E05"/>
                  </a:solidFill>
                  <a:latin typeface="Times"/>
                  <a:ea typeface="Times"/>
                  <a:cs typeface="Times"/>
                  <a:sym typeface="Times"/>
                </a:rPr>
                <a:t>Patients Engagement &amp; Communication</a:t>
              </a:r>
              <a:endParaRPr sz="900"/>
            </a:p>
          </p:txBody>
        </p:sp>
        <p:sp>
          <p:nvSpPr>
            <p:cNvPr id="114" name="Google Shape;114;g328c4e3bc08_0_717"/>
            <p:cNvSpPr txBox="1"/>
            <p:nvPr/>
          </p:nvSpPr>
          <p:spPr>
            <a:xfrm>
              <a:off x="3868200" y="2957975"/>
              <a:ext cx="4199100" cy="507900"/>
            </a:xfrm>
            <a:prstGeom prst="rect">
              <a:avLst/>
            </a:prstGeom>
            <a:noFill/>
            <a:ln>
              <a:noFill/>
            </a:ln>
          </p:spPr>
          <p:txBody>
            <a:bodyPr anchorCtr="0" anchor="t" bIns="0" lIns="0" spcFirstLastPara="1" rIns="0" wrap="square" tIns="0">
              <a:spAutoFit/>
            </a:bodyPr>
            <a:lstStyle/>
            <a:p>
              <a:pPr indent="0" lvl="0" marL="0" marR="0" rtl="0" algn="l">
                <a:lnSpc>
                  <a:spcPct val="105027"/>
                </a:lnSpc>
                <a:spcBef>
                  <a:spcPts val="0"/>
                </a:spcBef>
                <a:spcAft>
                  <a:spcPts val="0"/>
                </a:spcAft>
                <a:buNone/>
              </a:pPr>
              <a:r>
                <a:rPr b="1" i="1" lang="en-US" sz="3300" u="none" cap="none" strike="noStrike">
                  <a:solidFill>
                    <a:srgbClr val="DA0E05"/>
                  </a:solidFill>
                  <a:latin typeface="Times New Roman"/>
                  <a:ea typeface="Times New Roman"/>
                  <a:cs typeface="Times New Roman"/>
                  <a:sym typeface="Times New Roman"/>
                </a:rPr>
                <a:t> Use Every </a:t>
              </a:r>
              <a:r>
                <a:rPr b="1" i="1" lang="en-US" sz="3300">
                  <a:solidFill>
                    <a:srgbClr val="DA0E05"/>
                  </a:solidFill>
                  <a:latin typeface="Times New Roman"/>
                  <a:ea typeface="Times New Roman"/>
                  <a:cs typeface="Times New Roman"/>
                  <a:sym typeface="Times New Roman"/>
                </a:rPr>
                <a:t>Opportunity</a:t>
              </a:r>
              <a:endParaRPr sz="3300">
                <a:latin typeface="Times New Roman"/>
                <a:ea typeface="Times New Roman"/>
                <a:cs typeface="Times New Roman"/>
                <a:sym typeface="Times New Roman"/>
              </a:endParaRPr>
            </a:p>
          </p:txBody>
        </p:sp>
      </p:grpSp>
      <p:grpSp>
        <p:nvGrpSpPr>
          <p:cNvPr id="115" name="Google Shape;115;g328c4e3bc08_0_717"/>
          <p:cNvGrpSpPr/>
          <p:nvPr/>
        </p:nvGrpSpPr>
        <p:grpSpPr>
          <a:xfrm>
            <a:off x="3170372" y="5291902"/>
            <a:ext cx="5848216" cy="1123928"/>
            <a:chOff x="3035635" y="5291902"/>
            <a:chExt cx="5848216" cy="1123928"/>
          </a:xfrm>
        </p:grpSpPr>
        <p:sp>
          <p:nvSpPr>
            <p:cNvPr id="116" name="Google Shape;116;g328c4e3bc08_0_717"/>
            <p:cNvSpPr/>
            <p:nvPr/>
          </p:nvSpPr>
          <p:spPr>
            <a:xfrm>
              <a:off x="5504801" y="5291902"/>
              <a:ext cx="3379050" cy="1123928"/>
            </a:xfrm>
            <a:custGeom>
              <a:rect b="b" l="l" r="r" t="t"/>
              <a:pathLst>
                <a:path extrusionOk="0" h="1683788" w="5062247">
                  <a:moveTo>
                    <a:pt x="0" y="0"/>
                  </a:moveTo>
                  <a:lnTo>
                    <a:pt x="5062247" y="0"/>
                  </a:lnTo>
                  <a:lnTo>
                    <a:pt x="5062247" y="1683789"/>
                  </a:lnTo>
                  <a:lnTo>
                    <a:pt x="0" y="1683789"/>
                  </a:lnTo>
                  <a:lnTo>
                    <a:pt x="0" y="0"/>
                  </a:lnTo>
                  <a:close/>
                </a:path>
              </a:pathLst>
            </a:custGeom>
            <a:blipFill rotWithShape="1">
              <a:blip r:embed="rId3">
                <a:alphaModFix/>
              </a:blip>
              <a:stretch>
                <a:fillRect b="-104747" l="-48439" r="-42619" t="-118677"/>
              </a:stretch>
            </a:blipFill>
            <a:ln>
              <a:noFill/>
            </a:ln>
          </p:spPr>
        </p:sp>
        <p:sp>
          <p:nvSpPr>
            <p:cNvPr id="117" name="Google Shape;117;g328c4e3bc08_0_717"/>
            <p:cNvSpPr txBox="1"/>
            <p:nvPr/>
          </p:nvSpPr>
          <p:spPr>
            <a:xfrm>
              <a:off x="3035635" y="5666771"/>
              <a:ext cx="2870100" cy="400200"/>
            </a:xfrm>
            <a:prstGeom prst="rect">
              <a:avLst/>
            </a:prstGeom>
            <a:noFill/>
            <a:ln>
              <a:noFill/>
            </a:ln>
          </p:spPr>
          <p:txBody>
            <a:bodyPr anchorCtr="0" anchor="t" bIns="0" lIns="0" spcFirstLastPara="1" rIns="0" wrap="square" tIns="0">
              <a:spAutoFit/>
            </a:bodyPr>
            <a:lstStyle/>
            <a:p>
              <a:pPr indent="0" lvl="0" marL="0" marR="0" rtl="0" algn="ctr">
                <a:lnSpc>
                  <a:spcPct val="105012"/>
                </a:lnSpc>
                <a:spcBef>
                  <a:spcPts val="0"/>
                </a:spcBef>
                <a:spcAft>
                  <a:spcPts val="0"/>
                </a:spcAft>
                <a:buNone/>
              </a:pPr>
              <a:r>
                <a:rPr b="1" i="0" lang="en-US" sz="2600" u="none" cap="none" strike="noStrike">
                  <a:solidFill>
                    <a:srgbClr val="000000"/>
                  </a:solidFill>
                  <a:latin typeface="Times"/>
                  <a:ea typeface="Times"/>
                  <a:cs typeface="Times"/>
                  <a:sym typeface="Times"/>
                </a:rPr>
                <a:t>Conducted by:</a:t>
              </a:r>
              <a:endParaRPr sz="300"/>
            </a:p>
          </p:txBody>
        </p:sp>
      </p:grpSp>
      <p:sp>
        <p:nvSpPr>
          <p:cNvPr id="118" name="Google Shape;118;g328c4e3bc08_0_717"/>
          <p:cNvSpPr txBox="1"/>
          <p:nvPr/>
        </p:nvSpPr>
        <p:spPr>
          <a:xfrm>
            <a:off x="4667650" y="4406325"/>
            <a:ext cx="3015300" cy="369300"/>
          </a:xfrm>
          <a:prstGeom prst="rect">
            <a:avLst/>
          </a:prstGeom>
          <a:noFill/>
          <a:ln>
            <a:noFill/>
          </a:ln>
        </p:spPr>
        <p:txBody>
          <a:bodyPr anchorCtr="0" anchor="t" bIns="0" lIns="0" spcFirstLastPara="1" rIns="0" wrap="square" tIns="0">
            <a:spAutoFit/>
          </a:bodyPr>
          <a:lstStyle/>
          <a:p>
            <a:pPr indent="0" lvl="0" marL="0" marR="0" rtl="0" algn="ctr">
              <a:lnSpc>
                <a:spcPct val="189993"/>
              </a:lnSpc>
              <a:spcBef>
                <a:spcPts val="0"/>
              </a:spcBef>
              <a:spcAft>
                <a:spcPts val="0"/>
              </a:spcAft>
              <a:buNone/>
            </a:pPr>
            <a:r>
              <a:rPr b="1" i="0" lang="en-US" sz="2400" u="none" cap="none" strike="noStrike">
                <a:solidFill>
                  <a:srgbClr val="000000"/>
                </a:solidFill>
                <a:latin typeface="Times New Roman"/>
                <a:ea typeface="Times New Roman"/>
                <a:cs typeface="Times New Roman"/>
                <a:sym typeface="Times New Roman"/>
              </a:rPr>
              <a:t>Friday</a:t>
            </a:r>
            <a:r>
              <a:rPr lang="en-US" sz="2400">
                <a:latin typeface="Times New Roman"/>
                <a:ea typeface="Times New Roman"/>
                <a:cs typeface="Times New Roman"/>
                <a:sym typeface="Times New Roman"/>
              </a:rPr>
              <a:t>, </a:t>
            </a:r>
            <a:r>
              <a:rPr b="1" i="0" lang="en-US" sz="2400" u="none" cap="none" strike="noStrike">
                <a:solidFill>
                  <a:srgbClr val="000000"/>
                </a:solidFill>
                <a:latin typeface="Times New Roman"/>
                <a:ea typeface="Times New Roman"/>
                <a:cs typeface="Times New Roman"/>
                <a:sym typeface="Times New Roman"/>
              </a:rPr>
              <a:t>Jan 10, 2025</a:t>
            </a:r>
            <a:endParaRPr sz="2400">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E"/>
        </a:solidFill>
      </p:bgPr>
    </p:bg>
    <p:spTree>
      <p:nvGrpSpPr>
        <p:cNvPr id="273" name="Shape 273"/>
        <p:cNvGrpSpPr/>
        <p:nvPr/>
      </p:nvGrpSpPr>
      <p:grpSpPr>
        <a:xfrm>
          <a:off x="0" y="0"/>
          <a:ext cx="0" cy="0"/>
          <a:chOff x="0" y="0"/>
          <a:chExt cx="0" cy="0"/>
        </a:xfrm>
      </p:grpSpPr>
      <p:grpSp>
        <p:nvGrpSpPr>
          <p:cNvPr id="274" name="Google Shape;274;g32288256976_0_456"/>
          <p:cNvGrpSpPr/>
          <p:nvPr/>
        </p:nvGrpSpPr>
        <p:grpSpPr>
          <a:xfrm>
            <a:off x="5039620" y="2420381"/>
            <a:ext cx="2201794" cy="2122383"/>
            <a:chOff x="0" y="0"/>
            <a:chExt cx="812800" cy="812800"/>
          </a:xfrm>
        </p:grpSpPr>
        <p:sp>
          <p:nvSpPr>
            <p:cNvPr id="275" name="Google Shape;275;g32288256976_0_45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80975">
              <a:solidFill>
                <a:srgbClr val="0E4D8D"/>
              </a:solidFill>
              <a:prstDash val="solid"/>
              <a:miter lim="8000"/>
              <a:headEnd len="sm" w="sm" type="none"/>
              <a:tailEnd len="sm" w="sm" type="none"/>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276" name="Google Shape;276;g32288256976_0_456"/>
            <p:cNvSpPr txBox="1"/>
            <p:nvPr/>
          </p:nvSpPr>
          <p:spPr>
            <a:xfrm>
              <a:off x="76200" y="38100"/>
              <a:ext cx="660300" cy="6984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sp>
        <p:nvSpPr>
          <p:cNvPr id="277" name="Google Shape;277;g32288256976_0_456"/>
          <p:cNvSpPr/>
          <p:nvPr/>
        </p:nvSpPr>
        <p:spPr>
          <a:xfrm>
            <a:off x="7227610" y="1399064"/>
            <a:ext cx="645835" cy="622398"/>
          </a:xfrm>
          <a:custGeom>
            <a:rect b="b" l="l" r="r" t="t"/>
            <a:pathLst>
              <a:path extrusionOk="0" h="1041670" w="1041670">
                <a:moveTo>
                  <a:pt x="0" y="0"/>
                </a:moveTo>
                <a:lnTo>
                  <a:pt x="1041671" y="0"/>
                </a:lnTo>
                <a:lnTo>
                  <a:pt x="1041671" y="1041670"/>
                </a:lnTo>
                <a:lnTo>
                  <a:pt x="0" y="1041670"/>
                </a:lnTo>
                <a:lnTo>
                  <a:pt x="0" y="0"/>
                </a:lnTo>
                <a:close/>
              </a:path>
            </a:pathLst>
          </a:custGeom>
          <a:blipFill rotWithShape="1">
            <a:blip r:embed="rId3">
              <a:alphaModFix/>
            </a:blip>
            <a:stretch>
              <a:fillRect b="0" l="0" r="0" t="0"/>
            </a:stretch>
          </a:blipFill>
          <a:ln>
            <a:noFill/>
          </a:ln>
        </p:spPr>
      </p:sp>
      <p:sp>
        <p:nvSpPr>
          <p:cNvPr id="278" name="Google Shape;278;g32288256976_0_456"/>
          <p:cNvSpPr/>
          <p:nvPr/>
        </p:nvSpPr>
        <p:spPr>
          <a:xfrm>
            <a:off x="8478730" y="2458233"/>
            <a:ext cx="959245" cy="924434"/>
          </a:xfrm>
          <a:custGeom>
            <a:rect b="b" l="l" r="r" t="t"/>
            <a:pathLst>
              <a:path extrusionOk="0" h="1547170" w="1547170">
                <a:moveTo>
                  <a:pt x="0" y="0"/>
                </a:moveTo>
                <a:lnTo>
                  <a:pt x="1547170" y="0"/>
                </a:lnTo>
                <a:lnTo>
                  <a:pt x="1547170" y="1547169"/>
                </a:lnTo>
                <a:lnTo>
                  <a:pt x="0" y="1547169"/>
                </a:lnTo>
                <a:lnTo>
                  <a:pt x="0" y="0"/>
                </a:lnTo>
                <a:close/>
              </a:path>
            </a:pathLst>
          </a:custGeom>
          <a:blipFill rotWithShape="1">
            <a:blip r:embed="rId4">
              <a:alphaModFix/>
            </a:blip>
            <a:stretch>
              <a:fillRect b="0" l="0" r="0" t="0"/>
            </a:stretch>
          </a:blipFill>
          <a:ln>
            <a:noFill/>
          </a:ln>
        </p:spPr>
      </p:sp>
      <p:sp>
        <p:nvSpPr>
          <p:cNvPr id="279" name="Google Shape;279;g32288256976_0_456"/>
          <p:cNvSpPr/>
          <p:nvPr/>
        </p:nvSpPr>
        <p:spPr>
          <a:xfrm>
            <a:off x="2751958" y="5067800"/>
            <a:ext cx="768970" cy="741064"/>
          </a:xfrm>
          <a:custGeom>
            <a:rect b="b" l="l" r="r" t="t"/>
            <a:pathLst>
              <a:path extrusionOk="0" h="1240275" w="1240275">
                <a:moveTo>
                  <a:pt x="0" y="0"/>
                </a:moveTo>
                <a:lnTo>
                  <a:pt x="1240275" y="0"/>
                </a:lnTo>
                <a:lnTo>
                  <a:pt x="1240275" y="1240275"/>
                </a:lnTo>
                <a:lnTo>
                  <a:pt x="0" y="1240275"/>
                </a:lnTo>
                <a:lnTo>
                  <a:pt x="0" y="0"/>
                </a:lnTo>
                <a:close/>
              </a:path>
            </a:pathLst>
          </a:custGeom>
          <a:blipFill rotWithShape="1">
            <a:blip r:embed="rId5">
              <a:alphaModFix/>
            </a:blip>
            <a:stretch>
              <a:fillRect b="0" l="0" r="0" t="0"/>
            </a:stretch>
          </a:blipFill>
          <a:ln>
            <a:noFill/>
          </a:ln>
        </p:spPr>
      </p:sp>
      <p:sp>
        <p:nvSpPr>
          <p:cNvPr id="280" name="Google Shape;280;g32288256976_0_456"/>
          <p:cNvSpPr/>
          <p:nvPr/>
        </p:nvSpPr>
        <p:spPr>
          <a:xfrm>
            <a:off x="4108198" y="1375461"/>
            <a:ext cx="824609" cy="901769"/>
          </a:xfrm>
          <a:custGeom>
            <a:rect b="b" l="l" r="r" t="t"/>
            <a:pathLst>
              <a:path extrusionOk="0" h="1509236" w="1330015">
                <a:moveTo>
                  <a:pt x="0" y="0"/>
                </a:moveTo>
                <a:lnTo>
                  <a:pt x="1330015" y="0"/>
                </a:lnTo>
                <a:lnTo>
                  <a:pt x="1330015" y="1509237"/>
                </a:lnTo>
                <a:lnTo>
                  <a:pt x="0" y="1509237"/>
                </a:lnTo>
                <a:lnTo>
                  <a:pt x="0" y="0"/>
                </a:lnTo>
                <a:close/>
              </a:path>
            </a:pathLst>
          </a:custGeom>
          <a:blipFill rotWithShape="1">
            <a:blip r:embed="rId6">
              <a:alphaModFix/>
            </a:blip>
            <a:stretch>
              <a:fillRect b="0" l="0" r="0" t="0"/>
            </a:stretch>
          </a:blipFill>
          <a:ln>
            <a:noFill/>
          </a:ln>
        </p:spPr>
      </p:sp>
      <p:cxnSp>
        <p:nvCxnSpPr>
          <p:cNvPr id="281" name="Google Shape;281;g32288256976_0_456"/>
          <p:cNvCxnSpPr/>
          <p:nvPr/>
        </p:nvCxnSpPr>
        <p:spPr>
          <a:xfrm flipH="1" rot="10800000">
            <a:off x="6149154" y="1796539"/>
            <a:ext cx="589800" cy="610200"/>
          </a:xfrm>
          <a:prstGeom prst="straightConnector1">
            <a:avLst/>
          </a:prstGeom>
          <a:noFill/>
          <a:ln cap="flat" cmpd="sng" w="38100">
            <a:solidFill>
              <a:srgbClr val="000000"/>
            </a:solidFill>
            <a:prstDash val="solid"/>
            <a:round/>
            <a:headEnd len="sm" w="sm" type="none"/>
            <a:tailEnd len="sm" w="sm" type="none"/>
          </a:ln>
        </p:spPr>
      </p:cxnSp>
      <p:cxnSp>
        <p:nvCxnSpPr>
          <p:cNvPr id="282" name="Google Shape;282;g32288256976_0_456"/>
          <p:cNvCxnSpPr/>
          <p:nvPr/>
        </p:nvCxnSpPr>
        <p:spPr>
          <a:xfrm>
            <a:off x="6748068" y="1800286"/>
            <a:ext cx="432600" cy="14400"/>
          </a:xfrm>
          <a:prstGeom prst="straightConnector1">
            <a:avLst/>
          </a:prstGeom>
          <a:noFill/>
          <a:ln cap="flat" cmpd="sng" w="38100">
            <a:solidFill>
              <a:srgbClr val="000000"/>
            </a:solidFill>
            <a:prstDash val="solid"/>
            <a:round/>
            <a:headEnd len="sm" w="sm" type="none"/>
            <a:tailEnd len="sm" w="sm" type="none"/>
          </a:ln>
        </p:spPr>
      </p:cxnSp>
      <p:cxnSp>
        <p:nvCxnSpPr>
          <p:cNvPr id="283" name="Google Shape;283;g32288256976_0_456"/>
          <p:cNvCxnSpPr/>
          <p:nvPr/>
        </p:nvCxnSpPr>
        <p:spPr>
          <a:xfrm flipH="1" rot="10800000">
            <a:off x="4526536" y="4422185"/>
            <a:ext cx="1224300" cy="768000"/>
          </a:xfrm>
          <a:prstGeom prst="straightConnector1">
            <a:avLst/>
          </a:prstGeom>
          <a:noFill/>
          <a:ln cap="flat" cmpd="sng" w="38100">
            <a:solidFill>
              <a:srgbClr val="000000"/>
            </a:solidFill>
            <a:prstDash val="solid"/>
            <a:round/>
            <a:headEnd len="sm" w="sm" type="none"/>
            <a:tailEnd len="sm" w="sm" type="none"/>
          </a:ln>
        </p:spPr>
      </p:cxnSp>
      <p:cxnSp>
        <p:nvCxnSpPr>
          <p:cNvPr id="284" name="Google Shape;284;g32288256976_0_456"/>
          <p:cNvCxnSpPr/>
          <p:nvPr/>
        </p:nvCxnSpPr>
        <p:spPr>
          <a:xfrm>
            <a:off x="3654931" y="5188343"/>
            <a:ext cx="864900" cy="0"/>
          </a:xfrm>
          <a:prstGeom prst="straightConnector1">
            <a:avLst/>
          </a:prstGeom>
          <a:noFill/>
          <a:ln cap="flat" cmpd="sng" w="38100">
            <a:solidFill>
              <a:srgbClr val="000000"/>
            </a:solidFill>
            <a:prstDash val="solid"/>
            <a:round/>
            <a:headEnd len="sm" w="sm" type="none"/>
            <a:tailEnd len="sm" w="sm" type="none"/>
          </a:ln>
        </p:spPr>
      </p:cxnSp>
      <p:cxnSp>
        <p:nvCxnSpPr>
          <p:cNvPr id="285" name="Google Shape;285;g32288256976_0_456"/>
          <p:cNvCxnSpPr/>
          <p:nvPr/>
        </p:nvCxnSpPr>
        <p:spPr>
          <a:xfrm>
            <a:off x="3753681" y="3738470"/>
            <a:ext cx="1262100" cy="7200"/>
          </a:xfrm>
          <a:prstGeom prst="straightConnector1">
            <a:avLst/>
          </a:prstGeom>
          <a:noFill/>
          <a:ln cap="flat" cmpd="sng" w="38100">
            <a:solidFill>
              <a:srgbClr val="000000"/>
            </a:solidFill>
            <a:prstDash val="solid"/>
            <a:round/>
            <a:headEnd len="sm" w="sm" type="none"/>
            <a:tailEnd len="sm" w="sm" type="none"/>
          </a:ln>
        </p:spPr>
      </p:cxnSp>
      <p:cxnSp>
        <p:nvCxnSpPr>
          <p:cNvPr id="286" name="Google Shape;286;g32288256976_0_456"/>
          <p:cNvCxnSpPr/>
          <p:nvPr/>
        </p:nvCxnSpPr>
        <p:spPr>
          <a:xfrm>
            <a:off x="7237358" y="3766874"/>
            <a:ext cx="1094400" cy="606000"/>
          </a:xfrm>
          <a:prstGeom prst="straightConnector1">
            <a:avLst/>
          </a:prstGeom>
          <a:noFill/>
          <a:ln cap="flat" cmpd="sng" w="38100">
            <a:solidFill>
              <a:srgbClr val="000000"/>
            </a:solidFill>
            <a:prstDash val="solid"/>
            <a:round/>
            <a:headEnd len="sm" w="sm" type="none"/>
            <a:tailEnd len="sm" w="sm" type="none"/>
          </a:ln>
        </p:spPr>
      </p:cxnSp>
      <p:cxnSp>
        <p:nvCxnSpPr>
          <p:cNvPr id="287" name="Google Shape;287;g32288256976_0_456"/>
          <p:cNvCxnSpPr/>
          <p:nvPr/>
        </p:nvCxnSpPr>
        <p:spPr>
          <a:xfrm flipH="1" rot="10800000">
            <a:off x="6972544" y="2606265"/>
            <a:ext cx="834900" cy="218100"/>
          </a:xfrm>
          <a:prstGeom prst="straightConnector1">
            <a:avLst/>
          </a:prstGeom>
          <a:noFill/>
          <a:ln cap="flat" cmpd="sng" w="38100">
            <a:solidFill>
              <a:srgbClr val="000000"/>
            </a:solidFill>
            <a:prstDash val="solid"/>
            <a:round/>
            <a:headEnd len="sm" w="sm" type="none"/>
            <a:tailEnd len="sm" w="sm" type="none"/>
          </a:ln>
        </p:spPr>
      </p:cxnSp>
      <p:cxnSp>
        <p:nvCxnSpPr>
          <p:cNvPr id="288" name="Google Shape;288;g32288256976_0_456"/>
          <p:cNvCxnSpPr/>
          <p:nvPr/>
        </p:nvCxnSpPr>
        <p:spPr>
          <a:xfrm>
            <a:off x="7789939" y="2605561"/>
            <a:ext cx="608700" cy="304500"/>
          </a:xfrm>
          <a:prstGeom prst="straightConnector1">
            <a:avLst/>
          </a:prstGeom>
          <a:noFill/>
          <a:ln cap="flat" cmpd="sng" w="38100">
            <a:solidFill>
              <a:srgbClr val="000000"/>
            </a:solidFill>
            <a:prstDash val="solid"/>
            <a:round/>
            <a:headEnd len="sm" w="sm" type="none"/>
            <a:tailEnd len="sm" w="sm" type="none"/>
          </a:ln>
        </p:spPr>
      </p:cxnSp>
      <p:cxnSp>
        <p:nvCxnSpPr>
          <p:cNvPr id="289" name="Google Shape;289;g32288256976_0_456"/>
          <p:cNvCxnSpPr/>
          <p:nvPr/>
        </p:nvCxnSpPr>
        <p:spPr>
          <a:xfrm>
            <a:off x="6706663" y="4418271"/>
            <a:ext cx="639600" cy="1048500"/>
          </a:xfrm>
          <a:prstGeom prst="straightConnector1">
            <a:avLst/>
          </a:prstGeom>
          <a:noFill/>
          <a:ln cap="flat" cmpd="sng" w="38100">
            <a:solidFill>
              <a:srgbClr val="000000"/>
            </a:solidFill>
            <a:prstDash val="solid"/>
            <a:round/>
            <a:headEnd len="sm" w="sm" type="none"/>
            <a:tailEnd len="sm" w="sm" type="none"/>
          </a:ln>
        </p:spPr>
      </p:cxnSp>
      <p:cxnSp>
        <p:nvCxnSpPr>
          <p:cNvPr id="290" name="Google Shape;290;g32288256976_0_456"/>
          <p:cNvCxnSpPr/>
          <p:nvPr/>
        </p:nvCxnSpPr>
        <p:spPr>
          <a:xfrm>
            <a:off x="4758050" y="2377539"/>
            <a:ext cx="515400" cy="435900"/>
          </a:xfrm>
          <a:prstGeom prst="straightConnector1">
            <a:avLst/>
          </a:prstGeom>
          <a:noFill/>
          <a:ln cap="flat" cmpd="sng" w="38100">
            <a:solidFill>
              <a:srgbClr val="000000"/>
            </a:solidFill>
            <a:prstDash val="solid"/>
            <a:round/>
            <a:headEnd len="sm" w="sm" type="none"/>
            <a:tailEnd len="sm" w="sm" type="none"/>
          </a:ln>
        </p:spPr>
      </p:cxnSp>
      <p:sp>
        <p:nvSpPr>
          <p:cNvPr id="291" name="Google Shape;291;g32288256976_0_456"/>
          <p:cNvSpPr/>
          <p:nvPr/>
        </p:nvSpPr>
        <p:spPr>
          <a:xfrm>
            <a:off x="5951875" y="2281605"/>
            <a:ext cx="377665" cy="293897"/>
          </a:xfrm>
          <a:custGeom>
            <a:rect b="b" l="l" r="r" t="t"/>
            <a:pathLst>
              <a:path extrusionOk="0" h="491878" w="609137">
                <a:moveTo>
                  <a:pt x="0" y="0"/>
                </a:moveTo>
                <a:lnTo>
                  <a:pt x="609138" y="0"/>
                </a:lnTo>
                <a:lnTo>
                  <a:pt x="609138" y="491878"/>
                </a:lnTo>
                <a:lnTo>
                  <a:pt x="0" y="491878"/>
                </a:lnTo>
                <a:lnTo>
                  <a:pt x="0" y="0"/>
                </a:lnTo>
                <a:close/>
              </a:path>
            </a:pathLst>
          </a:custGeom>
          <a:blipFill rotWithShape="1">
            <a:blip r:embed="rId7">
              <a:alphaModFix/>
            </a:blip>
            <a:stretch>
              <a:fillRect b="0" l="0" r="0" t="0"/>
            </a:stretch>
          </a:blipFill>
          <a:ln>
            <a:noFill/>
          </a:ln>
        </p:spPr>
      </p:sp>
      <p:sp>
        <p:nvSpPr>
          <p:cNvPr id="292" name="Google Shape;292;g32288256976_0_456"/>
          <p:cNvSpPr/>
          <p:nvPr/>
        </p:nvSpPr>
        <p:spPr>
          <a:xfrm rot="1920323">
            <a:off x="6783162" y="2686643"/>
            <a:ext cx="373528" cy="296724"/>
          </a:xfrm>
          <a:custGeom>
            <a:rect b="b" l="l" r="r" t="t"/>
            <a:pathLst>
              <a:path extrusionOk="0" h="491878" w="609137">
                <a:moveTo>
                  <a:pt x="0" y="0"/>
                </a:moveTo>
                <a:lnTo>
                  <a:pt x="609138" y="0"/>
                </a:lnTo>
                <a:lnTo>
                  <a:pt x="609138" y="491879"/>
                </a:lnTo>
                <a:lnTo>
                  <a:pt x="0" y="491879"/>
                </a:lnTo>
                <a:lnTo>
                  <a:pt x="0" y="0"/>
                </a:lnTo>
                <a:close/>
              </a:path>
            </a:pathLst>
          </a:custGeom>
          <a:blipFill rotWithShape="1">
            <a:blip r:embed="rId7">
              <a:alphaModFix/>
            </a:blip>
            <a:stretch>
              <a:fillRect b="0" l="0" r="0" t="0"/>
            </a:stretch>
          </a:blipFill>
          <a:ln>
            <a:noFill/>
          </a:ln>
        </p:spPr>
      </p:sp>
      <p:sp>
        <p:nvSpPr>
          <p:cNvPr id="293" name="Google Shape;293;g32288256976_0_456"/>
          <p:cNvSpPr/>
          <p:nvPr/>
        </p:nvSpPr>
        <p:spPr>
          <a:xfrm rot="5299342">
            <a:off x="6999337" y="3575323"/>
            <a:ext cx="364115" cy="305086"/>
          </a:xfrm>
          <a:custGeom>
            <a:rect b="b" l="l" r="r" t="t"/>
            <a:pathLst>
              <a:path extrusionOk="0" h="491878" w="609137">
                <a:moveTo>
                  <a:pt x="0" y="0"/>
                </a:moveTo>
                <a:lnTo>
                  <a:pt x="609137" y="0"/>
                </a:lnTo>
                <a:lnTo>
                  <a:pt x="609137" y="491878"/>
                </a:lnTo>
                <a:lnTo>
                  <a:pt x="0" y="491878"/>
                </a:lnTo>
                <a:lnTo>
                  <a:pt x="0" y="0"/>
                </a:lnTo>
                <a:close/>
              </a:path>
            </a:pathLst>
          </a:custGeom>
          <a:blipFill rotWithShape="1">
            <a:blip r:embed="rId7">
              <a:alphaModFix/>
            </a:blip>
            <a:stretch>
              <a:fillRect b="0" l="0" r="0" t="0"/>
            </a:stretch>
          </a:blipFill>
          <a:ln>
            <a:noFill/>
          </a:ln>
        </p:spPr>
      </p:sp>
      <p:sp>
        <p:nvSpPr>
          <p:cNvPr id="294" name="Google Shape;294;g32288256976_0_456"/>
          <p:cNvSpPr/>
          <p:nvPr/>
        </p:nvSpPr>
        <p:spPr>
          <a:xfrm rot="8954237">
            <a:off x="6449112" y="4205408"/>
            <a:ext cx="372163" cy="296428"/>
          </a:xfrm>
          <a:custGeom>
            <a:rect b="b" l="l" r="r" t="t"/>
            <a:pathLst>
              <a:path extrusionOk="0" h="491878" w="609137">
                <a:moveTo>
                  <a:pt x="0" y="0"/>
                </a:moveTo>
                <a:lnTo>
                  <a:pt x="609137" y="0"/>
                </a:lnTo>
                <a:lnTo>
                  <a:pt x="609137" y="491879"/>
                </a:lnTo>
                <a:lnTo>
                  <a:pt x="0" y="491879"/>
                </a:lnTo>
                <a:lnTo>
                  <a:pt x="0" y="0"/>
                </a:lnTo>
                <a:close/>
              </a:path>
            </a:pathLst>
          </a:custGeom>
          <a:blipFill rotWithShape="1">
            <a:blip r:embed="rId7">
              <a:alphaModFix/>
            </a:blip>
            <a:stretch>
              <a:fillRect b="0" l="0" r="0" t="0"/>
            </a:stretch>
          </a:blipFill>
          <a:ln>
            <a:noFill/>
          </a:ln>
        </p:spPr>
      </p:sp>
      <p:sp>
        <p:nvSpPr>
          <p:cNvPr id="295" name="Google Shape;295;g32288256976_0_456"/>
          <p:cNvSpPr/>
          <p:nvPr/>
        </p:nvSpPr>
        <p:spPr>
          <a:xfrm rot="-9988098">
            <a:off x="5543275" y="4264746"/>
            <a:ext cx="377484" cy="294986"/>
          </a:xfrm>
          <a:custGeom>
            <a:rect b="b" l="l" r="r" t="t"/>
            <a:pathLst>
              <a:path extrusionOk="0" h="491878" w="609137">
                <a:moveTo>
                  <a:pt x="0" y="0"/>
                </a:moveTo>
                <a:lnTo>
                  <a:pt x="609137" y="0"/>
                </a:lnTo>
                <a:lnTo>
                  <a:pt x="609137" y="491879"/>
                </a:lnTo>
                <a:lnTo>
                  <a:pt x="0" y="491879"/>
                </a:lnTo>
                <a:lnTo>
                  <a:pt x="0" y="0"/>
                </a:lnTo>
                <a:close/>
              </a:path>
            </a:pathLst>
          </a:custGeom>
          <a:blipFill rotWithShape="1">
            <a:blip r:embed="rId7">
              <a:alphaModFix/>
            </a:blip>
            <a:stretch>
              <a:fillRect b="0" l="0" r="0" t="0"/>
            </a:stretch>
          </a:blipFill>
          <a:ln>
            <a:noFill/>
          </a:ln>
        </p:spPr>
      </p:sp>
      <p:sp>
        <p:nvSpPr>
          <p:cNvPr id="296" name="Google Shape;296;g32288256976_0_456"/>
          <p:cNvSpPr/>
          <p:nvPr/>
        </p:nvSpPr>
        <p:spPr>
          <a:xfrm rot="-6756087">
            <a:off x="4950253" y="3591404"/>
            <a:ext cx="364545" cy="302120"/>
          </a:xfrm>
          <a:custGeom>
            <a:rect b="b" l="l" r="r" t="t"/>
            <a:pathLst>
              <a:path extrusionOk="0" h="491878" w="609137">
                <a:moveTo>
                  <a:pt x="0" y="0"/>
                </a:moveTo>
                <a:lnTo>
                  <a:pt x="609137" y="0"/>
                </a:lnTo>
                <a:lnTo>
                  <a:pt x="609137" y="491878"/>
                </a:lnTo>
                <a:lnTo>
                  <a:pt x="0" y="491878"/>
                </a:lnTo>
                <a:lnTo>
                  <a:pt x="0" y="0"/>
                </a:lnTo>
                <a:close/>
              </a:path>
            </a:pathLst>
          </a:custGeom>
          <a:blipFill rotWithShape="1">
            <a:blip r:embed="rId7">
              <a:alphaModFix/>
            </a:blip>
            <a:stretch>
              <a:fillRect b="0" l="0" r="0" t="0"/>
            </a:stretch>
          </a:blipFill>
          <a:ln>
            <a:noFill/>
          </a:ln>
        </p:spPr>
      </p:sp>
      <p:sp>
        <p:nvSpPr>
          <p:cNvPr id="297" name="Google Shape;297;g32288256976_0_456"/>
          <p:cNvSpPr/>
          <p:nvPr/>
        </p:nvSpPr>
        <p:spPr>
          <a:xfrm rot="-3051617">
            <a:off x="5116072" y="2696005"/>
            <a:ext cx="369122" cy="300292"/>
          </a:xfrm>
          <a:custGeom>
            <a:rect b="b" l="l" r="r" t="t"/>
            <a:pathLst>
              <a:path extrusionOk="0" h="491878" w="609137">
                <a:moveTo>
                  <a:pt x="0" y="0"/>
                </a:moveTo>
                <a:lnTo>
                  <a:pt x="609138" y="0"/>
                </a:lnTo>
                <a:lnTo>
                  <a:pt x="609138" y="491879"/>
                </a:lnTo>
                <a:lnTo>
                  <a:pt x="0" y="491879"/>
                </a:lnTo>
                <a:lnTo>
                  <a:pt x="0" y="0"/>
                </a:lnTo>
                <a:close/>
              </a:path>
            </a:pathLst>
          </a:custGeom>
          <a:blipFill rotWithShape="1">
            <a:blip r:embed="rId7">
              <a:alphaModFix/>
            </a:blip>
            <a:stretch>
              <a:fillRect b="0" l="0" r="0" t="0"/>
            </a:stretch>
          </a:blipFill>
          <a:ln>
            <a:noFill/>
          </a:ln>
        </p:spPr>
      </p:sp>
      <p:grpSp>
        <p:nvGrpSpPr>
          <p:cNvPr id="298" name="Google Shape;298;g32288256976_0_456"/>
          <p:cNvGrpSpPr/>
          <p:nvPr/>
        </p:nvGrpSpPr>
        <p:grpSpPr>
          <a:xfrm rot="-1584353">
            <a:off x="5781756" y="1883789"/>
            <a:ext cx="1897037" cy="1974592"/>
            <a:chOff x="0" y="-38100"/>
            <a:chExt cx="812700" cy="850800"/>
          </a:xfrm>
        </p:grpSpPr>
        <p:sp>
          <p:nvSpPr>
            <p:cNvPr id="299" name="Google Shape;299;g32288256976_0_456"/>
            <p:cNvSpPr/>
            <p:nvPr/>
          </p:nvSpPr>
          <p:spPr>
            <a:xfrm>
              <a:off x="0" y="0"/>
              <a:ext cx="158970" cy="98715"/>
            </a:xfrm>
            <a:custGeom>
              <a:rect b="b" l="l" r="r" t="t"/>
              <a:pathLst>
                <a:path extrusionOk="0" h="98715" w="158970">
                  <a:moveTo>
                    <a:pt x="0" y="0"/>
                  </a:moveTo>
                  <a:lnTo>
                    <a:pt x="158970" y="0"/>
                  </a:lnTo>
                  <a:lnTo>
                    <a:pt x="158970" y="98715"/>
                  </a:lnTo>
                  <a:lnTo>
                    <a:pt x="0" y="98715"/>
                  </a:lnTo>
                  <a:close/>
                </a:path>
              </a:pathLst>
            </a:custGeom>
            <a:solidFill>
              <a:srgbClr val="FFF6EE"/>
            </a:solidFill>
            <a:ln>
              <a:noFill/>
            </a:ln>
          </p:spPr>
        </p:sp>
        <p:sp>
          <p:nvSpPr>
            <p:cNvPr id="300" name="Google Shape;300;g32288256976_0_456"/>
            <p:cNvSpPr txBox="1"/>
            <p:nvPr/>
          </p:nvSpPr>
          <p:spPr>
            <a:xfrm>
              <a:off x="0" y="-38100"/>
              <a:ext cx="812700" cy="8508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sp>
        <p:nvSpPr>
          <p:cNvPr id="301" name="Google Shape;301;g32288256976_0_456"/>
          <p:cNvSpPr/>
          <p:nvPr/>
        </p:nvSpPr>
        <p:spPr>
          <a:xfrm>
            <a:off x="8378827" y="3933590"/>
            <a:ext cx="1261042" cy="1009786"/>
          </a:xfrm>
          <a:custGeom>
            <a:rect b="b" l="l" r="r" t="t"/>
            <a:pathLst>
              <a:path extrusionOk="0" h="1690018" w="2033938">
                <a:moveTo>
                  <a:pt x="0" y="0"/>
                </a:moveTo>
                <a:lnTo>
                  <a:pt x="2033938" y="0"/>
                </a:lnTo>
                <a:lnTo>
                  <a:pt x="2033938" y="1690018"/>
                </a:lnTo>
                <a:lnTo>
                  <a:pt x="0" y="1690018"/>
                </a:lnTo>
                <a:lnTo>
                  <a:pt x="0" y="0"/>
                </a:lnTo>
                <a:close/>
              </a:path>
            </a:pathLst>
          </a:custGeom>
          <a:blipFill rotWithShape="1">
            <a:blip r:embed="rId8">
              <a:alphaModFix/>
            </a:blip>
            <a:stretch>
              <a:fillRect b="0" l="0" r="0" t="0"/>
            </a:stretch>
          </a:blipFill>
          <a:ln>
            <a:noFill/>
          </a:ln>
        </p:spPr>
      </p:sp>
      <p:sp>
        <p:nvSpPr>
          <p:cNvPr id="302" name="Google Shape;302;g32288256976_0_456"/>
          <p:cNvSpPr txBox="1"/>
          <p:nvPr/>
        </p:nvSpPr>
        <p:spPr>
          <a:xfrm>
            <a:off x="7807652" y="1318500"/>
            <a:ext cx="2017200" cy="7683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Early Detection &amp; Prevention</a:t>
            </a:r>
            <a:endParaRPr sz="900"/>
          </a:p>
        </p:txBody>
      </p:sp>
      <p:sp>
        <p:nvSpPr>
          <p:cNvPr id="303" name="Google Shape;303;g32288256976_0_456"/>
          <p:cNvSpPr txBox="1"/>
          <p:nvPr/>
        </p:nvSpPr>
        <p:spPr>
          <a:xfrm>
            <a:off x="1894625" y="399850"/>
            <a:ext cx="8491800" cy="600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3900">
                <a:latin typeface="Times New Roman"/>
                <a:ea typeface="Times New Roman"/>
                <a:cs typeface="Times New Roman"/>
                <a:sym typeface="Times New Roman"/>
              </a:rPr>
              <a:t>Benefits of Patient Engagement to HCP</a:t>
            </a:r>
            <a:endParaRPr b="1" sz="3900">
              <a:solidFill>
                <a:srgbClr val="3C53AC"/>
              </a:solidFill>
              <a:latin typeface="Times"/>
              <a:ea typeface="Times"/>
              <a:cs typeface="Times"/>
              <a:sym typeface="Times"/>
            </a:endParaRPr>
          </a:p>
        </p:txBody>
      </p:sp>
      <p:sp>
        <p:nvSpPr>
          <p:cNvPr id="304" name="Google Shape;304;g32288256976_0_456"/>
          <p:cNvSpPr txBox="1"/>
          <p:nvPr/>
        </p:nvSpPr>
        <p:spPr>
          <a:xfrm>
            <a:off x="2216330" y="1511064"/>
            <a:ext cx="2017200" cy="7683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Greater overall profitability</a:t>
            </a:r>
            <a:endParaRPr sz="900"/>
          </a:p>
        </p:txBody>
      </p:sp>
      <p:sp>
        <p:nvSpPr>
          <p:cNvPr id="305" name="Google Shape;305;g32288256976_0_456"/>
          <p:cNvSpPr txBox="1"/>
          <p:nvPr/>
        </p:nvSpPr>
        <p:spPr>
          <a:xfrm>
            <a:off x="734625" y="5063474"/>
            <a:ext cx="2017200" cy="11673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Improved Patient Loyalty &amp; Referrals</a:t>
            </a:r>
            <a:endParaRPr sz="900"/>
          </a:p>
        </p:txBody>
      </p:sp>
      <p:sp>
        <p:nvSpPr>
          <p:cNvPr id="306" name="Google Shape;306;g32288256976_0_456"/>
          <p:cNvSpPr txBox="1"/>
          <p:nvPr/>
        </p:nvSpPr>
        <p:spPr>
          <a:xfrm>
            <a:off x="9563527" y="4275578"/>
            <a:ext cx="2017200" cy="7683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Improved Trust &amp; Satisfaction</a:t>
            </a:r>
            <a:endParaRPr sz="900"/>
          </a:p>
        </p:txBody>
      </p:sp>
      <p:sp>
        <p:nvSpPr>
          <p:cNvPr id="307" name="Google Shape;307;g32288256976_0_456"/>
          <p:cNvSpPr txBox="1"/>
          <p:nvPr/>
        </p:nvSpPr>
        <p:spPr>
          <a:xfrm>
            <a:off x="9563527" y="2469867"/>
            <a:ext cx="2017200" cy="11187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2300" u="none" cap="none" strike="noStrike">
                <a:solidFill>
                  <a:srgbClr val="000000"/>
                </a:solidFill>
                <a:latin typeface="Times New Roman"/>
                <a:ea typeface="Times New Roman"/>
                <a:cs typeface="Times New Roman"/>
                <a:sym typeface="Times New Roman"/>
              </a:rPr>
              <a:t>Better Outcomes &amp; Reduced Medical errors</a:t>
            </a:r>
            <a:endParaRPr sz="900"/>
          </a:p>
        </p:txBody>
      </p:sp>
      <p:sp>
        <p:nvSpPr>
          <p:cNvPr id="308" name="Google Shape;308;g32288256976_0_456"/>
          <p:cNvSpPr/>
          <p:nvPr/>
        </p:nvSpPr>
        <p:spPr>
          <a:xfrm>
            <a:off x="7110175" y="5531958"/>
            <a:ext cx="810630" cy="781212"/>
          </a:xfrm>
          <a:custGeom>
            <a:rect b="b" l="l" r="r" t="t"/>
            <a:pathLst>
              <a:path extrusionOk="0" h="1307467" w="1307467">
                <a:moveTo>
                  <a:pt x="0" y="0"/>
                </a:moveTo>
                <a:lnTo>
                  <a:pt x="1307468" y="0"/>
                </a:lnTo>
                <a:lnTo>
                  <a:pt x="1307468" y="1307467"/>
                </a:lnTo>
                <a:lnTo>
                  <a:pt x="0" y="1307467"/>
                </a:lnTo>
                <a:lnTo>
                  <a:pt x="0" y="0"/>
                </a:lnTo>
                <a:close/>
              </a:path>
            </a:pathLst>
          </a:custGeom>
          <a:blipFill rotWithShape="1">
            <a:blip r:embed="rId9">
              <a:alphaModFix/>
            </a:blip>
            <a:stretch>
              <a:fillRect b="0" l="0" r="0" t="0"/>
            </a:stretch>
          </a:blipFill>
          <a:ln>
            <a:noFill/>
          </a:ln>
        </p:spPr>
      </p:sp>
      <p:sp>
        <p:nvSpPr>
          <p:cNvPr id="309" name="Google Shape;309;g32288256976_0_456"/>
          <p:cNvSpPr txBox="1"/>
          <p:nvPr/>
        </p:nvSpPr>
        <p:spPr>
          <a:xfrm>
            <a:off x="7872813" y="5499921"/>
            <a:ext cx="2017200" cy="11673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Personal and Professional Fulfillment</a:t>
            </a:r>
            <a:endParaRPr sz="900"/>
          </a:p>
        </p:txBody>
      </p:sp>
      <p:sp>
        <p:nvSpPr>
          <p:cNvPr id="310" name="Google Shape;310;g32288256976_0_456"/>
          <p:cNvSpPr/>
          <p:nvPr/>
        </p:nvSpPr>
        <p:spPr>
          <a:xfrm>
            <a:off x="3048767" y="3303625"/>
            <a:ext cx="606759" cy="766872"/>
          </a:xfrm>
          <a:custGeom>
            <a:rect b="b" l="l" r="r" t="t"/>
            <a:pathLst>
              <a:path extrusionOk="0" h="1283467" w="978643">
                <a:moveTo>
                  <a:pt x="0" y="0"/>
                </a:moveTo>
                <a:lnTo>
                  <a:pt x="978643" y="0"/>
                </a:lnTo>
                <a:lnTo>
                  <a:pt x="978643" y="1283467"/>
                </a:lnTo>
                <a:lnTo>
                  <a:pt x="0" y="1283467"/>
                </a:lnTo>
                <a:lnTo>
                  <a:pt x="0" y="0"/>
                </a:lnTo>
                <a:close/>
              </a:path>
            </a:pathLst>
          </a:custGeom>
          <a:blipFill rotWithShape="1">
            <a:blip r:embed="rId10">
              <a:alphaModFix/>
            </a:blip>
            <a:stretch>
              <a:fillRect b="0" l="0" r="0" t="0"/>
            </a:stretch>
          </a:blipFill>
          <a:ln>
            <a:noFill/>
          </a:ln>
        </p:spPr>
      </p:sp>
      <p:sp>
        <p:nvSpPr>
          <p:cNvPr id="311" name="Google Shape;311;g32288256976_0_456"/>
          <p:cNvSpPr txBox="1"/>
          <p:nvPr/>
        </p:nvSpPr>
        <p:spPr>
          <a:xfrm>
            <a:off x="1398316" y="3435803"/>
            <a:ext cx="2017200" cy="7683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Increased Reputation</a:t>
            </a:r>
            <a:endParaRPr sz="900"/>
          </a:p>
        </p:txBody>
      </p:sp>
      <p:pic>
        <p:nvPicPr>
          <p:cNvPr id="312" name="Google Shape;312;g32288256976_0_456"/>
          <p:cNvPicPr preferRelativeResize="0"/>
          <p:nvPr/>
        </p:nvPicPr>
        <p:blipFill rotWithShape="1">
          <a:blip r:embed="rId11">
            <a:alphaModFix/>
          </a:blip>
          <a:srcRect b="0" l="0" r="0" t="0"/>
          <a:stretch/>
        </p:blipFill>
        <p:spPr>
          <a:xfrm>
            <a:off x="5156998" y="2484661"/>
            <a:ext cx="1991362" cy="1961955"/>
          </a:xfrm>
          <a:prstGeom prst="rect">
            <a:avLst/>
          </a:prstGeom>
          <a:noFill/>
          <a:ln>
            <a:noFill/>
          </a:ln>
        </p:spPr>
      </p:pic>
      <p:pic>
        <p:nvPicPr>
          <p:cNvPr id="313" name="Google Shape;313;g32288256976_0_456"/>
          <p:cNvPicPr preferRelativeResize="0"/>
          <p:nvPr/>
        </p:nvPicPr>
        <p:blipFill>
          <a:blip r:embed="rId12">
            <a:alphaModFix/>
          </a:blip>
          <a:stretch>
            <a:fillRect/>
          </a:stretch>
        </p:blipFill>
        <p:spPr>
          <a:xfrm>
            <a:off x="304507" y="237458"/>
            <a:ext cx="1142714" cy="507873"/>
          </a:xfrm>
          <a:prstGeom prst="rect">
            <a:avLst/>
          </a:prstGeom>
          <a:noFill/>
          <a:ln>
            <a:noFill/>
          </a:ln>
        </p:spPr>
      </p:pic>
      <p:pic>
        <p:nvPicPr>
          <p:cNvPr id="314" name="Google Shape;314;g32288256976_0_456"/>
          <p:cNvPicPr preferRelativeResize="0"/>
          <p:nvPr/>
        </p:nvPicPr>
        <p:blipFill rotWithShape="1">
          <a:blip r:embed="rId13">
            <a:alphaModFix/>
          </a:blip>
          <a:srcRect b="29528" l="26127" r="55806" t="34619"/>
          <a:stretch/>
        </p:blipFill>
        <p:spPr>
          <a:xfrm>
            <a:off x="11276195" y="245083"/>
            <a:ext cx="623293" cy="695949"/>
          </a:xfrm>
          <a:prstGeom prst="rect">
            <a:avLst/>
          </a:prstGeom>
          <a:noFill/>
          <a:ln>
            <a:noFill/>
          </a:ln>
        </p:spPr>
      </p:pic>
      <p:sp>
        <p:nvSpPr>
          <p:cNvPr id="315" name="Google Shape;315;g32288256976_0_456"/>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32a8a051f25_0_140"/>
          <p:cNvSpPr txBox="1"/>
          <p:nvPr>
            <p:ph idx="4294967295" type="body"/>
          </p:nvPr>
        </p:nvSpPr>
        <p:spPr>
          <a:xfrm>
            <a:off x="770820" y="1652625"/>
            <a:ext cx="10647300" cy="2151900"/>
          </a:xfrm>
          <a:prstGeom prst="rect">
            <a:avLst/>
          </a:prstGeom>
        </p:spPr>
        <p:txBody>
          <a:bodyPr anchorCtr="0" anchor="t" bIns="30450" lIns="60950" spcFirstLastPara="1" rIns="60950" wrap="square" tIns="30450">
            <a:noAutofit/>
          </a:bodyPr>
          <a:lstStyle/>
          <a:p>
            <a:pPr indent="0" lvl="0" marL="0" rtl="0" algn="ctr">
              <a:lnSpc>
                <a:spcPct val="100000"/>
              </a:lnSpc>
              <a:spcBef>
                <a:spcPts val="400"/>
              </a:spcBef>
              <a:spcAft>
                <a:spcPts val="0"/>
              </a:spcAft>
              <a:buNone/>
            </a:pPr>
            <a:r>
              <a:rPr lang="en-US" sz="2900">
                <a:solidFill>
                  <a:schemeClr val="dk1"/>
                </a:solidFill>
                <a:latin typeface="Times New Roman"/>
                <a:ea typeface="Times New Roman"/>
                <a:cs typeface="Times New Roman"/>
                <a:sym typeface="Times New Roman"/>
              </a:rPr>
              <a:t>There are only two kind of people in a hospital:</a:t>
            </a:r>
            <a:endParaRPr sz="2900">
              <a:solidFill>
                <a:schemeClr val="dk1"/>
              </a:solidFill>
              <a:latin typeface="Times New Roman"/>
              <a:ea typeface="Times New Roman"/>
              <a:cs typeface="Times New Roman"/>
              <a:sym typeface="Times New Roman"/>
            </a:endParaRPr>
          </a:p>
          <a:p>
            <a:pPr indent="0" lvl="0" marL="0" rtl="0" algn="ctr">
              <a:lnSpc>
                <a:spcPct val="100000"/>
              </a:lnSpc>
              <a:spcBef>
                <a:spcPts val="400"/>
              </a:spcBef>
              <a:spcAft>
                <a:spcPts val="0"/>
              </a:spcAft>
              <a:buNone/>
            </a:pPr>
            <a:r>
              <a:t/>
            </a:r>
            <a:endParaRPr b="1" i="1" sz="2900">
              <a:solidFill>
                <a:srgbClr val="FF0000"/>
              </a:solidFill>
              <a:latin typeface="Times New Roman"/>
              <a:ea typeface="Times New Roman"/>
              <a:cs typeface="Times New Roman"/>
              <a:sym typeface="Times New Roman"/>
            </a:endParaRPr>
          </a:p>
          <a:p>
            <a:pPr indent="0" lvl="0" marL="0" rtl="0" algn="ctr">
              <a:lnSpc>
                <a:spcPct val="100000"/>
              </a:lnSpc>
              <a:spcBef>
                <a:spcPts val="400"/>
              </a:spcBef>
              <a:spcAft>
                <a:spcPts val="0"/>
              </a:spcAft>
              <a:buNone/>
            </a:pPr>
            <a:r>
              <a:rPr b="1" i="1" lang="en-US" sz="3400">
                <a:solidFill>
                  <a:srgbClr val="FF0000"/>
                </a:solidFill>
                <a:latin typeface="Times New Roman"/>
                <a:ea typeface="Times New Roman"/>
                <a:cs typeface="Times New Roman"/>
                <a:sym typeface="Times New Roman"/>
              </a:rPr>
              <a:t>One</a:t>
            </a:r>
            <a:r>
              <a:rPr b="1" i="1" lang="en-US" sz="3400">
                <a:solidFill>
                  <a:srgbClr val="FF0000"/>
                </a:solidFill>
                <a:latin typeface="Times New Roman"/>
                <a:ea typeface="Times New Roman"/>
                <a:cs typeface="Times New Roman"/>
                <a:sym typeface="Times New Roman"/>
              </a:rPr>
              <a:t> who is treating the patients</a:t>
            </a:r>
            <a:r>
              <a:rPr i="1" lang="en-US" sz="3400">
                <a:solidFill>
                  <a:schemeClr val="dk1"/>
                </a:solidFill>
                <a:latin typeface="Times New Roman"/>
                <a:ea typeface="Times New Roman"/>
                <a:cs typeface="Times New Roman"/>
                <a:sym typeface="Times New Roman"/>
              </a:rPr>
              <a:t> and the </a:t>
            </a:r>
            <a:r>
              <a:rPr b="1" i="1" lang="en-US" sz="3400">
                <a:solidFill>
                  <a:srgbClr val="2F900C"/>
                </a:solidFill>
                <a:latin typeface="Times New Roman"/>
                <a:ea typeface="Times New Roman"/>
                <a:cs typeface="Times New Roman"/>
                <a:sym typeface="Times New Roman"/>
              </a:rPr>
              <a:t>other who is supporting someone who is treating the patients </a:t>
            </a:r>
            <a:r>
              <a:rPr b="1" i="1" lang="en-US" sz="2900">
                <a:solidFill>
                  <a:srgbClr val="2F900C"/>
                </a:solidFill>
                <a:latin typeface="Times New Roman"/>
                <a:ea typeface="Times New Roman"/>
                <a:cs typeface="Times New Roman"/>
                <a:sym typeface="Times New Roman"/>
              </a:rPr>
              <a:t>  </a:t>
            </a:r>
            <a:endParaRPr b="1" i="1" sz="2900">
              <a:solidFill>
                <a:srgbClr val="2F900C"/>
              </a:solidFill>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900">
              <a:solidFill>
                <a:schemeClr val="dk1"/>
              </a:solidFill>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900">
              <a:solidFill>
                <a:schemeClr val="dk1"/>
              </a:solidFill>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900">
              <a:solidFill>
                <a:schemeClr val="dk1"/>
              </a:solidFill>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900">
              <a:solidFill>
                <a:schemeClr val="dk1"/>
              </a:solidFill>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900">
              <a:solidFill>
                <a:schemeClr val="dk1"/>
              </a:solidFill>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900">
              <a:solidFill>
                <a:schemeClr val="dk1"/>
              </a:solidFill>
              <a:latin typeface="Times New Roman"/>
              <a:ea typeface="Times New Roman"/>
              <a:cs typeface="Times New Roman"/>
              <a:sym typeface="Times New Roman"/>
            </a:endParaRPr>
          </a:p>
        </p:txBody>
      </p:sp>
      <p:pic>
        <p:nvPicPr>
          <p:cNvPr id="321" name="Google Shape;321;g32a8a051f25_0_140"/>
          <p:cNvPicPr preferRelativeResize="0"/>
          <p:nvPr/>
        </p:nvPicPr>
        <p:blipFill>
          <a:blip r:embed="rId3">
            <a:alphaModFix/>
          </a:blip>
          <a:stretch>
            <a:fillRect/>
          </a:stretch>
        </p:blipFill>
        <p:spPr>
          <a:xfrm>
            <a:off x="304507" y="237458"/>
            <a:ext cx="1142429" cy="507746"/>
          </a:xfrm>
          <a:prstGeom prst="rect">
            <a:avLst/>
          </a:prstGeom>
          <a:noFill/>
          <a:ln>
            <a:noFill/>
          </a:ln>
        </p:spPr>
      </p:pic>
      <p:pic>
        <p:nvPicPr>
          <p:cNvPr id="322" name="Google Shape;322;g32a8a051f25_0_140"/>
          <p:cNvPicPr preferRelativeResize="0"/>
          <p:nvPr/>
        </p:nvPicPr>
        <p:blipFill rotWithShape="1">
          <a:blip r:embed="rId4">
            <a:alphaModFix/>
          </a:blip>
          <a:srcRect b="29528" l="26127" r="55806" t="34619"/>
          <a:stretch/>
        </p:blipFill>
        <p:spPr>
          <a:xfrm>
            <a:off x="11276195" y="245083"/>
            <a:ext cx="623299" cy="695949"/>
          </a:xfrm>
          <a:prstGeom prst="rect">
            <a:avLst/>
          </a:prstGeom>
          <a:noFill/>
          <a:ln>
            <a:noFill/>
          </a:ln>
        </p:spPr>
      </p:pic>
      <p:sp>
        <p:nvSpPr>
          <p:cNvPr id="323" name="Google Shape;323;g32a8a051f25_0_140"/>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a4c9c101b6_0_202"/>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329" name="Google Shape;329;g2a4c9c101b6_0_202"/>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330" name="Google Shape;330;g2a4c9c101b6_0_202"/>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grpSp>
        <p:nvGrpSpPr>
          <p:cNvPr id="331" name="Google Shape;331;g2a4c9c101b6_0_202"/>
          <p:cNvGrpSpPr/>
          <p:nvPr/>
        </p:nvGrpSpPr>
        <p:grpSpPr>
          <a:xfrm>
            <a:off x="912225" y="5919326"/>
            <a:ext cx="10438725" cy="507864"/>
            <a:chOff x="0" y="-38099"/>
            <a:chExt cx="4125000" cy="249050"/>
          </a:xfrm>
        </p:grpSpPr>
        <p:sp>
          <p:nvSpPr>
            <p:cNvPr id="332" name="Google Shape;332;g2a4c9c101b6_0_202"/>
            <p:cNvSpPr/>
            <p:nvPr/>
          </p:nvSpPr>
          <p:spPr>
            <a:xfrm>
              <a:off x="0" y="0"/>
              <a:ext cx="4124958" cy="210951"/>
            </a:xfrm>
            <a:custGeom>
              <a:rect b="b" l="l" r="r" t="t"/>
              <a:pathLst>
                <a:path extrusionOk="0" h="210951" w="4124958">
                  <a:moveTo>
                    <a:pt x="0" y="0"/>
                  </a:moveTo>
                  <a:lnTo>
                    <a:pt x="4124958" y="0"/>
                  </a:lnTo>
                  <a:lnTo>
                    <a:pt x="4124958" y="210951"/>
                  </a:lnTo>
                  <a:lnTo>
                    <a:pt x="0" y="210951"/>
                  </a:lnTo>
                  <a:close/>
                </a:path>
              </a:pathLst>
            </a:custGeom>
            <a:solidFill>
              <a:srgbClr val="E0FAFF"/>
            </a:solidFill>
            <a:ln cap="sq" cmpd="sng" w="66675">
              <a:solidFill>
                <a:srgbClr val="D6346A"/>
              </a:solidFill>
              <a:prstDash val="solid"/>
              <a:miter lim="8000"/>
              <a:headEnd len="sm" w="sm" type="none"/>
              <a:tailEnd len="sm" w="sm" type="none"/>
            </a:ln>
          </p:spPr>
        </p:sp>
        <p:sp>
          <p:nvSpPr>
            <p:cNvPr id="333" name="Google Shape;333;g2a4c9c101b6_0_202"/>
            <p:cNvSpPr txBox="1"/>
            <p:nvPr/>
          </p:nvSpPr>
          <p:spPr>
            <a:xfrm>
              <a:off x="0" y="-38099"/>
              <a:ext cx="4125000" cy="2334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rPr b="1" lang="en-US" sz="2400">
                  <a:solidFill>
                    <a:schemeClr val="dk1"/>
                  </a:solidFill>
                  <a:latin typeface="Times New Roman"/>
                  <a:ea typeface="Times New Roman"/>
                  <a:cs typeface="Times New Roman"/>
                  <a:sym typeface="Times New Roman"/>
                </a:rPr>
                <a:t>OPPORTUNITY TO LISTEN AND ABSORB</a:t>
              </a:r>
              <a:endParaRPr b="1" i="0" sz="2400" u="none" cap="none" strike="noStrike">
                <a:solidFill>
                  <a:schemeClr val="dk1"/>
                </a:solidFill>
                <a:latin typeface="Times New Roman"/>
                <a:ea typeface="Times New Roman"/>
                <a:cs typeface="Times New Roman"/>
                <a:sym typeface="Times New Roman"/>
              </a:endParaRPr>
            </a:p>
          </p:txBody>
        </p:sp>
      </p:grpSp>
      <p:sp>
        <p:nvSpPr>
          <p:cNvPr id="334" name="Google Shape;334;g2a4c9c101b6_0_202"/>
          <p:cNvSpPr/>
          <p:nvPr/>
        </p:nvSpPr>
        <p:spPr>
          <a:xfrm>
            <a:off x="920179" y="1998871"/>
            <a:ext cx="838097" cy="1118273"/>
          </a:xfrm>
          <a:custGeom>
            <a:rect b="b" l="l" r="r" t="t"/>
            <a:pathLst>
              <a:path extrusionOk="0" h="1675316" w="1255576">
                <a:moveTo>
                  <a:pt x="0" y="0"/>
                </a:moveTo>
                <a:lnTo>
                  <a:pt x="1255577" y="0"/>
                </a:lnTo>
                <a:lnTo>
                  <a:pt x="1255577" y="1675317"/>
                </a:lnTo>
                <a:lnTo>
                  <a:pt x="0" y="1675317"/>
                </a:lnTo>
                <a:lnTo>
                  <a:pt x="0" y="0"/>
                </a:lnTo>
                <a:close/>
              </a:path>
            </a:pathLst>
          </a:custGeom>
          <a:blipFill rotWithShape="1">
            <a:blip r:embed="rId5">
              <a:alphaModFix/>
            </a:blip>
            <a:stretch>
              <a:fillRect b="-79449" l="0" r="-999" t="0"/>
            </a:stretch>
          </a:blipFill>
          <a:ln>
            <a:noFill/>
          </a:ln>
        </p:spPr>
      </p:sp>
      <p:sp>
        <p:nvSpPr>
          <p:cNvPr id="335" name="Google Shape;335;g2a4c9c101b6_0_202"/>
          <p:cNvSpPr txBox="1"/>
          <p:nvPr/>
        </p:nvSpPr>
        <p:spPr>
          <a:xfrm>
            <a:off x="2117250" y="1998875"/>
            <a:ext cx="8076900" cy="3363300"/>
          </a:xfrm>
          <a:prstGeom prst="rect">
            <a:avLst/>
          </a:prstGeom>
          <a:noFill/>
          <a:ln>
            <a:noFill/>
          </a:ln>
        </p:spPr>
        <p:txBody>
          <a:bodyPr anchorCtr="0" anchor="t" bIns="0" lIns="0" spcFirstLastPara="1" rIns="0" wrap="square" tIns="0">
            <a:spAutoFit/>
          </a:bodyPr>
          <a:lstStyle/>
          <a:p>
            <a:pPr indent="-247650" lvl="1" marL="495300" marR="0" rtl="0" algn="l">
              <a:lnSpc>
                <a:spcPct val="170000"/>
              </a:lnSpc>
              <a:spcBef>
                <a:spcPts val="0"/>
              </a:spcBef>
              <a:spcAft>
                <a:spcPts val="0"/>
              </a:spcAft>
              <a:buClr>
                <a:srgbClr val="000000"/>
              </a:buClr>
              <a:buSzPts val="2300"/>
              <a:buFont typeface="Arial"/>
              <a:buChar char="•"/>
            </a:pPr>
            <a:r>
              <a:rPr b="0" i="0" lang="en-US" sz="2300" u="none" cap="none" strike="noStrike">
                <a:solidFill>
                  <a:srgbClr val="000000"/>
                </a:solidFill>
                <a:latin typeface="Times New Roman"/>
                <a:ea typeface="Times New Roman"/>
                <a:cs typeface="Times New Roman"/>
                <a:sym typeface="Times New Roman"/>
              </a:rPr>
              <a:t>Do not come by choice; are compelled/ is an Emergency</a:t>
            </a:r>
            <a:endParaRPr sz="900"/>
          </a:p>
          <a:p>
            <a:pPr indent="-247650" lvl="1" marL="495300" marR="0" rtl="0" algn="l">
              <a:lnSpc>
                <a:spcPct val="170000"/>
              </a:lnSpc>
              <a:spcBef>
                <a:spcPts val="0"/>
              </a:spcBef>
              <a:spcAft>
                <a:spcPts val="0"/>
              </a:spcAft>
              <a:buClr>
                <a:srgbClr val="000000"/>
              </a:buClr>
              <a:buSzPts val="2300"/>
              <a:buFont typeface="Arial"/>
              <a:buChar char="•"/>
            </a:pPr>
            <a:r>
              <a:rPr b="0" i="0" lang="en-US" sz="2300" u="none" cap="none" strike="noStrike">
                <a:solidFill>
                  <a:srgbClr val="000000"/>
                </a:solidFill>
                <a:latin typeface="Times New Roman"/>
                <a:ea typeface="Times New Roman"/>
                <a:cs typeface="Times New Roman"/>
                <a:sym typeface="Times New Roman"/>
              </a:rPr>
              <a:t>Do not understand the complexity of either illness or treatment </a:t>
            </a:r>
            <a:endParaRPr sz="900"/>
          </a:p>
          <a:p>
            <a:pPr indent="-247650" lvl="1" marL="495300" marR="0" rtl="0" algn="l">
              <a:lnSpc>
                <a:spcPct val="170000"/>
              </a:lnSpc>
              <a:spcBef>
                <a:spcPts val="0"/>
              </a:spcBef>
              <a:spcAft>
                <a:spcPts val="0"/>
              </a:spcAft>
              <a:buClr>
                <a:srgbClr val="000000"/>
              </a:buClr>
              <a:buSzPts val="2300"/>
              <a:buFont typeface="Arial"/>
              <a:buChar char="•"/>
            </a:pPr>
            <a:r>
              <a:rPr b="0" i="0" lang="en-US" sz="2300" u="none" cap="none" strike="noStrike">
                <a:solidFill>
                  <a:srgbClr val="000000"/>
                </a:solidFill>
                <a:latin typeface="Times New Roman"/>
                <a:ea typeface="Times New Roman"/>
                <a:cs typeface="Times New Roman"/>
                <a:sym typeface="Times New Roman"/>
              </a:rPr>
              <a:t>They are Anxious; Concerned; Disturbed; Vulnerable</a:t>
            </a:r>
            <a:endParaRPr sz="900"/>
          </a:p>
          <a:p>
            <a:pPr indent="-247650" lvl="1" marL="495300" marR="0" rtl="0" algn="l">
              <a:lnSpc>
                <a:spcPct val="170000"/>
              </a:lnSpc>
              <a:spcBef>
                <a:spcPts val="0"/>
              </a:spcBef>
              <a:spcAft>
                <a:spcPts val="0"/>
              </a:spcAft>
              <a:buClr>
                <a:srgbClr val="000000"/>
              </a:buClr>
              <a:buSzPts val="2300"/>
              <a:buFont typeface="Arial"/>
              <a:buChar char="•"/>
            </a:pPr>
            <a:r>
              <a:rPr b="0" i="0" lang="en-US" sz="2300" u="none" cap="none" strike="noStrike">
                <a:solidFill>
                  <a:srgbClr val="000000"/>
                </a:solidFill>
                <a:latin typeface="Times New Roman"/>
                <a:ea typeface="Times New Roman"/>
                <a:cs typeface="Times New Roman"/>
                <a:sym typeface="Times New Roman"/>
              </a:rPr>
              <a:t>The Healthcare expenses are sudden, unknown &amp; unplanned </a:t>
            </a:r>
            <a:endParaRPr sz="900"/>
          </a:p>
          <a:p>
            <a:pPr indent="-247650" lvl="1" marL="495300" marR="0" rtl="0" algn="l">
              <a:lnSpc>
                <a:spcPct val="170000"/>
              </a:lnSpc>
              <a:spcBef>
                <a:spcPts val="0"/>
              </a:spcBef>
              <a:spcAft>
                <a:spcPts val="0"/>
              </a:spcAft>
              <a:buClr>
                <a:srgbClr val="000000"/>
              </a:buClr>
              <a:buSzPts val="2300"/>
              <a:buFont typeface="Arial"/>
              <a:buChar char="•"/>
            </a:pPr>
            <a:r>
              <a:rPr b="0" i="0" lang="en-US" sz="2300" u="none" cap="none" strike="noStrike">
                <a:solidFill>
                  <a:srgbClr val="000000"/>
                </a:solidFill>
                <a:latin typeface="Times New Roman"/>
                <a:ea typeface="Times New Roman"/>
                <a:cs typeface="Times New Roman"/>
                <a:sym typeface="Times New Roman"/>
              </a:rPr>
              <a:t>All Family members affected and in distress</a:t>
            </a:r>
            <a:endParaRPr sz="900"/>
          </a:p>
          <a:p>
            <a:pPr indent="-247650" lvl="1" marL="495300" marR="0" rtl="0" algn="l">
              <a:lnSpc>
                <a:spcPct val="170000"/>
              </a:lnSpc>
              <a:spcBef>
                <a:spcPts val="0"/>
              </a:spcBef>
              <a:spcAft>
                <a:spcPts val="0"/>
              </a:spcAft>
              <a:buClr>
                <a:srgbClr val="000000"/>
              </a:buClr>
              <a:buSzPts val="2300"/>
              <a:buFont typeface="Arial"/>
              <a:buChar char="•"/>
            </a:pPr>
            <a:r>
              <a:rPr b="0" i="0" lang="en-US" sz="2300" u="none" cap="none" strike="noStrike">
                <a:solidFill>
                  <a:srgbClr val="000000"/>
                </a:solidFill>
                <a:latin typeface="Times New Roman"/>
                <a:ea typeface="Times New Roman"/>
                <a:cs typeface="Times New Roman"/>
                <a:sym typeface="Times New Roman"/>
              </a:rPr>
              <a:t>Depends on good faith and trust in the Healthcare provider.</a:t>
            </a:r>
            <a:endParaRPr sz="900"/>
          </a:p>
        </p:txBody>
      </p:sp>
      <p:grpSp>
        <p:nvGrpSpPr>
          <p:cNvPr id="336" name="Google Shape;336;g2a4c9c101b6_0_202"/>
          <p:cNvGrpSpPr/>
          <p:nvPr/>
        </p:nvGrpSpPr>
        <p:grpSpPr>
          <a:xfrm>
            <a:off x="9769292" y="3063100"/>
            <a:ext cx="2004677" cy="775779"/>
            <a:chOff x="9863392" y="3816050"/>
            <a:chExt cx="2004677" cy="775779"/>
          </a:xfrm>
        </p:grpSpPr>
        <p:sp>
          <p:nvSpPr>
            <p:cNvPr id="337" name="Google Shape;337;g2a4c9c101b6_0_202"/>
            <p:cNvSpPr/>
            <p:nvPr/>
          </p:nvSpPr>
          <p:spPr>
            <a:xfrm>
              <a:off x="9863392" y="3816050"/>
              <a:ext cx="893829" cy="775779"/>
            </a:xfrm>
            <a:custGeom>
              <a:rect b="b" l="l" r="r" t="t"/>
              <a:pathLst>
                <a:path extrusionOk="0" h="1162215" w="1339069">
                  <a:moveTo>
                    <a:pt x="0" y="0"/>
                  </a:moveTo>
                  <a:lnTo>
                    <a:pt x="1339069" y="0"/>
                  </a:lnTo>
                  <a:lnTo>
                    <a:pt x="1339069" y="1162214"/>
                  </a:lnTo>
                  <a:lnTo>
                    <a:pt x="0" y="1162214"/>
                  </a:lnTo>
                  <a:lnTo>
                    <a:pt x="0" y="0"/>
                  </a:lnTo>
                  <a:close/>
                </a:path>
              </a:pathLst>
            </a:custGeom>
            <a:blipFill rotWithShape="1">
              <a:blip r:embed="rId6">
                <a:alphaModFix/>
              </a:blip>
              <a:stretch>
                <a:fillRect b="0" l="0" r="-56028" t="0"/>
              </a:stretch>
            </a:blipFill>
            <a:ln>
              <a:noFill/>
            </a:ln>
          </p:spPr>
        </p:sp>
        <p:grpSp>
          <p:nvGrpSpPr>
            <p:cNvPr id="338" name="Google Shape;338;g2a4c9c101b6_0_202"/>
            <p:cNvGrpSpPr/>
            <p:nvPr/>
          </p:nvGrpSpPr>
          <p:grpSpPr>
            <a:xfrm>
              <a:off x="10755881" y="4072441"/>
              <a:ext cx="535668" cy="308325"/>
              <a:chOff x="0" y="0"/>
              <a:chExt cx="1059679" cy="609700"/>
            </a:xfrm>
          </p:grpSpPr>
          <p:sp>
            <p:nvSpPr>
              <p:cNvPr id="339" name="Google Shape;339;g2a4c9c101b6_0_202"/>
              <p:cNvSpPr/>
              <p:nvPr/>
            </p:nvSpPr>
            <p:spPr>
              <a:xfrm>
                <a:off x="0" y="0"/>
                <a:ext cx="1059679" cy="518162"/>
              </a:xfrm>
              <a:custGeom>
                <a:rect b="b" l="l" r="r" t="t"/>
                <a:pathLst>
                  <a:path extrusionOk="0" h="518162" w="1059679">
                    <a:moveTo>
                      <a:pt x="1059679" y="259081"/>
                    </a:moveTo>
                    <a:lnTo>
                      <a:pt x="653279" y="0"/>
                    </a:lnTo>
                    <a:lnTo>
                      <a:pt x="653279" y="203200"/>
                    </a:lnTo>
                    <a:lnTo>
                      <a:pt x="0" y="203200"/>
                    </a:lnTo>
                    <a:lnTo>
                      <a:pt x="0" y="314962"/>
                    </a:lnTo>
                    <a:lnTo>
                      <a:pt x="653279" y="314962"/>
                    </a:lnTo>
                    <a:lnTo>
                      <a:pt x="653279" y="518162"/>
                    </a:lnTo>
                    <a:lnTo>
                      <a:pt x="1059679" y="259081"/>
                    </a:lnTo>
                    <a:close/>
                  </a:path>
                </a:pathLst>
              </a:custGeom>
              <a:solidFill>
                <a:srgbClr val="D35B38"/>
              </a:solidFill>
              <a:ln>
                <a:noFill/>
              </a:ln>
            </p:spPr>
          </p:sp>
          <p:sp>
            <p:nvSpPr>
              <p:cNvPr id="340" name="Google Shape;340;g2a4c9c101b6_0_202"/>
              <p:cNvSpPr txBox="1"/>
              <p:nvPr/>
            </p:nvSpPr>
            <p:spPr>
              <a:xfrm>
                <a:off x="0" y="165100"/>
                <a:ext cx="711300" cy="4446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sp>
          <p:nvSpPr>
            <p:cNvPr id="341" name="Google Shape;341;g2a4c9c101b6_0_202"/>
            <p:cNvSpPr/>
            <p:nvPr/>
          </p:nvSpPr>
          <p:spPr>
            <a:xfrm>
              <a:off x="11150055" y="3920202"/>
              <a:ext cx="718014" cy="567213"/>
            </a:xfrm>
            <a:custGeom>
              <a:rect b="b" l="l" r="r" t="t"/>
              <a:pathLst>
                <a:path extrusionOk="0" h="849758" w="1075676">
                  <a:moveTo>
                    <a:pt x="0" y="0"/>
                  </a:moveTo>
                  <a:lnTo>
                    <a:pt x="1075677" y="0"/>
                  </a:lnTo>
                  <a:lnTo>
                    <a:pt x="1075677" y="849758"/>
                  </a:lnTo>
                  <a:lnTo>
                    <a:pt x="0" y="849758"/>
                  </a:lnTo>
                  <a:lnTo>
                    <a:pt x="0" y="0"/>
                  </a:lnTo>
                  <a:close/>
                </a:path>
              </a:pathLst>
            </a:custGeom>
            <a:blipFill rotWithShape="1">
              <a:blip r:embed="rId6">
                <a:alphaModFix/>
              </a:blip>
              <a:stretch>
                <a:fillRect b="0" l="-197135" r="-7306" t="-114389"/>
              </a:stretch>
            </a:blipFill>
            <a:ln>
              <a:noFill/>
            </a:ln>
          </p:spPr>
        </p:sp>
      </p:grpSp>
      <p:sp>
        <p:nvSpPr>
          <p:cNvPr id="342" name="Google Shape;342;g2a4c9c101b6_0_202"/>
          <p:cNvSpPr/>
          <p:nvPr/>
        </p:nvSpPr>
        <p:spPr>
          <a:xfrm>
            <a:off x="10125095" y="4655522"/>
            <a:ext cx="861706" cy="715999"/>
          </a:xfrm>
          <a:custGeom>
            <a:rect b="b" l="l" r="r" t="t"/>
            <a:pathLst>
              <a:path extrusionOk="0" h="1072658" w="1290946">
                <a:moveTo>
                  <a:pt x="0" y="0"/>
                </a:moveTo>
                <a:lnTo>
                  <a:pt x="1290945" y="0"/>
                </a:lnTo>
                <a:lnTo>
                  <a:pt x="1290945" y="1072659"/>
                </a:lnTo>
                <a:lnTo>
                  <a:pt x="0" y="1072659"/>
                </a:lnTo>
                <a:lnTo>
                  <a:pt x="0" y="0"/>
                </a:lnTo>
                <a:close/>
              </a:path>
            </a:pathLst>
          </a:custGeom>
          <a:blipFill rotWithShape="1">
            <a:blip r:embed="rId7">
              <a:alphaModFix/>
            </a:blip>
            <a:stretch>
              <a:fillRect b="0" l="0" r="0" t="0"/>
            </a:stretch>
          </a:blipFill>
          <a:ln>
            <a:noFill/>
          </a:ln>
        </p:spPr>
      </p:sp>
      <p:sp>
        <p:nvSpPr>
          <p:cNvPr id="343" name="Google Shape;343;g2a4c9c101b6_0_202"/>
          <p:cNvSpPr/>
          <p:nvPr/>
        </p:nvSpPr>
        <p:spPr>
          <a:xfrm>
            <a:off x="434541" y="3682291"/>
            <a:ext cx="1809368" cy="1630061"/>
          </a:xfrm>
          <a:custGeom>
            <a:rect b="b" l="l" r="r" t="t"/>
            <a:pathLst>
              <a:path extrusionOk="0" h="2442039" w="2710663">
                <a:moveTo>
                  <a:pt x="0" y="0"/>
                </a:moveTo>
                <a:lnTo>
                  <a:pt x="2710662" y="0"/>
                </a:lnTo>
                <a:lnTo>
                  <a:pt x="2710662" y="2442038"/>
                </a:lnTo>
                <a:lnTo>
                  <a:pt x="0" y="2442038"/>
                </a:lnTo>
                <a:lnTo>
                  <a:pt x="0" y="0"/>
                </a:lnTo>
                <a:close/>
              </a:path>
            </a:pathLst>
          </a:custGeom>
          <a:blipFill rotWithShape="1">
            <a:blip r:embed="rId8">
              <a:alphaModFix/>
            </a:blip>
            <a:stretch>
              <a:fillRect b="0" l="0" r="0" t="0"/>
            </a:stretch>
          </a:blipFill>
          <a:ln>
            <a:noFill/>
          </a:ln>
        </p:spPr>
      </p:sp>
      <p:sp>
        <p:nvSpPr>
          <p:cNvPr id="344" name="Google Shape;344;g2a4c9c101b6_0_202"/>
          <p:cNvSpPr txBox="1"/>
          <p:nvPr/>
        </p:nvSpPr>
        <p:spPr>
          <a:xfrm>
            <a:off x="1939100" y="40830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4020">
                <a:solidFill>
                  <a:srgbClr val="000000"/>
                </a:solidFill>
                <a:latin typeface="Times New Roman"/>
                <a:ea typeface="Times New Roman"/>
                <a:cs typeface="Times New Roman"/>
                <a:sym typeface="Times New Roman"/>
              </a:rPr>
              <a:t>What Patients Feel When They Enter the Hospital</a:t>
            </a:r>
            <a:endParaRPr b="1" sz="4020">
              <a:solidFill>
                <a:srgbClr val="000000"/>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E"/>
        </a:solidFill>
      </p:bgPr>
    </p:bg>
    <p:spTree>
      <p:nvGrpSpPr>
        <p:cNvPr id="352" name="Shape 352"/>
        <p:cNvGrpSpPr/>
        <p:nvPr/>
      </p:nvGrpSpPr>
      <p:grpSpPr>
        <a:xfrm>
          <a:off x="0" y="0"/>
          <a:ext cx="0" cy="0"/>
          <a:chOff x="0" y="0"/>
          <a:chExt cx="0" cy="0"/>
        </a:xfrm>
      </p:grpSpPr>
      <p:grpSp>
        <p:nvGrpSpPr>
          <p:cNvPr id="353" name="Google Shape;353;g32288256976_0_334"/>
          <p:cNvGrpSpPr/>
          <p:nvPr/>
        </p:nvGrpSpPr>
        <p:grpSpPr>
          <a:xfrm>
            <a:off x="680925" y="1390729"/>
            <a:ext cx="3042295" cy="1925616"/>
            <a:chOff x="0" y="-38100"/>
            <a:chExt cx="1248377" cy="850800"/>
          </a:xfrm>
        </p:grpSpPr>
        <p:sp>
          <p:nvSpPr>
            <p:cNvPr id="354" name="Google Shape;354;g32288256976_0_334"/>
            <p:cNvSpPr/>
            <p:nvPr/>
          </p:nvSpPr>
          <p:spPr>
            <a:xfrm>
              <a:off x="0" y="0"/>
              <a:ext cx="1248377" cy="686195"/>
            </a:xfrm>
            <a:custGeom>
              <a:rect b="b" l="l" r="r" t="t"/>
              <a:pathLst>
                <a:path extrusionOk="0" h="686195" w="1248377">
                  <a:moveTo>
                    <a:pt x="83300" y="0"/>
                  </a:moveTo>
                  <a:lnTo>
                    <a:pt x="1165077" y="0"/>
                  </a:lnTo>
                  <a:cubicBezTo>
                    <a:pt x="1187169" y="0"/>
                    <a:pt x="1208357" y="8776"/>
                    <a:pt x="1223979" y="24398"/>
                  </a:cubicBezTo>
                  <a:cubicBezTo>
                    <a:pt x="1239601" y="40020"/>
                    <a:pt x="1248377" y="61208"/>
                    <a:pt x="1248377" y="83300"/>
                  </a:cubicBezTo>
                  <a:lnTo>
                    <a:pt x="1248377" y="602895"/>
                  </a:lnTo>
                  <a:cubicBezTo>
                    <a:pt x="1248377" y="648901"/>
                    <a:pt x="1211082" y="686195"/>
                    <a:pt x="1165077" y="686195"/>
                  </a:cubicBezTo>
                  <a:lnTo>
                    <a:pt x="83300" y="686195"/>
                  </a:lnTo>
                  <a:cubicBezTo>
                    <a:pt x="37295" y="686195"/>
                    <a:pt x="0" y="648901"/>
                    <a:pt x="0" y="602895"/>
                  </a:cubicBezTo>
                  <a:lnTo>
                    <a:pt x="0" y="83300"/>
                  </a:lnTo>
                  <a:cubicBezTo>
                    <a:pt x="0" y="37295"/>
                    <a:pt x="37295" y="0"/>
                    <a:pt x="83300" y="0"/>
                  </a:cubicBezTo>
                  <a:close/>
                </a:path>
              </a:pathLst>
            </a:custGeom>
            <a:solidFill>
              <a:srgbClr val="000000">
                <a:alpha val="0"/>
              </a:srgbClr>
            </a:solidFill>
            <a:ln cap="rnd" cmpd="sng" w="38100">
              <a:solidFill>
                <a:srgbClr val="0097B2"/>
              </a:solidFill>
              <a:prstDash val="solid"/>
              <a:round/>
              <a:headEnd len="sm" w="sm" type="none"/>
              <a:tailEnd len="sm" w="sm" type="none"/>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355" name="Google Shape;355;g32288256976_0_334"/>
            <p:cNvSpPr txBox="1"/>
            <p:nvPr/>
          </p:nvSpPr>
          <p:spPr>
            <a:xfrm>
              <a:off x="0" y="-38100"/>
              <a:ext cx="812700" cy="8508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grpSp>
        <p:nvGrpSpPr>
          <p:cNvPr id="356" name="Google Shape;356;g32288256976_0_334"/>
          <p:cNvGrpSpPr/>
          <p:nvPr/>
        </p:nvGrpSpPr>
        <p:grpSpPr>
          <a:xfrm>
            <a:off x="4186721" y="1287202"/>
            <a:ext cx="3816578" cy="1925616"/>
            <a:chOff x="0" y="-38100"/>
            <a:chExt cx="1566097" cy="850800"/>
          </a:xfrm>
        </p:grpSpPr>
        <p:sp>
          <p:nvSpPr>
            <p:cNvPr id="357" name="Google Shape;357;g32288256976_0_334"/>
            <p:cNvSpPr/>
            <p:nvPr/>
          </p:nvSpPr>
          <p:spPr>
            <a:xfrm>
              <a:off x="0" y="0"/>
              <a:ext cx="1566097" cy="686195"/>
            </a:xfrm>
            <a:custGeom>
              <a:rect b="b" l="l" r="r" t="t"/>
              <a:pathLst>
                <a:path extrusionOk="0" h="686195" w="1566097">
                  <a:moveTo>
                    <a:pt x="66401" y="0"/>
                  </a:moveTo>
                  <a:lnTo>
                    <a:pt x="1499696" y="0"/>
                  </a:lnTo>
                  <a:cubicBezTo>
                    <a:pt x="1517307" y="0"/>
                    <a:pt x="1534196" y="6996"/>
                    <a:pt x="1546649" y="19448"/>
                  </a:cubicBezTo>
                  <a:cubicBezTo>
                    <a:pt x="1559102" y="31901"/>
                    <a:pt x="1566097" y="48790"/>
                    <a:pt x="1566097" y="66401"/>
                  </a:cubicBezTo>
                  <a:lnTo>
                    <a:pt x="1566097" y="619795"/>
                  </a:lnTo>
                  <a:cubicBezTo>
                    <a:pt x="1566097" y="637405"/>
                    <a:pt x="1559102" y="654294"/>
                    <a:pt x="1546649" y="666747"/>
                  </a:cubicBezTo>
                  <a:cubicBezTo>
                    <a:pt x="1534196" y="679200"/>
                    <a:pt x="1517307" y="686195"/>
                    <a:pt x="1499696" y="686195"/>
                  </a:cubicBezTo>
                  <a:lnTo>
                    <a:pt x="66401" y="686195"/>
                  </a:lnTo>
                  <a:cubicBezTo>
                    <a:pt x="48790" y="686195"/>
                    <a:pt x="31901" y="679200"/>
                    <a:pt x="19448" y="666747"/>
                  </a:cubicBezTo>
                  <a:cubicBezTo>
                    <a:pt x="6996" y="654294"/>
                    <a:pt x="0" y="637405"/>
                    <a:pt x="0" y="619795"/>
                  </a:cubicBezTo>
                  <a:lnTo>
                    <a:pt x="0" y="66401"/>
                  </a:lnTo>
                  <a:cubicBezTo>
                    <a:pt x="0" y="48790"/>
                    <a:pt x="6996" y="31901"/>
                    <a:pt x="19448" y="19448"/>
                  </a:cubicBezTo>
                  <a:cubicBezTo>
                    <a:pt x="31901" y="6996"/>
                    <a:pt x="48790" y="0"/>
                    <a:pt x="66401" y="0"/>
                  </a:cubicBezTo>
                  <a:close/>
                </a:path>
              </a:pathLst>
            </a:custGeom>
            <a:solidFill>
              <a:srgbClr val="000000">
                <a:alpha val="0"/>
              </a:srgbClr>
            </a:solidFill>
            <a:ln cap="rnd" cmpd="sng" w="38100">
              <a:solidFill>
                <a:srgbClr val="0097B2"/>
              </a:solidFill>
              <a:prstDash val="solid"/>
              <a:round/>
              <a:headEnd len="sm" w="sm" type="none"/>
              <a:tailEnd len="sm" w="sm" type="none"/>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358" name="Google Shape;358;g32288256976_0_334"/>
            <p:cNvSpPr txBox="1"/>
            <p:nvPr/>
          </p:nvSpPr>
          <p:spPr>
            <a:xfrm>
              <a:off x="0" y="-38100"/>
              <a:ext cx="812700" cy="8508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grpSp>
        <p:nvGrpSpPr>
          <p:cNvPr id="359" name="Google Shape;359;g32288256976_0_334"/>
          <p:cNvGrpSpPr/>
          <p:nvPr/>
        </p:nvGrpSpPr>
        <p:grpSpPr>
          <a:xfrm>
            <a:off x="8437142" y="1390729"/>
            <a:ext cx="2954814" cy="1925616"/>
            <a:chOff x="0" y="-38100"/>
            <a:chExt cx="1212480" cy="850800"/>
          </a:xfrm>
        </p:grpSpPr>
        <p:sp>
          <p:nvSpPr>
            <p:cNvPr id="360" name="Google Shape;360;g32288256976_0_334"/>
            <p:cNvSpPr/>
            <p:nvPr/>
          </p:nvSpPr>
          <p:spPr>
            <a:xfrm>
              <a:off x="0" y="0"/>
              <a:ext cx="1212480" cy="686195"/>
            </a:xfrm>
            <a:custGeom>
              <a:rect b="b" l="l" r="r" t="t"/>
              <a:pathLst>
                <a:path extrusionOk="0" h="686195" w="1212480">
                  <a:moveTo>
                    <a:pt x="85767" y="0"/>
                  </a:moveTo>
                  <a:lnTo>
                    <a:pt x="1126713" y="0"/>
                  </a:lnTo>
                  <a:cubicBezTo>
                    <a:pt x="1174081" y="0"/>
                    <a:pt x="1212480" y="38399"/>
                    <a:pt x="1212480" y="85767"/>
                  </a:cubicBezTo>
                  <a:lnTo>
                    <a:pt x="1212480" y="600429"/>
                  </a:lnTo>
                  <a:cubicBezTo>
                    <a:pt x="1212480" y="623176"/>
                    <a:pt x="1203444" y="644991"/>
                    <a:pt x="1187360" y="661075"/>
                  </a:cubicBezTo>
                  <a:cubicBezTo>
                    <a:pt x="1171275" y="677159"/>
                    <a:pt x="1149460" y="686195"/>
                    <a:pt x="1126713" y="686195"/>
                  </a:cubicBezTo>
                  <a:lnTo>
                    <a:pt x="85767" y="686195"/>
                  </a:lnTo>
                  <a:cubicBezTo>
                    <a:pt x="38399" y="686195"/>
                    <a:pt x="0" y="647796"/>
                    <a:pt x="0" y="600429"/>
                  </a:cubicBezTo>
                  <a:lnTo>
                    <a:pt x="0" y="85767"/>
                  </a:lnTo>
                  <a:cubicBezTo>
                    <a:pt x="0" y="38399"/>
                    <a:pt x="38399" y="0"/>
                    <a:pt x="85767" y="0"/>
                  </a:cubicBezTo>
                  <a:close/>
                </a:path>
              </a:pathLst>
            </a:custGeom>
            <a:solidFill>
              <a:srgbClr val="000000">
                <a:alpha val="0"/>
              </a:srgbClr>
            </a:solidFill>
            <a:ln cap="rnd" cmpd="sng" w="38100">
              <a:solidFill>
                <a:srgbClr val="0097B2"/>
              </a:solidFill>
              <a:prstDash val="solid"/>
              <a:round/>
              <a:headEnd len="sm" w="sm" type="none"/>
              <a:tailEnd len="sm" w="sm" type="none"/>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361" name="Google Shape;361;g32288256976_0_334"/>
            <p:cNvSpPr txBox="1"/>
            <p:nvPr/>
          </p:nvSpPr>
          <p:spPr>
            <a:xfrm>
              <a:off x="0" y="-38100"/>
              <a:ext cx="812700" cy="8508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grpSp>
        <p:nvGrpSpPr>
          <p:cNvPr id="362" name="Google Shape;362;g32288256976_0_334"/>
          <p:cNvGrpSpPr/>
          <p:nvPr/>
        </p:nvGrpSpPr>
        <p:grpSpPr>
          <a:xfrm>
            <a:off x="8437142" y="3333278"/>
            <a:ext cx="2954814" cy="1925616"/>
            <a:chOff x="0" y="-38100"/>
            <a:chExt cx="1212480" cy="850800"/>
          </a:xfrm>
        </p:grpSpPr>
        <p:sp>
          <p:nvSpPr>
            <p:cNvPr id="363" name="Google Shape;363;g32288256976_0_334"/>
            <p:cNvSpPr/>
            <p:nvPr/>
          </p:nvSpPr>
          <p:spPr>
            <a:xfrm>
              <a:off x="0" y="0"/>
              <a:ext cx="1212480" cy="686195"/>
            </a:xfrm>
            <a:custGeom>
              <a:rect b="b" l="l" r="r" t="t"/>
              <a:pathLst>
                <a:path extrusionOk="0" h="686195" w="1212480">
                  <a:moveTo>
                    <a:pt x="85767" y="0"/>
                  </a:moveTo>
                  <a:lnTo>
                    <a:pt x="1126713" y="0"/>
                  </a:lnTo>
                  <a:cubicBezTo>
                    <a:pt x="1174081" y="0"/>
                    <a:pt x="1212480" y="38399"/>
                    <a:pt x="1212480" y="85767"/>
                  </a:cubicBezTo>
                  <a:lnTo>
                    <a:pt x="1212480" y="600429"/>
                  </a:lnTo>
                  <a:cubicBezTo>
                    <a:pt x="1212480" y="623176"/>
                    <a:pt x="1203444" y="644991"/>
                    <a:pt x="1187360" y="661075"/>
                  </a:cubicBezTo>
                  <a:cubicBezTo>
                    <a:pt x="1171275" y="677159"/>
                    <a:pt x="1149460" y="686195"/>
                    <a:pt x="1126713" y="686195"/>
                  </a:cubicBezTo>
                  <a:lnTo>
                    <a:pt x="85767" y="686195"/>
                  </a:lnTo>
                  <a:cubicBezTo>
                    <a:pt x="38399" y="686195"/>
                    <a:pt x="0" y="647796"/>
                    <a:pt x="0" y="600429"/>
                  </a:cubicBezTo>
                  <a:lnTo>
                    <a:pt x="0" y="85767"/>
                  </a:lnTo>
                  <a:cubicBezTo>
                    <a:pt x="0" y="38399"/>
                    <a:pt x="38399" y="0"/>
                    <a:pt x="85767" y="0"/>
                  </a:cubicBezTo>
                  <a:close/>
                </a:path>
              </a:pathLst>
            </a:custGeom>
            <a:solidFill>
              <a:srgbClr val="000000">
                <a:alpha val="0"/>
              </a:srgbClr>
            </a:solidFill>
            <a:ln cap="rnd" cmpd="sng" w="38100">
              <a:solidFill>
                <a:srgbClr val="0097B2"/>
              </a:solidFill>
              <a:prstDash val="solid"/>
              <a:round/>
              <a:headEnd len="sm" w="sm" type="none"/>
              <a:tailEnd len="sm" w="sm" type="none"/>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364" name="Google Shape;364;g32288256976_0_334"/>
            <p:cNvSpPr txBox="1"/>
            <p:nvPr/>
          </p:nvSpPr>
          <p:spPr>
            <a:xfrm>
              <a:off x="0" y="-38100"/>
              <a:ext cx="812700" cy="8508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grpSp>
        <p:nvGrpSpPr>
          <p:cNvPr id="365" name="Google Shape;365;g32288256976_0_334"/>
          <p:cNvGrpSpPr/>
          <p:nvPr/>
        </p:nvGrpSpPr>
        <p:grpSpPr>
          <a:xfrm>
            <a:off x="4186721" y="3089561"/>
            <a:ext cx="3816578" cy="1925616"/>
            <a:chOff x="0" y="-38100"/>
            <a:chExt cx="1566097" cy="850800"/>
          </a:xfrm>
        </p:grpSpPr>
        <p:sp>
          <p:nvSpPr>
            <p:cNvPr id="366" name="Google Shape;366;g32288256976_0_334"/>
            <p:cNvSpPr/>
            <p:nvPr/>
          </p:nvSpPr>
          <p:spPr>
            <a:xfrm>
              <a:off x="0" y="0"/>
              <a:ext cx="1566097" cy="686195"/>
            </a:xfrm>
            <a:custGeom>
              <a:rect b="b" l="l" r="r" t="t"/>
              <a:pathLst>
                <a:path extrusionOk="0" h="686195" w="1566097">
                  <a:moveTo>
                    <a:pt x="66401" y="0"/>
                  </a:moveTo>
                  <a:lnTo>
                    <a:pt x="1499696" y="0"/>
                  </a:lnTo>
                  <a:cubicBezTo>
                    <a:pt x="1517307" y="0"/>
                    <a:pt x="1534196" y="6996"/>
                    <a:pt x="1546649" y="19448"/>
                  </a:cubicBezTo>
                  <a:cubicBezTo>
                    <a:pt x="1559102" y="31901"/>
                    <a:pt x="1566097" y="48790"/>
                    <a:pt x="1566097" y="66401"/>
                  </a:cubicBezTo>
                  <a:lnTo>
                    <a:pt x="1566097" y="619795"/>
                  </a:lnTo>
                  <a:cubicBezTo>
                    <a:pt x="1566097" y="637405"/>
                    <a:pt x="1559102" y="654294"/>
                    <a:pt x="1546649" y="666747"/>
                  </a:cubicBezTo>
                  <a:cubicBezTo>
                    <a:pt x="1534196" y="679200"/>
                    <a:pt x="1517307" y="686195"/>
                    <a:pt x="1499696" y="686195"/>
                  </a:cubicBezTo>
                  <a:lnTo>
                    <a:pt x="66401" y="686195"/>
                  </a:lnTo>
                  <a:cubicBezTo>
                    <a:pt x="48790" y="686195"/>
                    <a:pt x="31901" y="679200"/>
                    <a:pt x="19448" y="666747"/>
                  </a:cubicBezTo>
                  <a:cubicBezTo>
                    <a:pt x="6996" y="654294"/>
                    <a:pt x="0" y="637405"/>
                    <a:pt x="0" y="619795"/>
                  </a:cubicBezTo>
                  <a:lnTo>
                    <a:pt x="0" y="66401"/>
                  </a:lnTo>
                  <a:cubicBezTo>
                    <a:pt x="0" y="48790"/>
                    <a:pt x="6996" y="31901"/>
                    <a:pt x="19448" y="19448"/>
                  </a:cubicBezTo>
                  <a:cubicBezTo>
                    <a:pt x="31901" y="6996"/>
                    <a:pt x="48790" y="0"/>
                    <a:pt x="66401" y="0"/>
                  </a:cubicBezTo>
                  <a:close/>
                </a:path>
              </a:pathLst>
            </a:custGeom>
            <a:solidFill>
              <a:srgbClr val="000000">
                <a:alpha val="0"/>
              </a:srgbClr>
            </a:solidFill>
            <a:ln cap="rnd" cmpd="sng" w="38100">
              <a:solidFill>
                <a:srgbClr val="0097B2"/>
              </a:solidFill>
              <a:prstDash val="solid"/>
              <a:round/>
              <a:headEnd len="sm" w="sm" type="none"/>
              <a:tailEnd len="sm" w="sm" type="none"/>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367" name="Google Shape;367;g32288256976_0_334"/>
            <p:cNvSpPr txBox="1"/>
            <p:nvPr/>
          </p:nvSpPr>
          <p:spPr>
            <a:xfrm>
              <a:off x="0" y="-38100"/>
              <a:ext cx="812700" cy="8508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grpSp>
        <p:nvGrpSpPr>
          <p:cNvPr id="368" name="Google Shape;368;g32288256976_0_334"/>
          <p:cNvGrpSpPr/>
          <p:nvPr/>
        </p:nvGrpSpPr>
        <p:grpSpPr>
          <a:xfrm>
            <a:off x="680925" y="3333278"/>
            <a:ext cx="3042295" cy="1925616"/>
            <a:chOff x="0" y="-38100"/>
            <a:chExt cx="1248377" cy="850800"/>
          </a:xfrm>
        </p:grpSpPr>
        <p:sp>
          <p:nvSpPr>
            <p:cNvPr id="369" name="Google Shape;369;g32288256976_0_334"/>
            <p:cNvSpPr/>
            <p:nvPr/>
          </p:nvSpPr>
          <p:spPr>
            <a:xfrm>
              <a:off x="0" y="0"/>
              <a:ext cx="1248377" cy="686195"/>
            </a:xfrm>
            <a:custGeom>
              <a:rect b="b" l="l" r="r" t="t"/>
              <a:pathLst>
                <a:path extrusionOk="0" h="686195" w="1248377">
                  <a:moveTo>
                    <a:pt x="83300" y="0"/>
                  </a:moveTo>
                  <a:lnTo>
                    <a:pt x="1165077" y="0"/>
                  </a:lnTo>
                  <a:cubicBezTo>
                    <a:pt x="1187169" y="0"/>
                    <a:pt x="1208357" y="8776"/>
                    <a:pt x="1223979" y="24398"/>
                  </a:cubicBezTo>
                  <a:cubicBezTo>
                    <a:pt x="1239601" y="40020"/>
                    <a:pt x="1248377" y="61208"/>
                    <a:pt x="1248377" y="83300"/>
                  </a:cubicBezTo>
                  <a:lnTo>
                    <a:pt x="1248377" y="602895"/>
                  </a:lnTo>
                  <a:cubicBezTo>
                    <a:pt x="1248377" y="648901"/>
                    <a:pt x="1211082" y="686195"/>
                    <a:pt x="1165077" y="686195"/>
                  </a:cubicBezTo>
                  <a:lnTo>
                    <a:pt x="83300" y="686195"/>
                  </a:lnTo>
                  <a:cubicBezTo>
                    <a:pt x="37295" y="686195"/>
                    <a:pt x="0" y="648901"/>
                    <a:pt x="0" y="602895"/>
                  </a:cubicBezTo>
                  <a:lnTo>
                    <a:pt x="0" y="83300"/>
                  </a:lnTo>
                  <a:cubicBezTo>
                    <a:pt x="0" y="37295"/>
                    <a:pt x="37295" y="0"/>
                    <a:pt x="83300" y="0"/>
                  </a:cubicBezTo>
                  <a:close/>
                </a:path>
              </a:pathLst>
            </a:custGeom>
            <a:solidFill>
              <a:srgbClr val="000000">
                <a:alpha val="0"/>
              </a:srgbClr>
            </a:solidFill>
            <a:ln cap="rnd" cmpd="sng" w="38100">
              <a:solidFill>
                <a:srgbClr val="0097B2"/>
              </a:solidFill>
              <a:prstDash val="solid"/>
              <a:round/>
              <a:headEnd len="sm" w="sm" type="none"/>
              <a:tailEnd len="sm" w="sm" type="none"/>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370" name="Google Shape;370;g32288256976_0_334"/>
            <p:cNvSpPr txBox="1"/>
            <p:nvPr/>
          </p:nvSpPr>
          <p:spPr>
            <a:xfrm>
              <a:off x="0" y="-38100"/>
              <a:ext cx="812700" cy="8508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grpSp>
        <p:nvGrpSpPr>
          <p:cNvPr id="371" name="Google Shape;371;g32288256976_0_334"/>
          <p:cNvGrpSpPr/>
          <p:nvPr/>
        </p:nvGrpSpPr>
        <p:grpSpPr>
          <a:xfrm>
            <a:off x="3845125" y="4945875"/>
            <a:ext cx="4453379" cy="1925616"/>
            <a:chOff x="0" y="-38100"/>
            <a:chExt cx="2028412" cy="850800"/>
          </a:xfrm>
        </p:grpSpPr>
        <p:sp>
          <p:nvSpPr>
            <p:cNvPr id="372" name="Google Shape;372;g32288256976_0_334"/>
            <p:cNvSpPr/>
            <p:nvPr/>
          </p:nvSpPr>
          <p:spPr>
            <a:xfrm>
              <a:off x="0" y="0"/>
              <a:ext cx="2028412" cy="687557"/>
            </a:xfrm>
            <a:custGeom>
              <a:rect b="b" l="l" r="r" t="t"/>
              <a:pathLst>
                <a:path extrusionOk="0" h="687557" w="2028412">
                  <a:moveTo>
                    <a:pt x="51267" y="0"/>
                  </a:moveTo>
                  <a:lnTo>
                    <a:pt x="1977145" y="0"/>
                  </a:lnTo>
                  <a:cubicBezTo>
                    <a:pt x="2005459" y="0"/>
                    <a:pt x="2028412" y="22953"/>
                    <a:pt x="2028412" y="51267"/>
                  </a:cubicBezTo>
                  <a:lnTo>
                    <a:pt x="2028412" y="636290"/>
                  </a:lnTo>
                  <a:cubicBezTo>
                    <a:pt x="2028412" y="649887"/>
                    <a:pt x="2023011" y="662927"/>
                    <a:pt x="2013396" y="672541"/>
                  </a:cubicBezTo>
                  <a:cubicBezTo>
                    <a:pt x="2003782" y="682156"/>
                    <a:pt x="1990742" y="687557"/>
                    <a:pt x="1977145" y="687557"/>
                  </a:cubicBezTo>
                  <a:lnTo>
                    <a:pt x="51267" y="687557"/>
                  </a:lnTo>
                  <a:cubicBezTo>
                    <a:pt x="22953" y="687557"/>
                    <a:pt x="0" y="664604"/>
                    <a:pt x="0" y="636290"/>
                  </a:cubicBezTo>
                  <a:lnTo>
                    <a:pt x="0" y="51267"/>
                  </a:lnTo>
                  <a:cubicBezTo>
                    <a:pt x="0" y="37670"/>
                    <a:pt x="5401" y="24630"/>
                    <a:pt x="15016" y="15016"/>
                  </a:cubicBezTo>
                  <a:cubicBezTo>
                    <a:pt x="24630" y="5401"/>
                    <a:pt x="37670" y="0"/>
                    <a:pt x="51267" y="0"/>
                  </a:cubicBezTo>
                  <a:close/>
                </a:path>
              </a:pathLst>
            </a:custGeom>
            <a:solidFill>
              <a:srgbClr val="000000">
                <a:alpha val="0"/>
              </a:srgbClr>
            </a:solidFill>
            <a:ln cap="rnd" cmpd="sng" w="38100">
              <a:solidFill>
                <a:srgbClr val="0097B2"/>
              </a:solidFill>
              <a:prstDash val="solid"/>
              <a:round/>
              <a:headEnd len="sm" w="sm" type="none"/>
              <a:tailEnd len="sm" w="sm" type="none"/>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373" name="Google Shape;373;g32288256976_0_334"/>
            <p:cNvSpPr txBox="1"/>
            <p:nvPr/>
          </p:nvSpPr>
          <p:spPr>
            <a:xfrm>
              <a:off x="0" y="-38100"/>
              <a:ext cx="812700" cy="850800"/>
            </a:xfrm>
            <a:prstGeom prst="rect">
              <a:avLst/>
            </a:prstGeom>
            <a:noFill/>
            <a:ln>
              <a:noFill/>
            </a:ln>
          </p:spPr>
          <p:txBody>
            <a:bodyPr anchorCtr="0" anchor="ctr" bIns="33850" lIns="33850" spcFirstLastPara="1" rIns="33850" wrap="square" tIns="33850">
              <a:noAutofit/>
            </a:bodyPr>
            <a:lstStyle/>
            <a:p>
              <a:pPr indent="0" lvl="0" marL="0" marR="0" rtl="0" algn="ctr">
                <a:lnSpc>
                  <a:spcPct val="147722"/>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grpSp>
      <p:sp>
        <p:nvSpPr>
          <p:cNvPr id="374" name="Google Shape;374;g32288256976_0_334"/>
          <p:cNvSpPr txBox="1"/>
          <p:nvPr/>
        </p:nvSpPr>
        <p:spPr>
          <a:xfrm>
            <a:off x="3892350" y="6002825"/>
            <a:ext cx="4331700" cy="531000"/>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1" i="0" lang="en-US" sz="2300" u="none" cap="none" strike="noStrike">
                <a:solidFill>
                  <a:srgbClr val="000000"/>
                </a:solidFill>
                <a:latin typeface="Times"/>
                <a:ea typeface="Times"/>
                <a:cs typeface="Times"/>
                <a:sym typeface="Times"/>
              </a:rPr>
              <a:t>Transparent &amp; Consistent billing </a:t>
            </a:r>
            <a:endParaRPr b="1" i="0" sz="2300" u="none" cap="none" strike="noStrike">
              <a:solidFill>
                <a:srgbClr val="000000"/>
              </a:solidFill>
              <a:latin typeface="Times"/>
              <a:ea typeface="Times"/>
              <a:cs typeface="Times"/>
              <a:sym typeface="Times"/>
            </a:endParaRPr>
          </a:p>
          <a:p>
            <a:pPr indent="0" lvl="0" marL="0" marR="0" rtl="0" algn="ctr">
              <a:lnSpc>
                <a:spcPct val="75000"/>
              </a:lnSpc>
              <a:spcBef>
                <a:spcPts val="0"/>
              </a:spcBef>
              <a:spcAft>
                <a:spcPts val="0"/>
              </a:spcAft>
              <a:buNone/>
            </a:pPr>
            <a:r>
              <a:rPr b="1" i="0" lang="en-US" sz="2300" u="none" cap="none" strike="noStrike">
                <a:solidFill>
                  <a:srgbClr val="000000"/>
                </a:solidFill>
                <a:latin typeface="Times"/>
                <a:ea typeface="Times"/>
                <a:cs typeface="Times"/>
                <a:sym typeface="Times"/>
              </a:rPr>
              <a:t>- faster discharge</a:t>
            </a:r>
            <a:endParaRPr sz="900"/>
          </a:p>
        </p:txBody>
      </p:sp>
      <p:sp>
        <p:nvSpPr>
          <p:cNvPr id="375" name="Google Shape;375;g32288256976_0_334"/>
          <p:cNvSpPr/>
          <p:nvPr/>
        </p:nvSpPr>
        <p:spPr>
          <a:xfrm>
            <a:off x="5472774" y="3065261"/>
            <a:ext cx="1216081" cy="1090949"/>
          </a:xfrm>
          <a:custGeom>
            <a:rect b="b" l="l" r="r" t="t"/>
            <a:pathLst>
              <a:path extrusionOk="0" h="1825856" w="1892733">
                <a:moveTo>
                  <a:pt x="0" y="0"/>
                </a:moveTo>
                <a:lnTo>
                  <a:pt x="1892733" y="0"/>
                </a:lnTo>
                <a:lnTo>
                  <a:pt x="1892733" y="1825856"/>
                </a:lnTo>
                <a:lnTo>
                  <a:pt x="0" y="1825856"/>
                </a:lnTo>
                <a:lnTo>
                  <a:pt x="0" y="0"/>
                </a:lnTo>
                <a:close/>
              </a:path>
            </a:pathLst>
          </a:custGeom>
          <a:blipFill rotWithShape="1">
            <a:blip r:embed="rId3">
              <a:alphaModFix/>
            </a:blip>
            <a:stretch>
              <a:fillRect b="0" l="0" r="0" t="0"/>
            </a:stretch>
          </a:blipFill>
          <a:ln>
            <a:noFill/>
          </a:ln>
        </p:spPr>
      </p:sp>
      <p:sp>
        <p:nvSpPr>
          <p:cNvPr id="376" name="Google Shape;376;g32288256976_0_334"/>
          <p:cNvSpPr/>
          <p:nvPr/>
        </p:nvSpPr>
        <p:spPr>
          <a:xfrm>
            <a:off x="5472774" y="4816169"/>
            <a:ext cx="1153100" cy="1072338"/>
          </a:xfrm>
          <a:custGeom>
            <a:rect b="b" l="l" r="r" t="t"/>
            <a:pathLst>
              <a:path extrusionOk="0" h="1794708" w="1794708">
                <a:moveTo>
                  <a:pt x="0" y="0"/>
                </a:moveTo>
                <a:lnTo>
                  <a:pt x="1794709" y="0"/>
                </a:lnTo>
                <a:lnTo>
                  <a:pt x="1794709" y="1794709"/>
                </a:lnTo>
                <a:lnTo>
                  <a:pt x="0" y="1794709"/>
                </a:lnTo>
                <a:lnTo>
                  <a:pt x="0" y="0"/>
                </a:lnTo>
                <a:close/>
              </a:path>
            </a:pathLst>
          </a:custGeom>
          <a:blipFill rotWithShape="1">
            <a:blip r:embed="rId4">
              <a:alphaModFix/>
            </a:blip>
            <a:stretch>
              <a:fillRect b="0" l="0" r="0" t="0"/>
            </a:stretch>
          </a:blipFill>
          <a:ln>
            <a:noFill/>
          </a:ln>
        </p:spPr>
      </p:sp>
      <p:sp>
        <p:nvSpPr>
          <p:cNvPr id="377" name="Google Shape;377;g32288256976_0_334"/>
          <p:cNvSpPr/>
          <p:nvPr/>
        </p:nvSpPr>
        <p:spPr>
          <a:xfrm>
            <a:off x="1511310" y="1258533"/>
            <a:ext cx="1382961" cy="1141121"/>
          </a:xfrm>
          <a:custGeom>
            <a:rect b="b" l="l" r="r" t="t"/>
            <a:pathLst>
              <a:path extrusionOk="0" h="1909826" w="2152468">
                <a:moveTo>
                  <a:pt x="0" y="0"/>
                </a:moveTo>
                <a:lnTo>
                  <a:pt x="2152468" y="0"/>
                </a:lnTo>
                <a:lnTo>
                  <a:pt x="2152468" y="1909826"/>
                </a:lnTo>
                <a:lnTo>
                  <a:pt x="0" y="1909826"/>
                </a:lnTo>
                <a:lnTo>
                  <a:pt x="0" y="0"/>
                </a:lnTo>
                <a:close/>
              </a:path>
            </a:pathLst>
          </a:custGeom>
          <a:blipFill rotWithShape="1">
            <a:blip r:embed="rId5">
              <a:alphaModFix/>
            </a:blip>
            <a:stretch>
              <a:fillRect b="0" l="0" r="0" t="0"/>
            </a:stretch>
          </a:blipFill>
          <a:ln>
            <a:noFill/>
          </a:ln>
        </p:spPr>
      </p:sp>
      <p:sp>
        <p:nvSpPr>
          <p:cNvPr id="378" name="Google Shape;378;g32288256976_0_334"/>
          <p:cNvSpPr/>
          <p:nvPr/>
        </p:nvSpPr>
        <p:spPr>
          <a:xfrm>
            <a:off x="5330735" y="1132350"/>
            <a:ext cx="1414905" cy="1125014"/>
          </a:xfrm>
          <a:custGeom>
            <a:rect b="b" l="l" r="r" t="t"/>
            <a:pathLst>
              <a:path extrusionOk="0" h="1882869" w="2202186">
                <a:moveTo>
                  <a:pt x="0" y="0"/>
                </a:moveTo>
                <a:lnTo>
                  <a:pt x="2202186" y="0"/>
                </a:lnTo>
                <a:lnTo>
                  <a:pt x="2202186" y="1882869"/>
                </a:lnTo>
                <a:lnTo>
                  <a:pt x="0" y="1882869"/>
                </a:lnTo>
                <a:lnTo>
                  <a:pt x="0" y="0"/>
                </a:lnTo>
                <a:close/>
              </a:path>
            </a:pathLst>
          </a:custGeom>
          <a:blipFill rotWithShape="1">
            <a:blip r:embed="rId6">
              <a:alphaModFix/>
            </a:blip>
            <a:stretch>
              <a:fillRect b="0" l="0" r="0" t="0"/>
            </a:stretch>
          </a:blipFill>
          <a:ln>
            <a:noFill/>
          </a:ln>
        </p:spPr>
      </p:sp>
      <p:sp>
        <p:nvSpPr>
          <p:cNvPr id="379" name="Google Shape;379;g32288256976_0_334"/>
          <p:cNvSpPr/>
          <p:nvPr/>
        </p:nvSpPr>
        <p:spPr>
          <a:xfrm>
            <a:off x="9274989" y="1248384"/>
            <a:ext cx="1141158" cy="1074914"/>
          </a:xfrm>
          <a:custGeom>
            <a:rect b="b" l="l" r="r" t="t"/>
            <a:pathLst>
              <a:path extrusionOk="0" h="1799019" w="1776122">
                <a:moveTo>
                  <a:pt x="0" y="0"/>
                </a:moveTo>
                <a:lnTo>
                  <a:pt x="1776122" y="0"/>
                </a:lnTo>
                <a:lnTo>
                  <a:pt x="1776122" y="1799019"/>
                </a:lnTo>
                <a:lnTo>
                  <a:pt x="0" y="1799019"/>
                </a:lnTo>
                <a:lnTo>
                  <a:pt x="0" y="0"/>
                </a:lnTo>
                <a:close/>
              </a:path>
            </a:pathLst>
          </a:custGeom>
          <a:blipFill rotWithShape="1">
            <a:blip r:embed="rId7">
              <a:alphaModFix/>
            </a:blip>
            <a:stretch>
              <a:fillRect b="0" l="0" r="0" t="0"/>
            </a:stretch>
          </a:blipFill>
          <a:ln>
            <a:noFill/>
          </a:ln>
        </p:spPr>
      </p:sp>
      <p:sp>
        <p:nvSpPr>
          <p:cNvPr id="380" name="Google Shape;380;g32288256976_0_334"/>
          <p:cNvSpPr/>
          <p:nvPr/>
        </p:nvSpPr>
        <p:spPr>
          <a:xfrm>
            <a:off x="9096613" y="3154934"/>
            <a:ext cx="1637562" cy="1160150"/>
          </a:xfrm>
          <a:custGeom>
            <a:rect b="b" l="l" r="r" t="t"/>
            <a:pathLst>
              <a:path extrusionOk="0" h="1941673" w="2548735">
                <a:moveTo>
                  <a:pt x="0" y="0"/>
                </a:moveTo>
                <a:lnTo>
                  <a:pt x="2548736" y="0"/>
                </a:lnTo>
                <a:lnTo>
                  <a:pt x="2548736" y="1941673"/>
                </a:lnTo>
                <a:lnTo>
                  <a:pt x="0" y="1941673"/>
                </a:lnTo>
                <a:lnTo>
                  <a:pt x="0" y="0"/>
                </a:lnTo>
                <a:close/>
              </a:path>
            </a:pathLst>
          </a:custGeom>
          <a:blipFill rotWithShape="1">
            <a:blip r:embed="rId8">
              <a:alphaModFix/>
            </a:blip>
            <a:stretch>
              <a:fillRect b="0" l="0" r="0" t="0"/>
            </a:stretch>
          </a:blipFill>
          <a:ln>
            <a:noFill/>
          </a:ln>
        </p:spPr>
      </p:sp>
      <p:sp>
        <p:nvSpPr>
          <p:cNvPr id="381" name="Google Shape;381;g32288256976_0_334"/>
          <p:cNvSpPr txBox="1"/>
          <p:nvPr/>
        </p:nvSpPr>
        <p:spPr>
          <a:xfrm>
            <a:off x="1699074" y="369945"/>
            <a:ext cx="8872200" cy="646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4200" u="none" cap="none" strike="noStrike">
                <a:solidFill>
                  <a:schemeClr val="dk1"/>
                </a:solidFill>
                <a:latin typeface="Times New Roman"/>
                <a:ea typeface="Times New Roman"/>
                <a:cs typeface="Times New Roman"/>
                <a:sym typeface="Times New Roman"/>
              </a:rPr>
              <a:t>Expectations of Patients</a:t>
            </a:r>
            <a:endParaRPr sz="4200">
              <a:solidFill>
                <a:schemeClr val="dk1"/>
              </a:solidFill>
              <a:latin typeface="Times New Roman"/>
              <a:ea typeface="Times New Roman"/>
              <a:cs typeface="Times New Roman"/>
              <a:sym typeface="Times New Roman"/>
            </a:endParaRPr>
          </a:p>
        </p:txBody>
      </p:sp>
      <p:sp>
        <p:nvSpPr>
          <p:cNvPr id="382" name="Google Shape;382;g32288256976_0_334"/>
          <p:cNvSpPr txBox="1"/>
          <p:nvPr/>
        </p:nvSpPr>
        <p:spPr>
          <a:xfrm>
            <a:off x="802383" y="2437034"/>
            <a:ext cx="2799600" cy="531000"/>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1" i="0" lang="en-US" sz="2300" u="none" cap="none" strike="noStrike">
                <a:solidFill>
                  <a:srgbClr val="000000"/>
                </a:solidFill>
                <a:latin typeface="Times"/>
                <a:ea typeface="Times"/>
                <a:cs typeface="Times"/>
                <a:sym typeface="Times"/>
              </a:rPr>
              <a:t>Safe and Quick Recovery</a:t>
            </a:r>
            <a:endParaRPr sz="900"/>
          </a:p>
        </p:txBody>
      </p:sp>
      <p:sp>
        <p:nvSpPr>
          <p:cNvPr id="383" name="Google Shape;383;g32288256976_0_334"/>
          <p:cNvSpPr txBox="1"/>
          <p:nvPr/>
        </p:nvSpPr>
        <p:spPr>
          <a:xfrm>
            <a:off x="4165163" y="2344337"/>
            <a:ext cx="3838200" cy="531000"/>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1" i="0" lang="en-US" sz="2300" u="none" cap="none" strike="noStrike">
                <a:solidFill>
                  <a:srgbClr val="000000"/>
                </a:solidFill>
                <a:latin typeface="Times"/>
                <a:ea typeface="Times"/>
                <a:cs typeface="Times"/>
                <a:sym typeface="Times"/>
              </a:rPr>
              <a:t>Clear and Effective Two-way Communication</a:t>
            </a:r>
            <a:endParaRPr sz="900"/>
          </a:p>
        </p:txBody>
      </p:sp>
      <p:sp>
        <p:nvSpPr>
          <p:cNvPr id="384" name="Google Shape;384;g32288256976_0_334"/>
          <p:cNvSpPr txBox="1"/>
          <p:nvPr/>
        </p:nvSpPr>
        <p:spPr>
          <a:xfrm>
            <a:off x="8499849" y="2437034"/>
            <a:ext cx="2880000" cy="531000"/>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1" i="0" lang="en-US" sz="2300" u="none" cap="none" strike="noStrike">
                <a:solidFill>
                  <a:srgbClr val="000000"/>
                </a:solidFill>
                <a:latin typeface="Times"/>
                <a:ea typeface="Times"/>
                <a:cs typeface="Times"/>
                <a:sym typeface="Times"/>
              </a:rPr>
              <a:t>Receive Empathy, Respect, and Dignity</a:t>
            </a:r>
            <a:endParaRPr sz="900"/>
          </a:p>
        </p:txBody>
      </p:sp>
      <p:sp>
        <p:nvSpPr>
          <p:cNvPr id="385" name="Google Shape;385;g32288256976_0_334"/>
          <p:cNvSpPr txBox="1"/>
          <p:nvPr/>
        </p:nvSpPr>
        <p:spPr>
          <a:xfrm>
            <a:off x="722545" y="4372424"/>
            <a:ext cx="3042600" cy="531000"/>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1" i="0" lang="en-US" sz="2300" u="none" cap="none" strike="noStrike">
                <a:solidFill>
                  <a:srgbClr val="000000"/>
                </a:solidFill>
                <a:latin typeface="Times"/>
                <a:ea typeface="Times"/>
                <a:cs typeface="Times"/>
                <a:sym typeface="Times"/>
              </a:rPr>
              <a:t>Access to Information </a:t>
            </a:r>
            <a:endParaRPr sz="900"/>
          </a:p>
          <a:p>
            <a:pPr indent="0" lvl="0" marL="0" marR="0" rtl="0" algn="ctr">
              <a:lnSpc>
                <a:spcPct val="75000"/>
              </a:lnSpc>
              <a:spcBef>
                <a:spcPts val="0"/>
              </a:spcBef>
              <a:spcAft>
                <a:spcPts val="0"/>
              </a:spcAft>
              <a:buNone/>
            </a:pPr>
            <a:r>
              <a:rPr b="1" i="0" lang="en-US" sz="2300" u="none" cap="none" strike="noStrike">
                <a:solidFill>
                  <a:srgbClr val="000000"/>
                </a:solidFill>
                <a:latin typeface="Times"/>
                <a:ea typeface="Times"/>
                <a:cs typeface="Times"/>
                <a:sym typeface="Times"/>
              </a:rPr>
              <a:t>to help decide</a:t>
            </a:r>
            <a:endParaRPr sz="900"/>
          </a:p>
        </p:txBody>
      </p:sp>
      <p:sp>
        <p:nvSpPr>
          <p:cNvPr id="386" name="Google Shape;386;g32288256976_0_334"/>
          <p:cNvSpPr txBox="1"/>
          <p:nvPr/>
        </p:nvSpPr>
        <p:spPr>
          <a:xfrm>
            <a:off x="4392090" y="4163564"/>
            <a:ext cx="3376200" cy="531000"/>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1" i="0" lang="en-US" sz="2300" u="none" cap="none" strike="noStrike">
                <a:solidFill>
                  <a:srgbClr val="000000"/>
                </a:solidFill>
                <a:latin typeface="Times"/>
                <a:ea typeface="Times"/>
                <a:cs typeface="Times"/>
                <a:sym typeface="Times"/>
              </a:rPr>
              <a:t>Encourage Questions &amp; Respond</a:t>
            </a:r>
            <a:endParaRPr sz="900"/>
          </a:p>
        </p:txBody>
      </p:sp>
      <p:sp>
        <p:nvSpPr>
          <p:cNvPr id="387" name="Google Shape;387;g32288256976_0_334"/>
          <p:cNvSpPr txBox="1"/>
          <p:nvPr/>
        </p:nvSpPr>
        <p:spPr>
          <a:xfrm>
            <a:off x="8511955" y="4379583"/>
            <a:ext cx="2826000" cy="531000"/>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1" i="0" lang="en-US" sz="2300" u="none" cap="none" strike="noStrike">
                <a:solidFill>
                  <a:srgbClr val="000000"/>
                </a:solidFill>
                <a:latin typeface="Times"/>
                <a:ea typeface="Times"/>
                <a:cs typeface="Times"/>
                <a:sym typeface="Times"/>
              </a:rPr>
              <a:t>Coordination of care across specialties</a:t>
            </a:r>
            <a:endParaRPr sz="900"/>
          </a:p>
        </p:txBody>
      </p:sp>
      <p:sp>
        <p:nvSpPr>
          <p:cNvPr id="388" name="Google Shape;388;g32288256976_0_334"/>
          <p:cNvSpPr/>
          <p:nvPr/>
        </p:nvSpPr>
        <p:spPr>
          <a:xfrm>
            <a:off x="1462099" y="3262753"/>
            <a:ext cx="1481480" cy="1052076"/>
          </a:xfrm>
          <a:custGeom>
            <a:rect b="b" l="l" r="r" t="t"/>
            <a:pathLst>
              <a:path extrusionOk="0" h="1760797" w="2305805">
                <a:moveTo>
                  <a:pt x="0" y="0"/>
                </a:moveTo>
                <a:lnTo>
                  <a:pt x="2305806" y="0"/>
                </a:lnTo>
                <a:lnTo>
                  <a:pt x="2305806" y="1760797"/>
                </a:lnTo>
                <a:lnTo>
                  <a:pt x="0" y="1760797"/>
                </a:lnTo>
                <a:lnTo>
                  <a:pt x="0" y="0"/>
                </a:lnTo>
                <a:close/>
              </a:path>
            </a:pathLst>
          </a:custGeom>
          <a:blipFill rotWithShape="1">
            <a:blip r:embed="rId9">
              <a:alphaModFix/>
            </a:blip>
            <a:stretch>
              <a:fillRect b="0" l="0" r="0" t="0"/>
            </a:stretch>
          </a:blipFill>
          <a:ln>
            <a:noFill/>
          </a:ln>
        </p:spPr>
      </p:sp>
      <p:pic>
        <p:nvPicPr>
          <p:cNvPr id="389" name="Google Shape;389;g32288256976_0_334"/>
          <p:cNvPicPr preferRelativeResize="0"/>
          <p:nvPr/>
        </p:nvPicPr>
        <p:blipFill>
          <a:blip r:embed="rId10">
            <a:alphaModFix/>
          </a:blip>
          <a:stretch>
            <a:fillRect/>
          </a:stretch>
        </p:blipFill>
        <p:spPr>
          <a:xfrm>
            <a:off x="304507" y="237458"/>
            <a:ext cx="1142714" cy="507873"/>
          </a:xfrm>
          <a:prstGeom prst="rect">
            <a:avLst/>
          </a:prstGeom>
          <a:noFill/>
          <a:ln>
            <a:noFill/>
          </a:ln>
        </p:spPr>
      </p:pic>
      <p:pic>
        <p:nvPicPr>
          <p:cNvPr id="390" name="Google Shape;390;g32288256976_0_334"/>
          <p:cNvPicPr preferRelativeResize="0"/>
          <p:nvPr/>
        </p:nvPicPr>
        <p:blipFill rotWithShape="1">
          <a:blip r:embed="rId11">
            <a:alphaModFix/>
          </a:blip>
          <a:srcRect b="29528" l="26127" r="55806" t="34619"/>
          <a:stretch/>
        </p:blipFill>
        <p:spPr>
          <a:xfrm>
            <a:off x="11276195" y="245083"/>
            <a:ext cx="623293" cy="695949"/>
          </a:xfrm>
          <a:prstGeom prst="rect">
            <a:avLst/>
          </a:prstGeom>
          <a:noFill/>
          <a:ln>
            <a:noFill/>
          </a:ln>
        </p:spPr>
      </p:pic>
      <p:sp>
        <p:nvSpPr>
          <p:cNvPr id="391" name="Google Shape;391;g32288256976_0_334"/>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2a4c9c101b6_0_226"/>
          <p:cNvSpPr txBox="1"/>
          <p:nvPr>
            <p:ph idx="4294967295" type="title"/>
          </p:nvPr>
        </p:nvSpPr>
        <p:spPr>
          <a:xfrm>
            <a:off x="2433425" y="516575"/>
            <a:ext cx="7322100" cy="7620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None/>
            </a:pPr>
            <a:r>
              <a:rPr b="1" lang="en-US" sz="4400">
                <a:latin typeface="Times New Roman"/>
                <a:ea typeface="Times New Roman"/>
                <a:cs typeface="Times New Roman"/>
                <a:sym typeface="Times New Roman"/>
              </a:rPr>
              <a:t>Why do Patients Not Engage</a:t>
            </a:r>
            <a:endParaRPr b="1" sz="4400">
              <a:latin typeface="Times New Roman"/>
              <a:ea typeface="Times New Roman"/>
              <a:cs typeface="Times New Roman"/>
              <a:sym typeface="Times New Roman"/>
            </a:endParaRPr>
          </a:p>
        </p:txBody>
      </p:sp>
      <p:sp>
        <p:nvSpPr>
          <p:cNvPr id="397" name="Google Shape;397;g2a4c9c101b6_0_226"/>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398" name="Google Shape;398;g2a4c9c101b6_0_226"/>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399" name="Google Shape;399;g2a4c9c101b6_0_226"/>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400" name="Google Shape;400;g2a4c9c101b6_0_226"/>
          <p:cNvSpPr txBox="1"/>
          <p:nvPr>
            <p:ph idx="4294967295" type="body"/>
          </p:nvPr>
        </p:nvSpPr>
        <p:spPr>
          <a:xfrm>
            <a:off x="5560600" y="1937775"/>
            <a:ext cx="5922600" cy="3403500"/>
          </a:xfrm>
          <a:prstGeom prst="rect">
            <a:avLst/>
          </a:prstGeom>
        </p:spPr>
        <p:txBody>
          <a:bodyPr anchorCtr="0" anchor="t" bIns="30450" lIns="60950" spcFirstLastPara="1" rIns="60950" wrap="square" tIns="30450">
            <a:normAutofit/>
          </a:bodyPr>
          <a:lstStyle/>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Lack of awareness</a:t>
            </a:r>
            <a:endParaRPr sz="2500">
              <a:latin typeface="Times New Roman"/>
              <a:ea typeface="Times New Roman"/>
              <a:cs typeface="Times New Roman"/>
              <a:sym typeface="Times New Roman"/>
            </a:endParaRPr>
          </a:p>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Don’t see their role - “Doctor is God”</a:t>
            </a:r>
            <a:endParaRPr sz="2500">
              <a:latin typeface="Times New Roman"/>
              <a:ea typeface="Times New Roman"/>
              <a:cs typeface="Times New Roman"/>
              <a:sym typeface="Times New Roman"/>
            </a:endParaRPr>
          </a:p>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Confused  - Inability to absorb</a:t>
            </a:r>
            <a:endParaRPr sz="2500">
              <a:latin typeface="Times New Roman"/>
              <a:ea typeface="Times New Roman"/>
              <a:cs typeface="Times New Roman"/>
              <a:sym typeface="Times New Roman"/>
            </a:endParaRPr>
          </a:p>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Stressed and Anxious</a:t>
            </a:r>
            <a:endParaRPr sz="2500">
              <a:latin typeface="Times New Roman"/>
              <a:ea typeface="Times New Roman"/>
              <a:cs typeface="Times New Roman"/>
              <a:sym typeface="Times New Roman"/>
            </a:endParaRPr>
          </a:p>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Afraid to ask questions</a:t>
            </a:r>
            <a:endParaRPr sz="2500">
              <a:latin typeface="Times New Roman"/>
              <a:ea typeface="Times New Roman"/>
              <a:cs typeface="Times New Roman"/>
              <a:sym typeface="Times New Roman"/>
            </a:endParaRPr>
          </a:p>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Language/ Cultural barriers</a:t>
            </a:r>
            <a:endParaRPr sz="2500">
              <a:latin typeface="Times New Roman"/>
              <a:ea typeface="Times New Roman"/>
              <a:cs typeface="Times New Roman"/>
              <a:sym typeface="Times New Roman"/>
            </a:endParaRPr>
          </a:p>
        </p:txBody>
      </p:sp>
      <p:pic>
        <p:nvPicPr>
          <p:cNvPr id="401" name="Google Shape;401;g2a4c9c101b6_0_226"/>
          <p:cNvPicPr preferRelativeResize="0"/>
          <p:nvPr/>
        </p:nvPicPr>
        <p:blipFill rotWithShape="1">
          <a:blip r:embed="rId5">
            <a:alphaModFix/>
          </a:blip>
          <a:srcRect b="0" l="0" r="0" t="0"/>
          <a:stretch/>
        </p:blipFill>
        <p:spPr>
          <a:xfrm>
            <a:off x="753375" y="1673075"/>
            <a:ext cx="4291775" cy="4291775"/>
          </a:xfrm>
          <a:prstGeom prst="rect">
            <a:avLst/>
          </a:prstGeom>
          <a:noFill/>
          <a:ln cap="flat" cmpd="sng" w="28575">
            <a:solidFill>
              <a:srgbClr val="0070C0"/>
            </a:solidFill>
            <a:prstDash val="solid"/>
            <a:round/>
            <a:headEnd len="sm" w="sm" type="none"/>
            <a:tailEnd len="sm" w="sm" type="none"/>
          </a:ln>
        </p:spPr>
      </p:pic>
      <p:sp>
        <p:nvSpPr>
          <p:cNvPr id="402" name="Google Shape;402;g2a4c9c101b6_0_226"/>
          <p:cNvSpPr txBox="1"/>
          <p:nvPr/>
        </p:nvSpPr>
        <p:spPr>
          <a:xfrm>
            <a:off x="6512925" y="5732875"/>
            <a:ext cx="3856800" cy="6381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en-US" sz="2600">
                <a:solidFill>
                  <a:srgbClr val="FF0000"/>
                </a:solidFill>
                <a:latin typeface="Times New Roman"/>
                <a:ea typeface="Times New Roman"/>
                <a:cs typeface="Times New Roman"/>
                <a:sym typeface="Times New Roman"/>
              </a:rPr>
              <a:t>Bridging the Trust Deficit</a:t>
            </a:r>
            <a:endParaRPr b="1" i="1" sz="2600">
              <a:solidFill>
                <a:srgbClr val="FF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a4c9c101b6_0_234"/>
          <p:cNvSpPr txBox="1"/>
          <p:nvPr>
            <p:ph idx="4294967295" type="title"/>
          </p:nvPr>
        </p:nvSpPr>
        <p:spPr>
          <a:xfrm>
            <a:off x="2707172" y="603550"/>
            <a:ext cx="6774600" cy="7620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None/>
            </a:pPr>
            <a:r>
              <a:rPr b="1" lang="en-US" sz="4400">
                <a:latin typeface="Times New Roman"/>
                <a:ea typeface="Times New Roman"/>
                <a:cs typeface="Times New Roman"/>
                <a:sym typeface="Times New Roman"/>
              </a:rPr>
              <a:t>Barriers from HCP Side</a:t>
            </a:r>
            <a:endParaRPr b="1" sz="4400">
              <a:latin typeface="Times New Roman"/>
              <a:ea typeface="Times New Roman"/>
              <a:cs typeface="Times New Roman"/>
              <a:sym typeface="Times New Roman"/>
            </a:endParaRPr>
          </a:p>
        </p:txBody>
      </p:sp>
      <p:sp>
        <p:nvSpPr>
          <p:cNvPr id="408" name="Google Shape;408;g2a4c9c101b6_0_234"/>
          <p:cNvSpPr txBox="1"/>
          <p:nvPr>
            <p:ph idx="4294967295" type="body"/>
          </p:nvPr>
        </p:nvSpPr>
        <p:spPr>
          <a:xfrm>
            <a:off x="6114275" y="1977650"/>
            <a:ext cx="5618400" cy="3827700"/>
          </a:xfrm>
          <a:prstGeom prst="rect">
            <a:avLst/>
          </a:prstGeom>
        </p:spPr>
        <p:txBody>
          <a:bodyPr anchorCtr="0" anchor="t" bIns="30450" lIns="60950" spcFirstLastPara="1" rIns="60950" wrap="square" tIns="30450">
            <a:normAutofit lnSpcReduction="10000"/>
          </a:bodyPr>
          <a:lstStyle/>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Too many patients</a:t>
            </a:r>
            <a:endParaRPr sz="2500">
              <a:latin typeface="Times New Roman"/>
              <a:ea typeface="Times New Roman"/>
              <a:cs typeface="Times New Roman"/>
              <a:sym typeface="Times New Roman"/>
            </a:endParaRPr>
          </a:p>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Overworked clinical staff</a:t>
            </a:r>
            <a:endParaRPr sz="2500">
              <a:latin typeface="Times New Roman"/>
              <a:ea typeface="Times New Roman"/>
              <a:cs typeface="Times New Roman"/>
              <a:sym typeface="Times New Roman"/>
            </a:endParaRPr>
          </a:p>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Lack of patient centric content</a:t>
            </a:r>
            <a:endParaRPr sz="2500">
              <a:latin typeface="Times New Roman"/>
              <a:ea typeface="Times New Roman"/>
              <a:cs typeface="Times New Roman"/>
              <a:sym typeface="Times New Roman"/>
            </a:endParaRPr>
          </a:p>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May not appreciate the need</a:t>
            </a:r>
            <a:endParaRPr sz="2500">
              <a:latin typeface="Times New Roman"/>
              <a:ea typeface="Times New Roman"/>
              <a:cs typeface="Times New Roman"/>
              <a:sym typeface="Times New Roman"/>
            </a:endParaRPr>
          </a:p>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Communication barriers</a:t>
            </a:r>
            <a:endParaRPr sz="2500">
              <a:latin typeface="Times New Roman"/>
              <a:ea typeface="Times New Roman"/>
              <a:cs typeface="Times New Roman"/>
              <a:sym typeface="Times New Roman"/>
            </a:endParaRPr>
          </a:p>
          <a:p>
            <a:pPr indent="-374650" lvl="0" marL="457200" rtl="0" algn="l">
              <a:lnSpc>
                <a:spcPct val="150000"/>
              </a:lnSpc>
              <a:spcBef>
                <a:spcPts val="0"/>
              </a:spcBef>
              <a:spcAft>
                <a:spcPts val="0"/>
              </a:spcAft>
              <a:buSzPts val="2500"/>
              <a:buFont typeface="Times New Roman"/>
              <a:buChar char="•"/>
            </a:pPr>
            <a:r>
              <a:rPr lang="en-US" sz="2500">
                <a:latin typeface="Times New Roman"/>
                <a:ea typeface="Times New Roman"/>
                <a:cs typeface="Times New Roman"/>
                <a:sym typeface="Times New Roman"/>
              </a:rPr>
              <a:t>Unclear on patient/ caregivers roles and capability</a:t>
            </a:r>
            <a:endParaRPr sz="2500">
              <a:latin typeface="Times New Roman"/>
              <a:ea typeface="Times New Roman"/>
              <a:cs typeface="Times New Roman"/>
              <a:sym typeface="Times New Roman"/>
            </a:endParaRPr>
          </a:p>
        </p:txBody>
      </p:sp>
      <p:sp>
        <p:nvSpPr>
          <p:cNvPr id="409" name="Google Shape;409;g2a4c9c101b6_0_234"/>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410" name="Google Shape;410;g2a4c9c101b6_0_234"/>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411" name="Google Shape;411;g2a4c9c101b6_0_234"/>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412" name="Google Shape;412;g2a4c9c101b6_0_234"/>
          <p:cNvPicPr preferRelativeResize="0"/>
          <p:nvPr/>
        </p:nvPicPr>
        <p:blipFill rotWithShape="1">
          <a:blip r:embed="rId5">
            <a:alphaModFix/>
          </a:blip>
          <a:srcRect b="12751" l="10039" r="6925" t="7401"/>
          <a:stretch/>
        </p:blipFill>
        <p:spPr>
          <a:xfrm>
            <a:off x="709074" y="1977651"/>
            <a:ext cx="5405201" cy="3639250"/>
          </a:xfrm>
          <a:prstGeom prst="rect">
            <a:avLst/>
          </a:prstGeom>
          <a:noFill/>
          <a:ln cap="flat" cmpd="sng" w="28575">
            <a:solidFill>
              <a:srgbClr val="FF5B66"/>
            </a:solidFill>
            <a:prstDash val="solid"/>
            <a:round/>
            <a:headEnd len="sm" w="sm" type="none"/>
            <a:tailEnd len="sm" w="sm" type="none"/>
          </a:ln>
        </p:spPr>
      </p:pic>
      <p:sp>
        <p:nvSpPr>
          <p:cNvPr id="413" name="Google Shape;413;g2a4c9c101b6_0_234"/>
          <p:cNvSpPr txBox="1"/>
          <p:nvPr/>
        </p:nvSpPr>
        <p:spPr>
          <a:xfrm>
            <a:off x="6512925" y="5809075"/>
            <a:ext cx="3856800" cy="6381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en-US" sz="2600">
                <a:solidFill>
                  <a:srgbClr val="FF0000"/>
                </a:solidFill>
                <a:latin typeface="Times New Roman"/>
                <a:ea typeface="Times New Roman"/>
                <a:cs typeface="Times New Roman"/>
                <a:sym typeface="Times New Roman"/>
              </a:rPr>
              <a:t>Bridging the Trust Deficit</a:t>
            </a:r>
            <a:endParaRPr b="1" i="1" sz="2600">
              <a:solidFill>
                <a:srgbClr val="FF0000"/>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328c4e3bc08_0_362"/>
          <p:cNvSpPr txBox="1"/>
          <p:nvPr/>
        </p:nvSpPr>
        <p:spPr>
          <a:xfrm>
            <a:off x="2143025" y="403025"/>
            <a:ext cx="82956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000000"/>
                </a:solidFill>
                <a:latin typeface="Times New Roman"/>
                <a:ea typeface="Times New Roman"/>
                <a:cs typeface="Times New Roman"/>
                <a:sym typeface="Times New Roman"/>
              </a:rPr>
              <a:t>Common Problems Faced by Patients During Conversations with Clinical Staff</a:t>
            </a:r>
            <a:endParaRPr sz="3600">
              <a:latin typeface="Times New Roman"/>
              <a:ea typeface="Times New Roman"/>
              <a:cs typeface="Times New Roman"/>
              <a:sym typeface="Times New Roman"/>
            </a:endParaRPr>
          </a:p>
        </p:txBody>
      </p:sp>
      <p:sp>
        <p:nvSpPr>
          <p:cNvPr id="419" name="Google Shape;419;g328c4e3bc08_0_362"/>
          <p:cNvSpPr/>
          <p:nvPr/>
        </p:nvSpPr>
        <p:spPr>
          <a:xfrm>
            <a:off x="304669" y="237643"/>
            <a:ext cx="1145037" cy="508905"/>
          </a:xfrm>
          <a:custGeom>
            <a:rect b="b" l="l" r="r" t="t"/>
            <a:pathLst>
              <a:path extrusionOk="0" h="762405" w="1715411">
                <a:moveTo>
                  <a:pt x="0" y="0"/>
                </a:moveTo>
                <a:lnTo>
                  <a:pt x="1715411" y="0"/>
                </a:lnTo>
                <a:lnTo>
                  <a:pt x="1715411" y="762406"/>
                </a:lnTo>
                <a:lnTo>
                  <a:pt x="0" y="762406"/>
                </a:lnTo>
                <a:lnTo>
                  <a:pt x="0" y="0"/>
                </a:lnTo>
                <a:close/>
              </a:path>
            </a:pathLst>
          </a:custGeom>
          <a:blipFill rotWithShape="1">
            <a:blip r:embed="rId3">
              <a:alphaModFix/>
            </a:blip>
            <a:stretch>
              <a:fillRect b="0" l="0" r="0" t="0"/>
            </a:stretch>
          </a:blipFill>
          <a:ln>
            <a:noFill/>
          </a:ln>
        </p:spPr>
      </p:sp>
      <p:sp>
        <p:nvSpPr>
          <p:cNvPr id="420" name="Google Shape;420;g328c4e3bc08_0_362"/>
          <p:cNvSpPr/>
          <p:nvPr/>
        </p:nvSpPr>
        <p:spPr>
          <a:xfrm>
            <a:off x="11282188" y="245275"/>
            <a:ext cx="624560" cy="697364"/>
          </a:xfrm>
          <a:custGeom>
            <a:rect b="b" l="l" r="r" t="t"/>
            <a:pathLst>
              <a:path extrusionOk="0" h="1044740" w="935670">
                <a:moveTo>
                  <a:pt x="0" y="0"/>
                </a:moveTo>
                <a:lnTo>
                  <a:pt x="935671" y="0"/>
                </a:lnTo>
                <a:lnTo>
                  <a:pt x="935671" y="1044740"/>
                </a:lnTo>
                <a:lnTo>
                  <a:pt x="0" y="1044740"/>
                </a:lnTo>
                <a:lnTo>
                  <a:pt x="0" y="0"/>
                </a:lnTo>
                <a:close/>
              </a:path>
            </a:pathLst>
          </a:custGeom>
          <a:blipFill rotWithShape="1">
            <a:blip r:embed="rId4">
              <a:alphaModFix/>
            </a:blip>
            <a:stretch>
              <a:fillRect b="-82345" l="-144630" r="-308957" t="-96555"/>
            </a:stretch>
          </a:blipFill>
          <a:ln>
            <a:noFill/>
          </a:ln>
        </p:spPr>
      </p:sp>
      <p:sp>
        <p:nvSpPr>
          <p:cNvPr id="421" name="Google Shape;421;g328c4e3bc08_0_362"/>
          <p:cNvSpPr txBox="1"/>
          <p:nvPr/>
        </p:nvSpPr>
        <p:spPr>
          <a:xfrm>
            <a:off x="568350" y="1757850"/>
            <a:ext cx="11019300" cy="4655400"/>
          </a:xfrm>
          <a:prstGeom prst="rect">
            <a:avLst/>
          </a:prstGeom>
          <a:noFill/>
          <a:ln>
            <a:noFill/>
          </a:ln>
        </p:spPr>
        <p:txBody>
          <a:bodyPr anchorCtr="0" anchor="t" bIns="0" lIns="0" spcFirstLastPara="1" rIns="0" wrap="square" tIns="0">
            <a:spAutoFit/>
          </a:bodyPr>
          <a:lstStyle/>
          <a:p>
            <a:pPr indent="-234950" lvl="1" marL="469900" marR="0" rtl="0" algn="just">
              <a:lnSpc>
                <a:spcPct val="135000"/>
              </a:lnSpc>
              <a:spcBef>
                <a:spcPts val="0"/>
              </a:spcBef>
              <a:spcAft>
                <a:spcPts val="0"/>
              </a:spcAft>
              <a:buClr>
                <a:srgbClr val="000000"/>
              </a:buClr>
              <a:buSzPts val="2300"/>
              <a:buFont typeface="Arial"/>
              <a:buChar char="•"/>
            </a:pPr>
            <a:r>
              <a:rPr b="1" i="0" lang="en-US" sz="2300" u="none" cap="none" strike="noStrike">
                <a:solidFill>
                  <a:srgbClr val="000000"/>
                </a:solidFill>
                <a:latin typeface="Times New Roman"/>
                <a:ea typeface="Times New Roman"/>
                <a:cs typeface="Times New Roman"/>
                <a:sym typeface="Times New Roman"/>
              </a:rPr>
              <a:t>Medical </a:t>
            </a:r>
            <a:r>
              <a:rPr b="1" lang="en-US" sz="2300">
                <a:latin typeface="Times New Roman"/>
                <a:ea typeface="Times New Roman"/>
                <a:cs typeface="Times New Roman"/>
                <a:sym typeface="Times New Roman"/>
              </a:rPr>
              <a:t>Terms</a:t>
            </a:r>
            <a:r>
              <a:rPr b="1" i="0" lang="en-US" sz="2300" u="none" cap="none" strike="noStrike">
                <a:solidFill>
                  <a:srgbClr val="000000"/>
                </a:solidFill>
                <a:latin typeface="Times New Roman"/>
                <a:ea typeface="Times New Roman"/>
                <a:cs typeface="Times New Roman"/>
                <a:sym typeface="Times New Roman"/>
              </a:rPr>
              <a:t>:</a:t>
            </a:r>
            <a:r>
              <a:rPr i="0" lang="en-US" sz="2300" u="none" cap="none" strike="noStrike">
                <a:solidFill>
                  <a:srgbClr val="000000"/>
                </a:solidFill>
                <a:latin typeface="Times New Roman"/>
                <a:ea typeface="Times New Roman"/>
                <a:cs typeface="Times New Roman"/>
                <a:sym typeface="Times New Roman"/>
              </a:rPr>
              <a:t> Using complex medical terms and abbreviations without proper explanation confuse patients, leading to poor adherence to treatment plans.</a:t>
            </a:r>
            <a:endParaRPr sz="2300">
              <a:latin typeface="Times New Roman"/>
              <a:ea typeface="Times New Roman"/>
              <a:cs typeface="Times New Roman"/>
              <a:sym typeface="Times New Roman"/>
            </a:endParaRPr>
          </a:p>
          <a:p>
            <a:pPr indent="-234950" lvl="1" marL="469900" marR="0" rtl="0" algn="just">
              <a:lnSpc>
                <a:spcPct val="135000"/>
              </a:lnSpc>
              <a:spcBef>
                <a:spcPts val="0"/>
              </a:spcBef>
              <a:spcAft>
                <a:spcPts val="0"/>
              </a:spcAft>
              <a:buClr>
                <a:srgbClr val="000000"/>
              </a:buClr>
              <a:buSzPts val="2300"/>
              <a:buFont typeface="Arial"/>
              <a:buChar char="•"/>
            </a:pPr>
            <a:r>
              <a:rPr b="1" i="0" lang="en-US" sz="2300" u="none" cap="none" strike="noStrike">
                <a:solidFill>
                  <a:srgbClr val="000000"/>
                </a:solidFill>
                <a:latin typeface="Times New Roman"/>
                <a:ea typeface="Times New Roman"/>
                <a:cs typeface="Times New Roman"/>
                <a:sym typeface="Times New Roman"/>
              </a:rPr>
              <a:t>Assumptions about knowledge: </a:t>
            </a:r>
            <a:r>
              <a:rPr i="0" lang="en-US" sz="2300" u="none" cap="none" strike="noStrike">
                <a:solidFill>
                  <a:srgbClr val="000000"/>
                </a:solidFill>
                <a:latin typeface="Times New Roman"/>
                <a:ea typeface="Times New Roman"/>
                <a:cs typeface="Times New Roman"/>
                <a:sym typeface="Times New Roman"/>
              </a:rPr>
              <a:t>Assuming patients understand medical terms or procedures result in incomplete follow-through.</a:t>
            </a:r>
            <a:endParaRPr sz="2300">
              <a:latin typeface="Times New Roman"/>
              <a:ea typeface="Times New Roman"/>
              <a:cs typeface="Times New Roman"/>
              <a:sym typeface="Times New Roman"/>
            </a:endParaRPr>
          </a:p>
          <a:p>
            <a:pPr indent="-234950" lvl="1" marL="469900" marR="0" rtl="0" algn="just">
              <a:lnSpc>
                <a:spcPct val="135000"/>
              </a:lnSpc>
              <a:spcBef>
                <a:spcPts val="0"/>
              </a:spcBef>
              <a:spcAft>
                <a:spcPts val="0"/>
              </a:spcAft>
              <a:buClr>
                <a:srgbClr val="000000"/>
              </a:buClr>
              <a:buSzPts val="2300"/>
              <a:buFont typeface="Arial"/>
              <a:buChar char="•"/>
            </a:pPr>
            <a:r>
              <a:rPr b="1" i="0" lang="en-US" sz="2300" u="none" cap="none" strike="noStrike">
                <a:solidFill>
                  <a:srgbClr val="000000"/>
                </a:solidFill>
                <a:latin typeface="Times New Roman"/>
                <a:ea typeface="Times New Roman"/>
                <a:cs typeface="Times New Roman"/>
                <a:sym typeface="Times New Roman"/>
              </a:rPr>
              <a:t>Incomplete communication:</a:t>
            </a:r>
            <a:r>
              <a:rPr i="0" lang="en-US" sz="2300" u="none" cap="none" strike="noStrike">
                <a:solidFill>
                  <a:srgbClr val="000000"/>
                </a:solidFill>
                <a:latin typeface="Times New Roman"/>
                <a:ea typeface="Times New Roman"/>
                <a:cs typeface="Times New Roman"/>
                <a:sym typeface="Times New Roman"/>
              </a:rPr>
              <a:t> Critical details about medication schedules, potential side effects or follow-up appointments might be missed.</a:t>
            </a:r>
            <a:endParaRPr sz="2300">
              <a:latin typeface="Times New Roman"/>
              <a:ea typeface="Times New Roman"/>
              <a:cs typeface="Times New Roman"/>
              <a:sym typeface="Times New Roman"/>
            </a:endParaRPr>
          </a:p>
          <a:p>
            <a:pPr indent="-234950" lvl="1" marL="469900" marR="0" rtl="0" algn="just">
              <a:lnSpc>
                <a:spcPct val="135000"/>
              </a:lnSpc>
              <a:spcBef>
                <a:spcPts val="0"/>
              </a:spcBef>
              <a:spcAft>
                <a:spcPts val="0"/>
              </a:spcAft>
              <a:buClr>
                <a:srgbClr val="000000"/>
              </a:buClr>
              <a:buSzPts val="2300"/>
              <a:buFont typeface="Arial"/>
              <a:buChar char="•"/>
            </a:pPr>
            <a:r>
              <a:rPr b="1" i="0" lang="en-US" sz="2300" u="none" cap="none" strike="noStrike">
                <a:solidFill>
                  <a:srgbClr val="000000"/>
                </a:solidFill>
                <a:latin typeface="Times New Roman"/>
                <a:ea typeface="Times New Roman"/>
                <a:cs typeface="Times New Roman"/>
                <a:sym typeface="Times New Roman"/>
              </a:rPr>
              <a:t>Time Pressure:</a:t>
            </a:r>
            <a:r>
              <a:rPr i="0" lang="en-US" sz="2300" u="none" cap="none" strike="noStrike">
                <a:solidFill>
                  <a:srgbClr val="000000"/>
                </a:solidFill>
                <a:latin typeface="Times New Roman"/>
                <a:ea typeface="Times New Roman"/>
                <a:cs typeface="Times New Roman"/>
                <a:sym typeface="Times New Roman"/>
              </a:rPr>
              <a:t> Rushed conversations </a:t>
            </a:r>
            <a:r>
              <a:rPr lang="en-US" sz="2300">
                <a:latin typeface="Times New Roman"/>
                <a:ea typeface="Times New Roman"/>
                <a:cs typeface="Times New Roman"/>
                <a:sym typeface="Times New Roman"/>
              </a:rPr>
              <a:t>miss</a:t>
            </a:r>
            <a:r>
              <a:rPr i="0" lang="en-US" sz="2300" u="none" cap="none" strike="noStrike">
                <a:solidFill>
                  <a:srgbClr val="000000"/>
                </a:solidFill>
                <a:latin typeface="Times New Roman"/>
                <a:ea typeface="Times New Roman"/>
                <a:cs typeface="Times New Roman"/>
                <a:sym typeface="Times New Roman"/>
              </a:rPr>
              <a:t> important patient concerns or questions. Irritation when questions are asked.</a:t>
            </a:r>
            <a:endParaRPr sz="2300">
              <a:latin typeface="Times New Roman"/>
              <a:ea typeface="Times New Roman"/>
              <a:cs typeface="Times New Roman"/>
              <a:sym typeface="Times New Roman"/>
            </a:endParaRPr>
          </a:p>
          <a:p>
            <a:pPr indent="-234950" lvl="1" marL="469900" marR="0" rtl="0" algn="just">
              <a:lnSpc>
                <a:spcPct val="135000"/>
              </a:lnSpc>
              <a:spcBef>
                <a:spcPts val="0"/>
              </a:spcBef>
              <a:spcAft>
                <a:spcPts val="0"/>
              </a:spcAft>
              <a:buClr>
                <a:srgbClr val="000000"/>
              </a:buClr>
              <a:buSzPts val="2300"/>
              <a:buFont typeface="Arial"/>
              <a:buChar char="•"/>
            </a:pPr>
            <a:r>
              <a:rPr b="1" i="0" lang="en-US" sz="2300" u="none" cap="none" strike="noStrike">
                <a:solidFill>
                  <a:srgbClr val="000000"/>
                </a:solidFill>
                <a:latin typeface="Times New Roman"/>
                <a:ea typeface="Times New Roman"/>
                <a:cs typeface="Times New Roman"/>
                <a:sym typeface="Times New Roman"/>
              </a:rPr>
              <a:t>Overloading information:</a:t>
            </a:r>
            <a:r>
              <a:rPr i="0" lang="en-US" sz="2300" u="none" cap="none" strike="noStrike">
                <a:solidFill>
                  <a:srgbClr val="000000"/>
                </a:solidFill>
                <a:latin typeface="Times New Roman"/>
                <a:ea typeface="Times New Roman"/>
                <a:cs typeface="Times New Roman"/>
                <a:sym typeface="Times New Roman"/>
              </a:rPr>
              <a:t> Providing too much information at once (like at dis</a:t>
            </a:r>
            <a:r>
              <a:rPr lang="en-US" sz="2300">
                <a:latin typeface="Times New Roman"/>
                <a:ea typeface="Times New Roman"/>
                <a:cs typeface="Times New Roman"/>
                <a:sym typeface="Times New Roman"/>
              </a:rPr>
              <a:t>charge</a:t>
            </a:r>
            <a:r>
              <a:rPr i="0" lang="en-US" sz="2300" u="none" cap="none" strike="noStrike">
                <a:solidFill>
                  <a:srgbClr val="000000"/>
                </a:solidFill>
                <a:latin typeface="Times New Roman"/>
                <a:ea typeface="Times New Roman"/>
                <a:cs typeface="Times New Roman"/>
                <a:sym typeface="Times New Roman"/>
              </a:rPr>
              <a:t>) can overwhelm patients, causing them to miss critical details.</a:t>
            </a:r>
            <a:endParaRPr sz="2300">
              <a:latin typeface="Times New Roman"/>
              <a:ea typeface="Times New Roman"/>
              <a:cs typeface="Times New Roman"/>
              <a:sym typeface="Times New Roman"/>
            </a:endParaRPr>
          </a:p>
        </p:txBody>
      </p:sp>
      <p:sp>
        <p:nvSpPr>
          <p:cNvPr id="422" name="Google Shape;422;g328c4e3bc08_0_362"/>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328c4e3bc08_0_380"/>
          <p:cNvSpPr txBox="1"/>
          <p:nvPr/>
        </p:nvSpPr>
        <p:spPr>
          <a:xfrm>
            <a:off x="1987225" y="372175"/>
            <a:ext cx="8788500" cy="1025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lang="en-US" sz="3700">
                <a:latin typeface="Times New Roman"/>
                <a:ea typeface="Times New Roman"/>
                <a:cs typeface="Times New Roman"/>
                <a:sym typeface="Times New Roman"/>
              </a:rPr>
              <a:t>What can </a:t>
            </a:r>
            <a:r>
              <a:rPr b="1" i="0" lang="en-US" sz="3700" u="none" cap="none" strike="noStrike">
                <a:solidFill>
                  <a:srgbClr val="000000"/>
                </a:solidFill>
                <a:latin typeface="Times New Roman"/>
                <a:ea typeface="Times New Roman"/>
                <a:cs typeface="Times New Roman"/>
                <a:sym typeface="Times New Roman"/>
              </a:rPr>
              <a:t>Clinical Staff do to Improve Conversations with Patients</a:t>
            </a:r>
            <a:endParaRPr sz="3700">
              <a:latin typeface="Times New Roman"/>
              <a:ea typeface="Times New Roman"/>
              <a:cs typeface="Times New Roman"/>
              <a:sym typeface="Times New Roman"/>
            </a:endParaRPr>
          </a:p>
        </p:txBody>
      </p:sp>
      <p:sp>
        <p:nvSpPr>
          <p:cNvPr id="428" name="Google Shape;428;g328c4e3bc08_0_380"/>
          <p:cNvSpPr/>
          <p:nvPr/>
        </p:nvSpPr>
        <p:spPr>
          <a:xfrm>
            <a:off x="304669" y="237643"/>
            <a:ext cx="1145037" cy="508905"/>
          </a:xfrm>
          <a:custGeom>
            <a:rect b="b" l="l" r="r" t="t"/>
            <a:pathLst>
              <a:path extrusionOk="0" h="762405" w="1715411">
                <a:moveTo>
                  <a:pt x="0" y="0"/>
                </a:moveTo>
                <a:lnTo>
                  <a:pt x="1715411" y="0"/>
                </a:lnTo>
                <a:lnTo>
                  <a:pt x="1715411" y="762406"/>
                </a:lnTo>
                <a:lnTo>
                  <a:pt x="0" y="762406"/>
                </a:lnTo>
                <a:lnTo>
                  <a:pt x="0" y="0"/>
                </a:lnTo>
                <a:close/>
              </a:path>
            </a:pathLst>
          </a:custGeom>
          <a:blipFill rotWithShape="1">
            <a:blip r:embed="rId3">
              <a:alphaModFix/>
            </a:blip>
            <a:stretch>
              <a:fillRect b="0" l="0" r="0" t="0"/>
            </a:stretch>
          </a:blipFill>
          <a:ln>
            <a:noFill/>
          </a:ln>
        </p:spPr>
      </p:sp>
      <p:sp>
        <p:nvSpPr>
          <p:cNvPr id="429" name="Google Shape;429;g328c4e3bc08_0_380"/>
          <p:cNvSpPr/>
          <p:nvPr/>
        </p:nvSpPr>
        <p:spPr>
          <a:xfrm>
            <a:off x="11282188" y="245275"/>
            <a:ext cx="624560" cy="697364"/>
          </a:xfrm>
          <a:custGeom>
            <a:rect b="b" l="l" r="r" t="t"/>
            <a:pathLst>
              <a:path extrusionOk="0" h="1044740" w="935670">
                <a:moveTo>
                  <a:pt x="0" y="0"/>
                </a:moveTo>
                <a:lnTo>
                  <a:pt x="935671" y="0"/>
                </a:lnTo>
                <a:lnTo>
                  <a:pt x="935671" y="1044740"/>
                </a:lnTo>
                <a:lnTo>
                  <a:pt x="0" y="1044740"/>
                </a:lnTo>
                <a:lnTo>
                  <a:pt x="0" y="0"/>
                </a:lnTo>
                <a:close/>
              </a:path>
            </a:pathLst>
          </a:custGeom>
          <a:blipFill rotWithShape="1">
            <a:blip r:embed="rId4">
              <a:alphaModFix/>
            </a:blip>
            <a:stretch>
              <a:fillRect b="-82345" l="-144630" r="-308957" t="-96555"/>
            </a:stretch>
          </a:blipFill>
          <a:ln>
            <a:noFill/>
          </a:ln>
        </p:spPr>
      </p:sp>
      <p:sp>
        <p:nvSpPr>
          <p:cNvPr id="430" name="Google Shape;430;g328c4e3bc08_0_380"/>
          <p:cNvSpPr txBox="1"/>
          <p:nvPr/>
        </p:nvSpPr>
        <p:spPr>
          <a:xfrm>
            <a:off x="428775" y="1521525"/>
            <a:ext cx="11271000" cy="5011800"/>
          </a:xfrm>
          <a:prstGeom prst="rect">
            <a:avLst/>
          </a:prstGeom>
          <a:noFill/>
          <a:ln>
            <a:noFill/>
          </a:ln>
        </p:spPr>
        <p:txBody>
          <a:bodyPr anchorCtr="0" anchor="t" bIns="0" lIns="0" spcFirstLastPara="1" rIns="0" wrap="square" tIns="0">
            <a:spAutoFit/>
          </a:bodyPr>
          <a:lstStyle/>
          <a:p>
            <a:pPr indent="-228600" lvl="1" marL="469900" marR="0" rtl="0" algn="just">
              <a:lnSpc>
                <a:spcPct val="115000"/>
              </a:lnSpc>
              <a:spcBef>
                <a:spcPts val="0"/>
              </a:spcBef>
              <a:spcAft>
                <a:spcPts val="0"/>
              </a:spcAft>
              <a:buClr>
                <a:srgbClr val="000000"/>
              </a:buClr>
              <a:buSzPts val="2200"/>
              <a:buFont typeface="Arial"/>
              <a:buChar char="•"/>
            </a:pPr>
            <a:r>
              <a:rPr b="1" i="0" lang="en-US" sz="2200" u="none" cap="none" strike="noStrike">
                <a:solidFill>
                  <a:srgbClr val="000000"/>
                </a:solidFill>
                <a:latin typeface="Times"/>
                <a:ea typeface="Times"/>
                <a:cs typeface="Times"/>
                <a:sym typeface="Times"/>
              </a:rPr>
              <a:t>Use simple language &amp; Interactions:</a:t>
            </a:r>
            <a:r>
              <a:rPr b="0" i="0" lang="en-US" sz="2200" u="none" cap="none" strike="noStrike">
                <a:solidFill>
                  <a:srgbClr val="000000"/>
                </a:solidFill>
                <a:latin typeface="Times New Roman"/>
                <a:ea typeface="Times New Roman"/>
                <a:cs typeface="Times New Roman"/>
                <a:sym typeface="Times New Roman"/>
              </a:rPr>
              <a:t> </a:t>
            </a:r>
            <a:r>
              <a:rPr lang="en-US" sz="2200">
                <a:latin typeface="Times New Roman"/>
                <a:ea typeface="Times New Roman"/>
                <a:cs typeface="Times New Roman"/>
                <a:sym typeface="Times New Roman"/>
              </a:rPr>
              <a:t>Use</a:t>
            </a:r>
            <a:r>
              <a:rPr b="0" i="0" lang="en-US" sz="2200" u="none" cap="none" strike="noStrike">
                <a:solidFill>
                  <a:srgbClr val="000000"/>
                </a:solidFill>
                <a:latin typeface="Times New Roman"/>
                <a:ea typeface="Times New Roman"/>
                <a:cs typeface="Times New Roman"/>
                <a:sym typeface="Times New Roman"/>
              </a:rPr>
              <a:t> everyday terms to make explanations clear and relatable. Break down complex instructions into smaller, actionable steps. Use charts, diagrams or videos </a:t>
            </a:r>
            <a:r>
              <a:rPr lang="en-US" sz="2200">
                <a:latin typeface="Times New Roman"/>
                <a:ea typeface="Times New Roman"/>
                <a:cs typeface="Times New Roman"/>
                <a:sym typeface="Times New Roman"/>
              </a:rPr>
              <a:t>to </a:t>
            </a:r>
            <a:r>
              <a:rPr b="0" i="0" lang="en-US" sz="2200" u="none" cap="none" strike="noStrike">
                <a:solidFill>
                  <a:srgbClr val="000000"/>
                </a:solidFill>
                <a:latin typeface="Times New Roman"/>
                <a:ea typeface="Times New Roman"/>
                <a:cs typeface="Times New Roman"/>
                <a:sym typeface="Times New Roman"/>
              </a:rPr>
              <a:t>help patients to understand.</a:t>
            </a:r>
            <a:endParaRPr sz="900"/>
          </a:p>
          <a:p>
            <a:pPr indent="-228600" lvl="1" marL="469900" marR="0" rtl="0" algn="just">
              <a:lnSpc>
                <a:spcPct val="115000"/>
              </a:lnSpc>
              <a:spcBef>
                <a:spcPts val="0"/>
              </a:spcBef>
              <a:spcAft>
                <a:spcPts val="0"/>
              </a:spcAft>
              <a:buClr>
                <a:srgbClr val="000000"/>
              </a:buClr>
              <a:buSzPts val="2200"/>
              <a:buFont typeface="Arial"/>
              <a:buChar char="•"/>
            </a:pPr>
            <a:r>
              <a:rPr b="1" lang="en-US" sz="2200">
                <a:latin typeface="Times"/>
                <a:ea typeface="Times"/>
                <a:cs typeface="Times"/>
                <a:sym typeface="Times"/>
              </a:rPr>
              <a:t>Reconfirm</a:t>
            </a:r>
            <a:r>
              <a:rPr b="1" i="0" lang="en-US" sz="2200" u="none" cap="none" strike="noStrike">
                <a:solidFill>
                  <a:srgbClr val="000000"/>
                </a:solidFill>
                <a:latin typeface="Times"/>
                <a:ea typeface="Times"/>
                <a:cs typeface="Times"/>
                <a:sym typeface="Times"/>
              </a:rPr>
              <a:t> for understanding:</a:t>
            </a:r>
            <a:r>
              <a:rPr b="0" i="0" lang="en-US" sz="2200" u="none" cap="none" strike="noStrike">
                <a:solidFill>
                  <a:srgbClr val="000000"/>
                </a:solidFill>
                <a:latin typeface="Times New Roman"/>
                <a:ea typeface="Times New Roman"/>
                <a:cs typeface="Times New Roman"/>
                <a:sym typeface="Times New Roman"/>
              </a:rPr>
              <a:t> After explaining, ask patients to repeat the </a:t>
            </a:r>
            <a:r>
              <a:rPr lang="en-US" sz="2200">
                <a:latin typeface="Times New Roman"/>
                <a:ea typeface="Times New Roman"/>
                <a:cs typeface="Times New Roman"/>
                <a:sym typeface="Times New Roman"/>
              </a:rPr>
              <a:t>understanding</a:t>
            </a:r>
            <a:r>
              <a:rPr b="0" i="0" lang="en-US" sz="2200" u="none" cap="none" strike="noStrike">
                <a:solidFill>
                  <a:srgbClr val="000000"/>
                </a:solidFill>
                <a:latin typeface="Times New Roman"/>
                <a:ea typeface="Times New Roman"/>
                <a:cs typeface="Times New Roman"/>
                <a:sym typeface="Times New Roman"/>
              </a:rPr>
              <a:t> in their own words to reconfirm comprehension.</a:t>
            </a:r>
            <a:endParaRPr sz="900"/>
          </a:p>
          <a:p>
            <a:pPr indent="-228600" lvl="1" marL="469900" marR="0" rtl="0" algn="just">
              <a:lnSpc>
                <a:spcPct val="115000"/>
              </a:lnSpc>
              <a:spcBef>
                <a:spcPts val="0"/>
              </a:spcBef>
              <a:spcAft>
                <a:spcPts val="0"/>
              </a:spcAft>
              <a:buClr>
                <a:srgbClr val="000000"/>
              </a:buClr>
              <a:buSzPts val="2200"/>
              <a:buFont typeface="Arial"/>
              <a:buChar char="•"/>
            </a:pPr>
            <a:r>
              <a:rPr b="1" i="0" lang="en-US" sz="2200" u="none" cap="none" strike="noStrike">
                <a:solidFill>
                  <a:srgbClr val="000000"/>
                </a:solidFill>
                <a:latin typeface="Times"/>
                <a:ea typeface="Times"/>
                <a:cs typeface="Times"/>
                <a:sym typeface="Times"/>
              </a:rPr>
              <a:t>Provide written materials:</a:t>
            </a:r>
            <a:r>
              <a:rPr b="0" i="0" lang="en-US" sz="2200" u="none" cap="none" strike="noStrike">
                <a:solidFill>
                  <a:srgbClr val="000000"/>
                </a:solidFill>
                <a:latin typeface="Times New Roman"/>
                <a:ea typeface="Times New Roman"/>
                <a:cs typeface="Times New Roman"/>
                <a:sym typeface="Times New Roman"/>
              </a:rPr>
              <a:t> Offer take-home instructions or </a:t>
            </a:r>
            <a:r>
              <a:rPr lang="en-US" sz="2200">
                <a:latin typeface="Times New Roman"/>
                <a:ea typeface="Times New Roman"/>
                <a:cs typeface="Times New Roman"/>
                <a:sym typeface="Times New Roman"/>
              </a:rPr>
              <a:t>pamphlets</a:t>
            </a:r>
            <a:r>
              <a:rPr b="0" i="0" lang="en-US" sz="2200" u="none" cap="none" strike="noStrike">
                <a:solidFill>
                  <a:srgbClr val="000000"/>
                </a:solidFill>
                <a:latin typeface="Times New Roman"/>
                <a:ea typeface="Times New Roman"/>
                <a:cs typeface="Times New Roman"/>
                <a:sym typeface="Times New Roman"/>
              </a:rPr>
              <a:t> that explain key points in detail</a:t>
            </a:r>
            <a:r>
              <a:rPr lang="en-US" sz="2200">
                <a:latin typeface="Times New Roman"/>
                <a:ea typeface="Times New Roman"/>
                <a:cs typeface="Times New Roman"/>
                <a:sym typeface="Times New Roman"/>
              </a:rPr>
              <a:t> and for later reference.</a:t>
            </a:r>
            <a:endParaRPr sz="900"/>
          </a:p>
          <a:p>
            <a:pPr indent="-228600" lvl="1" marL="469900" marR="0" rtl="0" algn="just">
              <a:lnSpc>
                <a:spcPct val="115000"/>
              </a:lnSpc>
              <a:spcBef>
                <a:spcPts val="0"/>
              </a:spcBef>
              <a:spcAft>
                <a:spcPts val="0"/>
              </a:spcAft>
              <a:buClr>
                <a:srgbClr val="000000"/>
              </a:buClr>
              <a:buSzPts val="2200"/>
              <a:buFont typeface="Arial"/>
              <a:buChar char="•"/>
            </a:pPr>
            <a:r>
              <a:rPr b="1" i="0" lang="en-US" sz="2200" u="none" cap="none" strike="noStrike">
                <a:solidFill>
                  <a:srgbClr val="000000"/>
                </a:solidFill>
                <a:latin typeface="Times"/>
                <a:ea typeface="Times"/>
                <a:cs typeface="Times"/>
                <a:sym typeface="Times"/>
              </a:rPr>
              <a:t>Team approach:</a:t>
            </a:r>
            <a:r>
              <a:rPr b="0" i="0" lang="en-US" sz="2200" u="none" cap="none" strike="noStrike">
                <a:solidFill>
                  <a:srgbClr val="000000"/>
                </a:solidFill>
                <a:latin typeface="Times New Roman"/>
                <a:ea typeface="Times New Roman"/>
                <a:cs typeface="Times New Roman"/>
                <a:sym typeface="Times New Roman"/>
              </a:rPr>
              <a:t> Train all clinical staff to ensure uniformity in communication and avoid contradictory advice.</a:t>
            </a:r>
            <a:endParaRPr sz="900"/>
          </a:p>
          <a:p>
            <a:pPr indent="-228600" lvl="1" marL="469900" marR="0" rtl="0" algn="just">
              <a:lnSpc>
                <a:spcPct val="115000"/>
              </a:lnSpc>
              <a:spcBef>
                <a:spcPts val="0"/>
              </a:spcBef>
              <a:spcAft>
                <a:spcPts val="0"/>
              </a:spcAft>
              <a:buClr>
                <a:srgbClr val="000000"/>
              </a:buClr>
              <a:buSzPts val="2200"/>
              <a:buFont typeface="Arial"/>
              <a:buChar char="•"/>
            </a:pPr>
            <a:r>
              <a:rPr b="1" i="0" lang="en-US" sz="2200" u="none" cap="none" strike="noStrike">
                <a:solidFill>
                  <a:srgbClr val="000000"/>
                </a:solidFill>
                <a:latin typeface="Times"/>
                <a:ea typeface="Times"/>
                <a:cs typeface="Times"/>
                <a:sym typeface="Times"/>
              </a:rPr>
              <a:t>Encourage questions:</a:t>
            </a:r>
            <a:r>
              <a:rPr b="0" i="0" lang="en-US" sz="2200" u="none" cap="none" strike="noStrike">
                <a:solidFill>
                  <a:srgbClr val="000000"/>
                </a:solidFill>
                <a:latin typeface="Times New Roman"/>
                <a:ea typeface="Times New Roman"/>
                <a:cs typeface="Times New Roman"/>
                <a:sym typeface="Times New Roman"/>
              </a:rPr>
              <a:t> Create an environment where patients feel comfortable asking questions about their care</a:t>
            </a:r>
            <a:r>
              <a:rPr lang="en-US" sz="2200">
                <a:latin typeface="Times New Roman"/>
                <a:ea typeface="Times New Roman"/>
                <a:cs typeface="Times New Roman"/>
                <a:sym typeface="Times New Roman"/>
              </a:rPr>
              <a:t> </a:t>
            </a:r>
            <a:r>
              <a:rPr b="0" i="0" lang="en-US" sz="2200" u="none" cap="none" strike="noStrike">
                <a:solidFill>
                  <a:srgbClr val="000000"/>
                </a:solidFill>
                <a:latin typeface="Times New Roman"/>
                <a:ea typeface="Times New Roman"/>
                <a:cs typeface="Times New Roman"/>
                <a:sym typeface="Times New Roman"/>
              </a:rPr>
              <a:t>+</a:t>
            </a:r>
            <a:r>
              <a:rPr b="1" i="0" lang="en-US" sz="2200" u="none" cap="none" strike="noStrike">
                <a:solidFill>
                  <a:srgbClr val="000000"/>
                </a:solidFill>
                <a:latin typeface="Times"/>
                <a:ea typeface="Times"/>
                <a:cs typeface="Times"/>
                <a:sym typeface="Times"/>
              </a:rPr>
              <a:t> second </a:t>
            </a:r>
            <a:r>
              <a:rPr b="1" lang="en-US" sz="2200">
                <a:latin typeface="Times"/>
                <a:ea typeface="Times"/>
                <a:cs typeface="Times"/>
                <a:sym typeface="Times"/>
              </a:rPr>
              <a:t>opinion</a:t>
            </a:r>
            <a:r>
              <a:rPr lang="en-US" sz="2200">
                <a:solidFill>
                  <a:schemeClr val="dk1"/>
                </a:solidFill>
                <a:latin typeface="Times New Roman"/>
                <a:ea typeface="Times New Roman"/>
                <a:cs typeface="Times New Roman"/>
                <a:sym typeface="Times New Roman"/>
              </a:rPr>
              <a:t> +</a:t>
            </a:r>
            <a:r>
              <a:rPr b="1" i="0" lang="en-US" sz="2200" u="none" cap="none" strike="noStrike">
                <a:solidFill>
                  <a:srgbClr val="000000"/>
                </a:solidFill>
                <a:latin typeface="Times"/>
                <a:ea typeface="Times"/>
                <a:cs typeface="Times"/>
                <a:sym typeface="Times"/>
              </a:rPr>
              <a:t> teach back</a:t>
            </a:r>
            <a:endParaRPr sz="900"/>
          </a:p>
          <a:p>
            <a:pPr indent="-228600" lvl="1" marL="469900" marR="0" rtl="0" algn="just">
              <a:lnSpc>
                <a:spcPct val="115000"/>
              </a:lnSpc>
              <a:spcBef>
                <a:spcPts val="0"/>
              </a:spcBef>
              <a:spcAft>
                <a:spcPts val="0"/>
              </a:spcAft>
              <a:buClr>
                <a:srgbClr val="000000"/>
              </a:buClr>
              <a:buSzPts val="2200"/>
              <a:buFont typeface="Arial"/>
              <a:buChar char="•"/>
            </a:pPr>
            <a:r>
              <a:rPr b="1" i="0" lang="en-US" sz="2200" u="none" cap="none" strike="noStrike">
                <a:solidFill>
                  <a:srgbClr val="000000"/>
                </a:solidFill>
                <a:latin typeface="Times"/>
                <a:ea typeface="Times"/>
                <a:cs typeface="Times"/>
                <a:sym typeface="Times"/>
              </a:rPr>
              <a:t>Cultural sensitivity training:</a:t>
            </a:r>
            <a:r>
              <a:rPr b="0" i="0" lang="en-US" sz="2200" u="none" cap="none" strike="noStrike">
                <a:solidFill>
                  <a:srgbClr val="000000"/>
                </a:solidFill>
                <a:latin typeface="Times New Roman"/>
                <a:ea typeface="Times New Roman"/>
                <a:cs typeface="Times New Roman"/>
                <a:sym typeface="Times New Roman"/>
              </a:rPr>
              <a:t> Educate staff to handle cultural or language differences effectively. Providing interpreters for patients who speak a different language.</a:t>
            </a:r>
            <a:endParaRPr sz="900"/>
          </a:p>
        </p:txBody>
      </p:sp>
      <p:sp>
        <p:nvSpPr>
          <p:cNvPr id="431" name="Google Shape;431;g328c4e3bc08_0_380"/>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328c4e3bc08_0_0"/>
          <p:cNvSpPr/>
          <p:nvPr/>
        </p:nvSpPr>
        <p:spPr>
          <a:xfrm>
            <a:off x="304669" y="237643"/>
            <a:ext cx="1145037" cy="508905"/>
          </a:xfrm>
          <a:custGeom>
            <a:rect b="b" l="l" r="r" t="t"/>
            <a:pathLst>
              <a:path extrusionOk="0" h="762405" w="1715411">
                <a:moveTo>
                  <a:pt x="0" y="0"/>
                </a:moveTo>
                <a:lnTo>
                  <a:pt x="1715411" y="0"/>
                </a:lnTo>
                <a:lnTo>
                  <a:pt x="1715411" y="762406"/>
                </a:lnTo>
                <a:lnTo>
                  <a:pt x="0" y="762406"/>
                </a:lnTo>
                <a:lnTo>
                  <a:pt x="0" y="0"/>
                </a:lnTo>
                <a:close/>
              </a:path>
            </a:pathLst>
          </a:custGeom>
          <a:blipFill rotWithShape="1">
            <a:blip r:embed="rId3">
              <a:alphaModFix/>
            </a:blip>
            <a:stretch>
              <a:fillRect b="0" l="0" r="0" t="0"/>
            </a:stretch>
          </a:blipFill>
          <a:ln>
            <a:noFill/>
          </a:ln>
        </p:spPr>
      </p:sp>
      <p:sp>
        <p:nvSpPr>
          <p:cNvPr id="437" name="Google Shape;437;g328c4e3bc08_0_0"/>
          <p:cNvSpPr/>
          <p:nvPr/>
        </p:nvSpPr>
        <p:spPr>
          <a:xfrm>
            <a:off x="11282188" y="245275"/>
            <a:ext cx="624560" cy="697364"/>
          </a:xfrm>
          <a:custGeom>
            <a:rect b="b" l="l" r="r" t="t"/>
            <a:pathLst>
              <a:path extrusionOk="0" h="1044740" w="935670">
                <a:moveTo>
                  <a:pt x="0" y="0"/>
                </a:moveTo>
                <a:lnTo>
                  <a:pt x="935671" y="0"/>
                </a:lnTo>
                <a:lnTo>
                  <a:pt x="935671" y="1044740"/>
                </a:lnTo>
                <a:lnTo>
                  <a:pt x="0" y="1044740"/>
                </a:lnTo>
                <a:lnTo>
                  <a:pt x="0" y="0"/>
                </a:lnTo>
                <a:close/>
              </a:path>
            </a:pathLst>
          </a:custGeom>
          <a:blipFill rotWithShape="1">
            <a:blip r:embed="rId4">
              <a:alphaModFix/>
            </a:blip>
            <a:stretch>
              <a:fillRect b="-82345" l="-144630" r="-308957" t="-96555"/>
            </a:stretch>
          </a:blipFill>
          <a:ln>
            <a:noFill/>
          </a:ln>
        </p:spPr>
      </p:sp>
      <p:sp>
        <p:nvSpPr>
          <p:cNvPr id="438" name="Google Shape;438;g328c4e3bc08_0_0"/>
          <p:cNvSpPr/>
          <p:nvPr/>
        </p:nvSpPr>
        <p:spPr>
          <a:xfrm>
            <a:off x="5355298" y="1174325"/>
            <a:ext cx="1528125" cy="1201586"/>
          </a:xfrm>
          <a:custGeom>
            <a:rect b="b" l="l" r="r" t="t"/>
            <a:pathLst>
              <a:path extrusionOk="0" h="2080668" w="2590043">
                <a:moveTo>
                  <a:pt x="0" y="0"/>
                </a:moveTo>
                <a:lnTo>
                  <a:pt x="2590043" y="0"/>
                </a:lnTo>
                <a:lnTo>
                  <a:pt x="2590043" y="2080668"/>
                </a:lnTo>
                <a:lnTo>
                  <a:pt x="0" y="2080668"/>
                </a:lnTo>
                <a:lnTo>
                  <a:pt x="0" y="0"/>
                </a:lnTo>
                <a:close/>
              </a:path>
            </a:pathLst>
          </a:custGeom>
          <a:blipFill rotWithShape="1">
            <a:blip r:embed="rId5">
              <a:alphaModFix/>
            </a:blip>
            <a:stretch>
              <a:fillRect b="0" l="0" r="0" t="0"/>
            </a:stretch>
          </a:blipFill>
          <a:ln>
            <a:noFill/>
          </a:ln>
        </p:spPr>
      </p:sp>
      <p:sp>
        <p:nvSpPr>
          <p:cNvPr id="439" name="Google Shape;439;g328c4e3bc08_0_0"/>
          <p:cNvSpPr/>
          <p:nvPr/>
        </p:nvSpPr>
        <p:spPr>
          <a:xfrm>
            <a:off x="2795364" y="2543248"/>
            <a:ext cx="1347345" cy="830843"/>
          </a:xfrm>
          <a:custGeom>
            <a:rect b="b" l="l" r="r" t="t"/>
            <a:pathLst>
              <a:path extrusionOk="0" h="1438690" w="2283635">
                <a:moveTo>
                  <a:pt x="0" y="0"/>
                </a:moveTo>
                <a:lnTo>
                  <a:pt x="2283635" y="0"/>
                </a:lnTo>
                <a:lnTo>
                  <a:pt x="2283635" y="1438690"/>
                </a:lnTo>
                <a:lnTo>
                  <a:pt x="0" y="1438690"/>
                </a:lnTo>
                <a:lnTo>
                  <a:pt x="0" y="0"/>
                </a:lnTo>
                <a:close/>
              </a:path>
            </a:pathLst>
          </a:custGeom>
          <a:blipFill rotWithShape="1">
            <a:blip r:embed="rId6">
              <a:alphaModFix/>
            </a:blip>
            <a:stretch>
              <a:fillRect b="0" l="0" r="0" t="0"/>
            </a:stretch>
          </a:blipFill>
          <a:ln>
            <a:noFill/>
          </a:ln>
        </p:spPr>
      </p:sp>
      <p:sp>
        <p:nvSpPr>
          <p:cNvPr id="440" name="Google Shape;440;g328c4e3bc08_0_0"/>
          <p:cNvSpPr/>
          <p:nvPr/>
        </p:nvSpPr>
        <p:spPr>
          <a:xfrm>
            <a:off x="8105648" y="2306867"/>
            <a:ext cx="1146484" cy="1067487"/>
          </a:xfrm>
          <a:custGeom>
            <a:rect b="b" l="l" r="r" t="t"/>
            <a:pathLst>
              <a:path extrusionOk="0" h="1848463" w="1943194">
                <a:moveTo>
                  <a:pt x="0" y="0"/>
                </a:moveTo>
                <a:lnTo>
                  <a:pt x="1943194" y="0"/>
                </a:lnTo>
                <a:lnTo>
                  <a:pt x="1943194" y="1848463"/>
                </a:lnTo>
                <a:lnTo>
                  <a:pt x="0" y="1848463"/>
                </a:lnTo>
                <a:lnTo>
                  <a:pt x="0" y="0"/>
                </a:lnTo>
                <a:close/>
              </a:path>
            </a:pathLst>
          </a:custGeom>
          <a:blipFill rotWithShape="1">
            <a:blip r:embed="rId7">
              <a:alphaModFix/>
            </a:blip>
            <a:stretch>
              <a:fillRect b="0" l="0" r="0" t="0"/>
            </a:stretch>
          </a:blipFill>
          <a:ln>
            <a:noFill/>
          </a:ln>
        </p:spPr>
      </p:sp>
      <p:sp>
        <p:nvSpPr>
          <p:cNvPr id="441" name="Google Shape;441;g328c4e3bc08_0_0"/>
          <p:cNvSpPr/>
          <p:nvPr/>
        </p:nvSpPr>
        <p:spPr>
          <a:xfrm>
            <a:off x="3648376" y="4270096"/>
            <a:ext cx="1604881" cy="989654"/>
          </a:xfrm>
          <a:custGeom>
            <a:rect b="b" l="l" r="r" t="t"/>
            <a:pathLst>
              <a:path extrusionOk="0" h="1713686" w="2720137">
                <a:moveTo>
                  <a:pt x="0" y="0"/>
                </a:moveTo>
                <a:lnTo>
                  <a:pt x="2720137" y="0"/>
                </a:lnTo>
                <a:lnTo>
                  <a:pt x="2720137" y="1713686"/>
                </a:lnTo>
                <a:lnTo>
                  <a:pt x="0" y="1713686"/>
                </a:lnTo>
                <a:lnTo>
                  <a:pt x="0" y="0"/>
                </a:lnTo>
                <a:close/>
              </a:path>
            </a:pathLst>
          </a:custGeom>
          <a:blipFill rotWithShape="1">
            <a:blip r:embed="rId8">
              <a:alphaModFix/>
            </a:blip>
            <a:stretch>
              <a:fillRect b="0" l="0" r="0" t="0"/>
            </a:stretch>
          </a:blipFill>
          <a:ln>
            <a:noFill/>
          </a:ln>
        </p:spPr>
      </p:sp>
      <p:sp>
        <p:nvSpPr>
          <p:cNvPr id="442" name="Google Shape;442;g328c4e3bc08_0_0"/>
          <p:cNvSpPr/>
          <p:nvPr/>
        </p:nvSpPr>
        <p:spPr>
          <a:xfrm>
            <a:off x="8889401" y="4270096"/>
            <a:ext cx="1645862" cy="988746"/>
          </a:xfrm>
          <a:custGeom>
            <a:rect b="b" l="l" r="r" t="t"/>
            <a:pathLst>
              <a:path extrusionOk="0" h="1712115" w="2789596">
                <a:moveTo>
                  <a:pt x="0" y="0"/>
                </a:moveTo>
                <a:lnTo>
                  <a:pt x="2789596" y="0"/>
                </a:lnTo>
                <a:lnTo>
                  <a:pt x="2789596" y="1712114"/>
                </a:lnTo>
                <a:lnTo>
                  <a:pt x="0" y="1712114"/>
                </a:lnTo>
                <a:lnTo>
                  <a:pt x="0" y="0"/>
                </a:lnTo>
                <a:close/>
              </a:path>
            </a:pathLst>
          </a:custGeom>
          <a:blipFill rotWithShape="1">
            <a:blip r:embed="rId9">
              <a:alphaModFix/>
            </a:blip>
            <a:stretch>
              <a:fillRect b="0" l="0" r="0" t="0"/>
            </a:stretch>
          </a:blipFill>
          <a:ln>
            <a:noFill/>
          </a:ln>
        </p:spPr>
      </p:sp>
      <p:sp>
        <p:nvSpPr>
          <p:cNvPr id="443" name="Google Shape;443;g328c4e3bc08_0_0"/>
          <p:cNvSpPr/>
          <p:nvPr/>
        </p:nvSpPr>
        <p:spPr>
          <a:xfrm>
            <a:off x="6882562" y="4270096"/>
            <a:ext cx="1064289" cy="989654"/>
          </a:xfrm>
          <a:custGeom>
            <a:rect b="b" l="l" r="r" t="t"/>
            <a:pathLst>
              <a:path extrusionOk="0" h="1713686" w="1803880">
                <a:moveTo>
                  <a:pt x="0" y="0"/>
                </a:moveTo>
                <a:lnTo>
                  <a:pt x="1803881" y="0"/>
                </a:lnTo>
                <a:lnTo>
                  <a:pt x="1803881" y="1713686"/>
                </a:lnTo>
                <a:lnTo>
                  <a:pt x="0" y="1713686"/>
                </a:lnTo>
                <a:lnTo>
                  <a:pt x="0" y="0"/>
                </a:lnTo>
                <a:close/>
              </a:path>
            </a:pathLst>
          </a:custGeom>
          <a:blipFill rotWithShape="1">
            <a:blip r:embed="rId10">
              <a:alphaModFix/>
            </a:blip>
            <a:stretch>
              <a:fillRect b="0" l="0" r="0" t="0"/>
            </a:stretch>
          </a:blipFill>
          <a:ln>
            <a:noFill/>
          </a:ln>
        </p:spPr>
      </p:sp>
      <p:grpSp>
        <p:nvGrpSpPr>
          <p:cNvPr id="444" name="Google Shape;444;g328c4e3bc08_0_0"/>
          <p:cNvGrpSpPr/>
          <p:nvPr/>
        </p:nvGrpSpPr>
        <p:grpSpPr>
          <a:xfrm>
            <a:off x="4537724" y="2247025"/>
            <a:ext cx="3323833" cy="341530"/>
            <a:chOff x="0" y="-9525"/>
            <a:chExt cx="4672899" cy="789300"/>
          </a:xfrm>
        </p:grpSpPr>
        <p:sp>
          <p:nvSpPr>
            <p:cNvPr id="445" name="Google Shape;445;g328c4e3bc08_0_0"/>
            <p:cNvSpPr/>
            <p:nvPr/>
          </p:nvSpPr>
          <p:spPr>
            <a:xfrm>
              <a:off x="3721" y="5999"/>
              <a:ext cx="4665457" cy="767731"/>
            </a:xfrm>
            <a:custGeom>
              <a:rect b="b" l="l" r="r" t="t"/>
              <a:pathLst>
                <a:path extrusionOk="0" h="767731" w="4665457">
                  <a:moveTo>
                    <a:pt x="0" y="127982"/>
                  </a:moveTo>
                  <a:cubicBezTo>
                    <a:pt x="0" y="57352"/>
                    <a:pt x="36019" y="0"/>
                    <a:pt x="80472" y="0"/>
                  </a:cubicBezTo>
                  <a:lnTo>
                    <a:pt x="4584985" y="0"/>
                  </a:lnTo>
                  <a:cubicBezTo>
                    <a:pt x="4629438" y="0"/>
                    <a:pt x="4665457" y="57272"/>
                    <a:pt x="4665457" y="127982"/>
                  </a:cubicBezTo>
                  <a:lnTo>
                    <a:pt x="4665457" y="639749"/>
                  </a:lnTo>
                  <a:cubicBezTo>
                    <a:pt x="4665457" y="710379"/>
                    <a:pt x="4629438" y="767731"/>
                    <a:pt x="4584985" y="767731"/>
                  </a:cubicBezTo>
                  <a:lnTo>
                    <a:pt x="80472" y="767731"/>
                  </a:lnTo>
                  <a:cubicBezTo>
                    <a:pt x="36019" y="767731"/>
                    <a:pt x="0" y="710459"/>
                    <a:pt x="0" y="639749"/>
                  </a:cubicBezTo>
                  <a:close/>
                </a:path>
              </a:pathLst>
            </a:custGeom>
            <a:solidFill>
              <a:srgbClr val="FFFFFF"/>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46" name="Google Shape;446;g328c4e3bc08_0_0"/>
            <p:cNvSpPr/>
            <p:nvPr/>
          </p:nvSpPr>
          <p:spPr>
            <a:xfrm>
              <a:off x="0" y="0"/>
              <a:ext cx="4672899" cy="779729"/>
            </a:xfrm>
            <a:custGeom>
              <a:rect b="b" l="l" r="r" t="t"/>
              <a:pathLst>
                <a:path extrusionOk="0" h="779729" w="4672899">
                  <a:moveTo>
                    <a:pt x="0" y="133981"/>
                  </a:moveTo>
                  <a:cubicBezTo>
                    <a:pt x="0" y="59912"/>
                    <a:pt x="37755" y="0"/>
                    <a:pt x="84193" y="0"/>
                  </a:cubicBezTo>
                  <a:lnTo>
                    <a:pt x="4588706" y="0"/>
                  </a:lnTo>
                  <a:lnTo>
                    <a:pt x="4588706" y="5999"/>
                  </a:lnTo>
                  <a:lnTo>
                    <a:pt x="4588706" y="0"/>
                  </a:lnTo>
                  <a:cubicBezTo>
                    <a:pt x="4635143" y="0"/>
                    <a:pt x="4672899" y="59912"/>
                    <a:pt x="4672899" y="133981"/>
                  </a:cubicBezTo>
                  <a:lnTo>
                    <a:pt x="4669178" y="133981"/>
                  </a:lnTo>
                  <a:lnTo>
                    <a:pt x="4672899" y="133981"/>
                  </a:lnTo>
                  <a:lnTo>
                    <a:pt x="4672899" y="645748"/>
                  </a:lnTo>
                  <a:lnTo>
                    <a:pt x="4669178" y="645748"/>
                  </a:lnTo>
                  <a:lnTo>
                    <a:pt x="4672899" y="645748"/>
                  </a:lnTo>
                  <a:cubicBezTo>
                    <a:pt x="4672899" y="719818"/>
                    <a:pt x="4635143" y="779729"/>
                    <a:pt x="4588706" y="779729"/>
                  </a:cubicBezTo>
                  <a:lnTo>
                    <a:pt x="4588706" y="773730"/>
                  </a:lnTo>
                  <a:lnTo>
                    <a:pt x="4588706" y="779729"/>
                  </a:lnTo>
                  <a:lnTo>
                    <a:pt x="84193" y="779729"/>
                  </a:lnTo>
                  <a:lnTo>
                    <a:pt x="84193" y="773730"/>
                  </a:lnTo>
                  <a:lnTo>
                    <a:pt x="84193" y="779729"/>
                  </a:lnTo>
                  <a:cubicBezTo>
                    <a:pt x="37755" y="779729"/>
                    <a:pt x="0" y="719818"/>
                    <a:pt x="0" y="645748"/>
                  </a:cubicBezTo>
                  <a:lnTo>
                    <a:pt x="0" y="133981"/>
                  </a:lnTo>
                  <a:lnTo>
                    <a:pt x="3721" y="133981"/>
                  </a:lnTo>
                  <a:lnTo>
                    <a:pt x="0" y="133981"/>
                  </a:lnTo>
                  <a:moveTo>
                    <a:pt x="7442" y="133981"/>
                  </a:moveTo>
                  <a:lnTo>
                    <a:pt x="7442" y="645748"/>
                  </a:lnTo>
                  <a:lnTo>
                    <a:pt x="3721" y="645748"/>
                  </a:lnTo>
                  <a:lnTo>
                    <a:pt x="7442" y="645748"/>
                  </a:lnTo>
                  <a:cubicBezTo>
                    <a:pt x="7442" y="713019"/>
                    <a:pt x="41774" y="767731"/>
                    <a:pt x="84193" y="767731"/>
                  </a:cubicBezTo>
                  <a:lnTo>
                    <a:pt x="4588706" y="767731"/>
                  </a:lnTo>
                  <a:cubicBezTo>
                    <a:pt x="4631125" y="767731"/>
                    <a:pt x="4665457" y="713019"/>
                    <a:pt x="4665457" y="645748"/>
                  </a:cubicBezTo>
                  <a:lnTo>
                    <a:pt x="4665457" y="133981"/>
                  </a:lnTo>
                  <a:cubicBezTo>
                    <a:pt x="4665457" y="66711"/>
                    <a:pt x="4631125" y="11998"/>
                    <a:pt x="4588706" y="11998"/>
                  </a:cubicBezTo>
                  <a:lnTo>
                    <a:pt x="84193" y="11998"/>
                  </a:lnTo>
                  <a:lnTo>
                    <a:pt x="84193" y="5999"/>
                  </a:lnTo>
                  <a:lnTo>
                    <a:pt x="84193" y="11998"/>
                  </a:lnTo>
                  <a:cubicBezTo>
                    <a:pt x="41774" y="11998"/>
                    <a:pt x="7442" y="66711"/>
                    <a:pt x="7442" y="133981"/>
                  </a:cubicBezTo>
                  <a:close/>
                </a:path>
              </a:pathLst>
            </a:custGeom>
            <a:solidFill>
              <a:srgbClr val="3D1D6D"/>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47" name="Google Shape;447;g328c4e3bc08_0_0"/>
            <p:cNvSpPr txBox="1"/>
            <p:nvPr/>
          </p:nvSpPr>
          <p:spPr>
            <a:xfrm>
              <a:off x="0" y="-9525"/>
              <a:ext cx="4672800" cy="789300"/>
            </a:xfrm>
            <a:prstGeom prst="rect">
              <a:avLst/>
            </a:prstGeom>
            <a:noFill/>
            <a:ln>
              <a:noFill/>
            </a:ln>
          </p:spPr>
          <p:txBody>
            <a:bodyPr anchorCtr="0" anchor="ctr" bIns="33850" lIns="33850" spcFirstLastPara="1" rIns="33850" wrap="square" tIns="33850">
              <a:noAutofit/>
            </a:bodyPr>
            <a:lstStyle/>
            <a:p>
              <a:pPr indent="0" lvl="0" marL="0" marR="0" rtl="0" algn="ctr">
                <a:lnSpc>
                  <a:spcPct val="119992"/>
                </a:lnSpc>
                <a:spcBef>
                  <a:spcPts val="0"/>
                </a:spcBef>
                <a:spcAft>
                  <a:spcPts val="0"/>
                </a:spcAft>
                <a:buNone/>
              </a:pPr>
              <a:r>
                <a:rPr b="1" i="0" lang="en-US" sz="2400" u="none" cap="none" strike="noStrike">
                  <a:solidFill>
                    <a:srgbClr val="000000"/>
                  </a:solidFill>
                  <a:latin typeface="Times New Roman"/>
                  <a:ea typeface="Times New Roman"/>
                  <a:cs typeface="Times New Roman"/>
                  <a:sym typeface="Times New Roman"/>
                </a:rPr>
                <a:t>Patients  &amp; Caregivers</a:t>
              </a:r>
              <a:endParaRPr sz="2400">
                <a:latin typeface="Times New Roman"/>
                <a:ea typeface="Times New Roman"/>
                <a:cs typeface="Times New Roman"/>
                <a:sym typeface="Times New Roman"/>
              </a:endParaRPr>
            </a:p>
          </p:txBody>
        </p:sp>
      </p:grpSp>
      <p:grpSp>
        <p:nvGrpSpPr>
          <p:cNvPr id="448" name="Google Shape;448;g328c4e3bc08_0_0"/>
          <p:cNvGrpSpPr/>
          <p:nvPr/>
        </p:nvGrpSpPr>
        <p:grpSpPr>
          <a:xfrm>
            <a:off x="2435356" y="3414446"/>
            <a:ext cx="2066823" cy="341530"/>
            <a:chOff x="0" y="-9525"/>
            <a:chExt cx="4672899" cy="789300"/>
          </a:xfrm>
        </p:grpSpPr>
        <p:sp>
          <p:nvSpPr>
            <p:cNvPr id="449" name="Google Shape;449;g328c4e3bc08_0_0"/>
            <p:cNvSpPr/>
            <p:nvPr/>
          </p:nvSpPr>
          <p:spPr>
            <a:xfrm>
              <a:off x="3721" y="5999"/>
              <a:ext cx="4665457" cy="767731"/>
            </a:xfrm>
            <a:custGeom>
              <a:rect b="b" l="l" r="r" t="t"/>
              <a:pathLst>
                <a:path extrusionOk="0" h="767731" w="4665457">
                  <a:moveTo>
                    <a:pt x="0" y="127982"/>
                  </a:moveTo>
                  <a:cubicBezTo>
                    <a:pt x="0" y="57352"/>
                    <a:pt x="36019" y="0"/>
                    <a:pt x="80472" y="0"/>
                  </a:cubicBezTo>
                  <a:lnTo>
                    <a:pt x="4584985" y="0"/>
                  </a:lnTo>
                  <a:cubicBezTo>
                    <a:pt x="4629438" y="0"/>
                    <a:pt x="4665457" y="57272"/>
                    <a:pt x="4665457" y="127982"/>
                  </a:cubicBezTo>
                  <a:lnTo>
                    <a:pt x="4665457" y="639749"/>
                  </a:lnTo>
                  <a:cubicBezTo>
                    <a:pt x="4665457" y="710379"/>
                    <a:pt x="4629438" y="767731"/>
                    <a:pt x="4584985" y="767731"/>
                  </a:cubicBezTo>
                  <a:lnTo>
                    <a:pt x="80472" y="767731"/>
                  </a:lnTo>
                  <a:cubicBezTo>
                    <a:pt x="36019" y="767731"/>
                    <a:pt x="0" y="710459"/>
                    <a:pt x="0" y="639749"/>
                  </a:cubicBezTo>
                  <a:close/>
                </a:path>
              </a:pathLst>
            </a:custGeom>
            <a:solidFill>
              <a:srgbClr val="FFFFFF"/>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50" name="Google Shape;450;g328c4e3bc08_0_0"/>
            <p:cNvSpPr/>
            <p:nvPr/>
          </p:nvSpPr>
          <p:spPr>
            <a:xfrm>
              <a:off x="0" y="0"/>
              <a:ext cx="4672899" cy="779729"/>
            </a:xfrm>
            <a:custGeom>
              <a:rect b="b" l="l" r="r" t="t"/>
              <a:pathLst>
                <a:path extrusionOk="0" h="779729" w="4672899">
                  <a:moveTo>
                    <a:pt x="0" y="133981"/>
                  </a:moveTo>
                  <a:cubicBezTo>
                    <a:pt x="0" y="59912"/>
                    <a:pt x="37755" y="0"/>
                    <a:pt x="84193" y="0"/>
                  </a:cubicBezTo>
                  <a:lnTo>
                    <a:pt x="4588706" y="0"/>
                  </a:lnTo>
                  <a:lnTo>
                    <a:pt x="4588706" y="5999"/>
                  </a:lnTo>
                  <a:lnTo>
                    <a:pt x="4588706" y="0"/>
                  </a:lnTo>
                  <a:cubicBezTo>
                    <a:pt x="4635143" y="0"/>
                    <a:pt x="4672899" y="59912"/>
                    <a:pt x="4672899" y="133981"/>
                  </a:cubicBezTo>
                  <a:lnTo>
                    <a:pt x="4669178" y="133981"/>
                  </a:lnTo>
                  <a:lnTo>
                    <a:pt x="4672899" y="133981"/>
                  </a:lnTo>
                  <a:lnTo>
                    <a:pt x="4672899" y="645748"/>
                  </a:lnTo>
                  <a:lnTo>
                    <a:pt x="4669178" y="645748"/>
                  </a:lnTo>
                  <a:lnTo>
                    <a:pt x="4672899" y="645748"/>
                  </a:lnTo>
                  <a:cubicBezTo>
                    <a:pt x="4672899" y="719818"/>
                    <a:pt x="4635143" y="779729"/>
                    <a:pt x="4588706" y="779729"/>
                  </a:cubicBezTo>
                  <a:lnTo>
                    <a:pt x="4588706" y="773730"/>
                  </a:lnTo>
                  <a:lnTo>
                    <a:pt x="4588706" y="779729"/>
                  </a:lnTo>
                  <a:lnTo>
                    <a:pt x="84193" y="779729"/>
                  </a:lnTo>
                  <a:lnTo>
                    <a:pt x="84193" y="773730"/>
                  </a:lnTo>
                  <a:lnTo>
                    <a:pt x="84193" y="779729"/>
                  </a:lnTo>
                  <a:cubicBezTo>
                    <a:pt x="37755" y="779729"/>
                    <a:pt x="0" y="719818"/>
                    <a:pt x="0" y="645748"/>
                  </a:cubicBezTo>
                  <a:lnTo>
                    <a:pt x="0" y="133981"/>
                  </a:lnTo>
                  <a:lnTo>
                    <a:pt x="3721" y="133981"/>
                  </a:lnTo>
                  <a:lnTo>
                    <a:pt x="0" y="133981"/>
                  </a:lnTo>
                  <a:moveTo>
                    <a:pt x="7442" y="133981"/>
                  </a:moveTo>
                  <a:lnTo>
                    <a:pt x="7442" y="645748"/>
                  </a:lnTo>
                  <a:lnTo>
                    <a:pt x="3721" y="645748"/>
                  </a:lnTo>
                  <a:lnTo>
                    <a:pt x="7442" y="645748"/>
                  </a:lnTo>
                  <a:cubicBezTo>
                    <a:pt x="7442" y="713019"/>
                    <a:pt x="41774" y="767731"/>
                    <a:pt x="84193" y="767731"/>
                  </a:cubicBezTo>
                  <a:lnTo>
                    <a:pt x="4588706" y="767731"/>
                  </a:lnTo>
                  <a:cubicBezTo>
                    <a:pt x="4631125" y="767731"/>
                    <a:pt x="4665457" y="713019"/>
                    <a:pt x="4665457" y="645748"/>
                  </a:cubicBezTo>
                  <a:lnTo>
                    <a:pt x="4665457" y="133981"/>
                  </a:lnTo>
                  <a:cubicBezTo>
                    <a:pt x="4665457" y="66711"/>
                    <a:pt x="4631125" y="11998"/>
                    <a:pt x="4588706" y="11998"/>
                  </a:cubicBezTo>
                  <a:lnTo>
                    <a:pt x="84193" y="11998"/>
                  </a:lnTo>
                  <a:lnTo>
                    <a:pt x="84193" y="5999"/>
                  </a:lnTo>
                  <a:lnTo>
                    <a:pt x="84193" y="11998"/>
                  </a:lnTo>
                  <a:cubicBezTo>
                    <a:pt x="41774" y="11998"/>
                    <a:pt x="7442" y="66711"/>
                    <a:pt x="7442" y="133981"/>
                  </a:cubicBezTo>
                  <a:close/>
                </a:path>
              </a:pathLst>
            </a:custGeom>
            <a:solidFill>
              <a:srgbClr val="DA0E05"/>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51" name="Google Shape;451;g328c4e3bc08_0_0"/>
            <p:cNvSpPr txBox="1"/>
            <p:nvPr/>
          </p:nvSpPr>
          <p:spPr>
            <a:xfrm>
              <a:off x="0" y="-9525"/>
              <a:ext cx="4672800" cy="789300"/>
            </a:xfrm>
            <a:prstGeom prst="rect">
              <a:avLst/>
            </a:prstGeom>
            <a:noFill/>
            <a:ln>
              <a:noFill/>
            </a:ln>
          </p:spPr>
          <p:txBody>
            <a:bodyPr anchorCtr="0" anchor="ctr" bIns="33850" lIns="33850" spcFirstLastPara="1" rIns="33850" wrap="square" tIns="33850">
              <a:noAutofit/>
            </a:bodyPr>
            <a:lstStyle/>
            <a:p>
              <a:pPr indent="0" lvl="0" marL="0" marR="0" rtl="0" algn="ctr">
                <a:lnSpc>
                  <a:spcPct val="119992"/>
                </a:lnSpc>
                <a:spcBef>
                  <a:spcPts val="0"/>
                </a:spcBef>
                <a:spcAft>
                  <a:spcPts val="0"/>
                </a:spcAft>
                <a:buNone/>
              </a:pPr>
              <a:r>
                <a:rPr b="1" i="0" lang="en-US" sz="2400" u="none" cap="none" strike="noStrike">
                  <a:solidFill>
                    <a:srgbClr val="DA0E05"/>
                  </a:solidFill>
                  <a:latin typeface="Times New Roman"/>
                  <a:ea typeface="Times New Roman"/>
                  <a:cs typeface="Times New Roman"/>
                  <a:sym typeface="Times New Roman"/>
                </a:rPr>
                <a:t>Out Patients</a:t>
              </a:r>
              <a:endParaRPr sz="2400">
                <a:latin typeface="Times New Roman"/>
                <a:ea typeface="Times New Roman"/>
                <a:cs typeface="Times New Roman"/>
                <a:sym typeface="Times New Roman"/>
              </a:endParaRPr>
            </a:p>
          </p:txBody>
        </p:sp>
      </p:grpSp>
      <p:grpSp>
        <p:nvGrpSpPr>
          <p:cNvPr id="452" name="Google Shape;452;g328c4e3bc08_0_0"/>
          <p:cNvGrpSpPr/>
          <p:nvPr/>
        </p:nvGrpSpPr>
        <p:grpSpPr>
          <a:xfrm>
            <a:off x="7634323" y="3401913"/>
            <a:ext cx="2066823" cy="340362"/>
            <a:chOff x="0" y="-9525"/>
            <a:chExt cx="4672899" cy="786600"/>
          </a:xfrm>
        </p:grpSpPr>
        <p:sp>
          <p:nvSpPr>
            <p:cNvPr id="453" name="Google Shape;453;g328c4e3bc08_0_0"/>
            <p:cNvSpPr/>
            <p:nvPr/>
          </p:nvSpPr>
          <p:spPr>
            <a:xfrm>
              <a:off x="3721" y="5977"/>
              <a:ext cx="4665457" cy="764958"/>
            </a:xfrm>
            <a:custGeom>
              <a:rect b="b" l="l" r="r" t="t"/>
              <a:pathLst>
                <a:path extrusionOk="0" h="764958" w="4665457">
                  <a:moveTo>
                    <a:pt x="0" y="127520"/>
                  </a:moveTo>
                  <a:cubicBezTo>
                    <a:pt x="0" y="57145"/>
                    <a:pt x="36019" y="0"/>
                    <a:pt x="80472" y="0"/>
                  </a:cubicBezTo>
                  <a:lnTo>
                    <a:pt x="4584985" y="0"/>
                  </a:lnTo>
                  <a:cubicBezTo>
                    <a:pt x="4629438" y="0"/>
                    <a:pt x="4665457" y="57065"/>
                    <a:pt x="4665457" y="127520"/>
                  </a:cubicBezTo>
                  <a:lnTo>
                    <a:pt x="4665457" y="637439"/>
                  </a:lnTo>
                  <a:cubicBezTo>
                    <a:pt x="4665457" y="707813"/>
                    <a:pt x="4629438" y="764958"/>
                    <a:pt x="4584985" y="764958"/>
                  </a:cubicBezTo>
                  <a:lnTo>
                    <a:pt x="80472" y="764958"/>
                  </a:lnTo>
                  <a:cubicBezTo>
                    <a:pt x="36019" y="764958"/>
                    <a:pt x="0" y="707893"/>
                    <a:pt x="0" y="637439"/>
                  </a:cubicBezTo>
                  <a:close/>
                </a:path>
              </a:pathLst>
            </a:custGeom>
            <a:solidFill>
              <a:srgbClr val="FFFFFF"/>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54" name="Google Shape;454;g328c4e3bc08_0_0"/>
            <p:cNvSpPr/>
            <p:nvPr/>
          </p:nvSpPr>
          <p:spPr>
            <a:xfrm>
              <a:off x="0" y="0"/>
              <a:ext cx="4672899" cy="776913"/>
            </a:xfrm>
            <a:custGeom>
              <a:rect b="b" l="l" r="r" t="t"/>
              <a:pathLst>
                <a:path extrusionOk="0" h="776913" w="4672899">
                  <a:moveTo>
                    <a:pt x="0" y="133497"/>
                  </a:moveTo>
                  <a:cubicBezTo>
                    <a:pt x="0" y="59695"/>
                    <a:pt x="37755" y="0"/>
                    <a:pt x="84193" y="0"/>
                  </a:cubicBezTo>
                  <a:lnTo>
                    <a:pt x="4588706" y="0"/>
                  </a:lnTo>
                  <a:lnTo>
                    <a:pt x="4588706" y="5977"/>
                  </a:lnTo>
                  <a:lnTo>
                    <a:pt x="4588706" y="0"/>
                  </a:lnTo>
                  <a:cubicBezTo>
                    <a:pt x="4635143" y="0"/>
                    <a:pt x="4672899" y="59695"/>
                    <a:pt x="4672899" y="133497"/>
                  </a:cubicBezTo>
                  <a:lnTo>
                    <a:pt x="4669178" y="133497"/>
                  </a:lnTo>
                  <a:lnTo>
                    <a:pt x="4672899" y="133497"/>
                  </a:lnTo>
                  <a:lnTo>
                    <a:pt x="4672899" y="643416"/>
                  </a:lnTo>
                  <a:lnTo>
                    <a:pt x="4669178" y="643416"/>
                  </a:lnTo>
                  <a:lnTo>
                    <a:pt x="4672899" y="643416"/>
                  </a:lnTo>
                  <a:cubicBezTo>
                    <a:pt x="4672899" y="717218"/>
                    <a:pt x="4635143" y="776913"/>
                    <a:pt x="4588706" y="776913"/>
                  </a:cubicBezTo>
                  <a:lnTo>
                    <a:pt x="4588706" y="770935"/>
                  </a:lnTo>
                  <a:lnTo>
                    <a:pt x="4588706" y="776913"/>
                  </a:lnTo>
                  <a:lnTo>
                    <a:pt x="84193" y="776913"/>
                  </a:lnTo>
                  <a:lnTo>
                    <a:pt x="84193" y="770935"/>
                  </a:lnTo>
                  <a:lnTo>
                    <a:pt x="84193" y="776913"/>
                  </a:lnTo>
                  <a:cubicBezTo>
                    <a:pt x="37755" y="776913"/>
                    <a:pt x="0" y="717217"/>
                    <a:pt x="0" y="643416"/>
                  </a:cubicBezTo>
                  <a:lnTo>
                    <a:pt x="0" y="133497"/>
                  </a:lnTo>
                  <a:lnTo>
                    <a:pt x="3721" y="133497"/>
                  </a:lnTo>
                  <a:lnTo>
                    <a:pt x="0" y="133497"/>
                  </a:lnTo>
                  <a:moveTo>
                    <a:pt x="7442" y="133497"/>
                  </a:moveTo>
                  <a:lnTo>
                    <a:pt x="7442" y="643416"/>
                  </a:lnTo>
                  <a:lnTo>
                    <a:pt x="3721" y="643416"/>
                  </a:lnTo>
                  <a:lnTo>
                    <a:pt x="7442" y="643416"/>
                  </a:lnTo>
                  <a:cubicBezTo>
                    <a:pt x="7442" y="710443"/>
                    <a:pt x="41774" y="764958"/>
                    <a:pt x="84193" y="764958"/>
                  </a:cubicBezTo>
                  <a:lnTo>
                    <a:pt x="4588706" y="764958"/>
                  </a:lnTo>
                  <a:cubicBezTo>
                    <a:pt x="4631125" y="764958"/>
                    <a:pt x="4665457" y="710443"/>
                    <a:pt x="4665457" y="643416"/>
                  </a:cubicBezTo>
                  <a:lnTo>
                    <a:pt x="4665457" y="133497"/>
                  </a:lnTo>
                  <a:cubicBezTo>
                    <a:pt x="4665457" y="66470"/>
                    <a:pt x="4631125" y="11955"/>
                    <a:pt x="4588706" y="11955"/>
                  </a:cubicBezTo>
                  <a:lnTo>
                    <a:pt x="84193" y="11955"/>
                  </a:lnTo>
                  <a:lnTo>
                    <a:pt x="84193" y="5977"/>
                  </a:lnTo>
                  <a:lnTo>
                    <a:pt x="84193" y="11955"/>
                  </a:lnTo>
                  <a:cubicBezTo>
                    <a:pt x="41774" y="11955"/>
                    <a:pt x="7442" y="66470"/>
                    <a:pt x="7442" y="133497"/>
                  </a:cubicBezTo>
                  <a:close/>
                </a:path>
              </a:pathLst>
            </a:custGeom>
            <a:solidFill>
              <a:srgbClr val="2F900C"/>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55" name="Google Shape;455;g328c4e3bc08_0_0"/>
            <p:cNvSpPr txBox="1"/>
            <p:nvPr/>
          </p:nvSpPr>
          <p:spPr>
            <a:xfrm>
              <a:off x="0" y="-9525"/>
              <a:ext cx="4672800" cy="786600"/>
            </a:xfrm>
            <a:prstGeom prst="rect">
              <a:avLst/>
            </a:prstGeom>
            <a:noFill/>
            <a:ln>
              <a:noFill/>
            </a:ln>
          </p:spPr>
          <p:txBody>
            <a:bodyPr anchorCtr="0" anchor="ctr" bIns="33850" lIns="33850" spcFirstLastPara="1" rIns="33850" wrap="square" tIns="33850">
              <a:noAutofit/>
            </a:bodyPr>
            <a:lstStyle/>
            <a:p>
              <a:pPr indent="0" lvl="0" marL="0" marR="0" rtl="0" algn="ctr">
                <a:lnSpc>
                  <a:spcPct val="119992"/>
                </a:lnSpc>
                <a:spcBef>
                  <a:spcPts val="0"/>
                </a:spcBef>
                <a:spcAft>
                  <a:spcPts val="0"/>
                </a:spcAft>
                <a:buNone/>
              </a:pPr>
              <a:r>
                <a:rPr b="1" i="0" lang="en-US" sz="2400" u="none" cap="none" strike="noStrike">
                  <a:solidFill>
                    <a:srgbClr val="2F900C"/>
                  </a:solidFill>
                  <a:latin typeface="Times New Roman"/>
                  <a:ea typeface="Times New Roman"/>
                  <a:cs typeface="Times New Roman"/>
                  <a:sym typeface="Times New Roman"/>
                </a:rPr>
                <a:t>In Patients</a:t>
              </a:r>
              <a:endParaRPr sz="2400">
                <a:latin typeface="Times New Roman"/>
                <a:ea typeface="Times New Roman"/>
                <a:cs typeface="Times New Roman"/>
                <a:sym typeface="Times New Roman"/>
              </a:endParaRPr>
            </a:p>
          </p:txBody>
        </p:sp>
      </p:grpSp>
      <p:grpSp>
        <p:nvGrpSpPr>
          <p:cNvPr id="456" name="Google Shape;456;g328c4e3bc08_0_0"/>
          <p:cNvGrpSpPr/>
          <p:nvPr/>
        </p:nvGrpSpPr>
        <p:grpSpPr>
          <a:xfrm>
            <a:off x="1095050" y="5356461"/>
            <a:ext cx="2066823" cy="340362"/>
            <a:chOff x="0" y="-9525"/>
            <a:chExt cx="4672899" cy="786600"/>
          </a:xfrm>
        </p:grpSpPr>
        <p:sp>
          <p:nvSpPr>
            <p:cNvPr id="457" name="Google Shape;457;g328c4e3bc08_0_0"/>
            <p:cNvSpPr/>
            <p:nvPr/>
          </p:nvSpPr>
          <p:spPr>
            <a:xfrm>
              <a:off x="3721" y="5977"/>
              <a:ext cx="4665457" cy="764958"/>
            </a:xfrm>
            <a:custGeom>
              <a:rect b="b" l="l" r="r" t="t"/>
              <a:pathLst>
                <a:path extrusionOk="0" h="764958" w="4665457">
                  <a:moveTo>
                    <a:pt x="0" y="127520"/>
                  </a:moveTo>
                  <a:cubicBezTo>
                    <a:pt x="0" y="57145"/>
                    <a:pt x="36019" y="0"/>
                    <a:pt x="80472" y="0"/>
                  </a:cubicBezTo>
                  <a:lnTo>
                    <a:pt x="4584985" y="0"/>
                  </a:lnTo>
                  <a:cubicBezTo>
                    <a:pt x="4629438" y="0"/>
                    <a:pt x="4665457" y="57065"/>
                    <a:pt x="4665457" y="127520"/>
                  </a:cubicBezTo>
                  <a:lnTo>
                    <a:pt x="4665457" y="637439"/>
                  </a:lnTo>
                  <a:cubicBezTo>
                    <a:pt x="4665457" y="707813"/>
                    <a:pt x="4629438" y="764958"/>
                    <a:pt x="4584985" y="764958"/>
                  </a:cubicBezTo>
                  <a:lnTo>
                    <a:pt x="80472" y="764958"/>
                  </a:lnTo>
                  <a:cubicBezTo>
                    <a:pt x="36019" y="764958"/>
                    <a:pt x="0" y="707893"/>
                    <a:pt x="0" y="637439"/>
                  </a:cubicBezTo>
                  <a:close/>
                </a:path>
              </a:pathLst>
            </a:custGeom>
            <a:solidFill>
              <a:srgbClr val="FFFFFF"/>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58" name="Google Shape;458;g328c4e3bc08_0_0"/>
            <p:cNvSpPr/>
            <p:nvPr/>
          </p:nvSpPr>
          <p:spPr>
            <a:xfrm>
              <a:off x="0" y="0"/>
              <a:ext cx="4672899" cy="776913"/>
            </a:xfrm>
            <a:custGeom>
              <a:rect b="b" l="l" r="r" t="t"/>
              <a:pathLst>
                <a:path extrusionOk="0" h="776913" w="4672899">
                  <a:moveTo>
                    <a:pt x="0" y="133497"/>
                  </a:moveTo>
                  <a:cubicBezTo>
                    <a:pt x="0" y="59695"/>
                    <a:pt x="37755" y="0"/>
                    <a:pt x="84193" y="0"/>
                  </a:cubicBezTo>
                  <a:lnTo>
                    <a:pt x="4588706" y="0"/>
                  </a:lnTo>
                  <a:lnTo>
                    <a:pt x="4588706" y="5977"/>
                  </a:lnTo>
                  <a:lnTo>
                    <a:pt x="4588706" y="0"/>
                  </a:lnTo>
                  <a:cubicBezTo>
                    <a:pt x="4635143" y="0"/>
                    <a:pt x="4672899" y="59695"/>
                    <a:pt x="4672899" y="133497"/>
                  </a:cubicBezTo>
                  <a:lnTo>
                    <a:pt x="4669178" y="133497"/>
                  </a:lnTo>
                  <a:lnTo>
                    <a:pt x="4672899" y="133497"/>
                  </a:lnTo>
                  <a:lnTo>
                    <a:pt x="4672899" y="643416"/>
                  </a:lnTo>
                  <a:lnTo>
                    <a:pt x="4669178" y="643416"/>
                  </a:lnTo>
                  <a:lnTo>
                    <a:pt x="4672899" y="643416"/>
                  </a:lnTo>
                  <a:cubicBezTo>
                    <a:pt x="4672899" y="717218"/>
                    <a:pt x="4635143" y="776913"/>
                    <a:pt x="4588706" y="776913"/>
                  </a:cubicBezTo>
                  <a:lnTo>
                    <a:pt x="4588706" y="770935"/>
                  </a:lnTo>
                  <a:lnTo>
                    <a:pt x="4588706" y="776913"/>
                  </a:lnTo>
                  <a:lnTo>
                    <a:pt x="84193" y="776913"/>
                  </a:lnTo>
                  <a:lnTo>
                    <a:pt x="84193" y="770935"/>
                  </a:lnTo>
                  <a:lnTo>
                    <a:pt x="84193" y="776913"/>
                  </a:lnTo>
                  <a:cubicBezTo>
                    <a:pt x="37755" y="776913"/>
                    <a:pt x="0" y="717217"/>
                    <a:pt x="0" y="643416"/>
                  </a:cubicBezTo>
                  <a:lnTo>
                    <a:pt x="0" y="133497"/>
                  </a:lnTo>
                  <a:lnTo>
                    <a:pt x="3721" y="133497"/>
                  </a:lnTo>
                  <a:lnTo>
                    <a:pt x="0" y="133497"/>
                  </a:lnTo>
                  <a:moveTo>
                    <a:pt x="7442" y="133497"/>
                  </a:moveTo>
                  <a:lnTo>
                    <a:pt x="7442" y="643416"/>
                  </a:lnTo>
                  <a:lnTo>
                    <a:pt x="3721" y="643416"/>
                  </a:lnTo>
                  <a:lnTo>
                    <a:pt x="7442" y="643416"/>
                  </a:lnTo>
                  <a:cubicBezTo>
                    <a:pt x="7442" y="710443"/>
                    <a:pt x="41774" y="764958"/>
                    <a:pt x="84193" y="764958"/>
                  </a:cubicBezTo>
                  <a:lnTo>
                    <a:pt x="4588706" y="764958"/>
                  </a:lnTo>
                  <a:cubicBezTo>
                    <a:pt x="4631125" y="764958"/>
                    <a:pt x="4665457" y="710443"/>
                    <a:pt x="4665457" y="643416"/>
                  </a:cubicBezTo>
                  <a:lnTo>
                    <a:pt x="4665457" y="133497"/>
                  </a:lnTo>
                  <a:cubicBezTo>
                    <a:pt x="4665457" y="66470"/>
                    <a:pt x="4631125" y="11955"/>
                    <a:pt x="4588706" y="11955"/>
                  </a:cubicBezTo>
                  <a:lnTo>
                    <a:pt x="84193" y="11955"/>
                  </a:lnTo>
                  <a:lnTo>
                    <a:pt x="84193" y="5977"/>
                  </a:lnTo>
                  <a:lnTo>
                    <a:pt x="84193" y="11955"/>
                  </a:lnTo>
                  <a:cubicBezTo>
                    <a:pt x="41774" y="11955"/>
                    <a:pt x="7442" y="66470"/>
                    <a:pt x="7442" y="133497"/>
                  </a:cubicBezTo>
                  <a:close/>
                </a:path>
              </a:pathLst>
            </a:custGeom>
            <a:solidFill>
              <a:srgbClr val="DA0E05"/>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59" name="Google Shape;459;g328c4e3bc08_0_0"/>
            <p:cNvSpPr txBox="1"/>
            <p:nvPr/>
          </p:nvSpPr>
          <p:spPr>
            <a:xfrm>
              <a:off x="0" y="-9525"/>
              <a:ext cx="4672800" cy="786600"/>
            </a:xfrm>
            <a:prstGeom prst="rect">
              <a:avLst/>
            </a:prstGeom>
            <a:noFill/>
            <a:ln>
              <a:noFill/>
            </a:ln>
          </p:spPr>
          <p:txBody>
            <a:bodyPr anchorCtr="0" anchor="ctr" bIns="33850" lIns="33850" spcFirstLastPara="1" rIns="33850" wrap="square" tIns="33850">
              <a:noAutofit/>
            </a:bodyPr>
            <a:lstStyle/>
            <a:p>
              <a:pPr indent="0" lvl="0" marL="0" marR="0" rtl="0" algn="ctr">
                <a:lnSpc>
                  <a:spcPct val="119992"/>
                </a:lnSpc>
                <a:spcBef>
                  <a:spcPts val="0"/>
                </a:spcBef>
                <a:spcAft>
                  <a:spcPts val="0"/>
                </a:spcAft>
                <a:buNone/>
              </a:pPr>
              <a:r>
                <a:rPr b="1" i="0" lang="en-US" sz="2400" u="none" cap="none" strike="noStrike">
                  <a:solidFill>
                    <a:srgbClr val="DA0E05"/>
                  </a:solidFill>
                  <a:latin typeface="Times New Roman"/>
                  <a:ea typeface="Times New Roman"/>
                  <a:cs typeface="Times New Roman"/>
                  <a:sym typeface="Times New Roman"/>
                </a:rPr>
                <a:t>Walk - In</a:t>
              </a:r>
              <a:endParaRPr sz="2400">
                <a:latin typeface="Times New Roman"/>
                <a:ea typeface="Times New Roman"/>
                <a:cs typeface="Times New Roman"/>
                <a:sym typeface="Times New Roman"/>
              </a:endParaRPr>
            </a:p>
          </p:txBody>
        </p:sp>
      </p:grpSp>
      <p:grpSp>
        <p:nvGrpSpPr>
          <p:cNvPr id="460" name="Google Shape;460;g328c4e3bc08_0_0"/>
          <p:cNvGrpSpPr/>
          <p:nvPr/>
        </p:nvGrpSpPr>
        <p:grpSpPr>
          <a:xfrm>
            <a:off x="3468664" y="5356468"/>
            <a:ext cx="2556076" cy="340362"/>
            <a:chOff x="0" y="-9525"/>
            <a:chExt cx="4672899" cy="786600"/>
          </a:xfrm>
        </p:grpSpPr>
        <p:sp>
          <p:nvSpPr>
            <p:cNvPr id="461" name="Google Shape;461;g328c4e3bc08_0_0"/>
            <p:cNvSpPr/>
            <p:nvPr/>
          </p:nvSpPr>
          <p:spPr>
            <a:xfrm>
              <a:off x="3721" y="5977"/>
              <a:ext cx="4665457" cy="764958"/>
            </a:xfrm>
            <a:custGeom>
              <a:rect b="b" l="l" r="r" t="t"/>
              <a:pathLst>
                <a:path extrusionOk="0" h="764958" w="4665457">
                  <a:moveTo>
                    <a:pt x="0" y="127520"/>
                  </a:moveTo>
                  <a:cubicBezTo>
                    <a:pt x="0" y="57145"/>
                    <a:pt x="36019" y="0"/>
                    <a:pt x="80472" y="0"/>
                  </a:cubicBezTo>
                  <a:lnTo>
                    <a:pt x="4584985" y="0"/>
                  </a:lnTo>
                  <a:cubicBezTo>
                    <a:pt x="4629438" y="0"/>
                    <a:pt x="4665457" y="57065"/>
                    <a:pt x="4665457" y="127520"/>
                  </a:cubicBezTo>
                  <a:lnTo>
                    <a:pt x="4665457" y="637439"/>
                  </a:lnTo>
                  <a:cubicBezTo>
                    <a:pt x="4665457" y="707813"/>
                    <a:pt x="4629438" y="764958"/>
                    <a:pt x="4584985" y="764958"/>
                  </a:cubicBezTo>
                  <a:lnTo>
                    <a:pt x="80472" y="764958"/>
                  </a:lnTo>
                  <a:cubicBezTo>
                    <a:pt x="36019" y="764958"/>
                    <a:pt x="0" y="707893"/>
                    <a:pt x="0" y="637439"/>
                  </a:cubicBezTo>
                  <a:close/>
                </a:path>
              </a:pathLst>
            </a:custGeom>
            <a:solidFill>
              <a:srgbClr val="FFFFFF"/>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62" name="Google Shape;462;g328c4e3bc08_0_0"/>
            <p:cNvSpPr/>
            <p:nvPr/>
          </p:nvSpPr>
          <p:spPr>
            <a:xfrm>
              <a:off x="0" y="0"/>
              <a:ext cx="4672899" cy="776913"/>
            </a:xfrm>
            <a:custGeom>
              <a:rect b="b" l="l" r="r" t="t"/>
              <a:pathLst>
                <a:path extrusionOk="0" h="776913" w="4672899">
                  <a:moveTo>
                    <a:pt x="0" y="133497"/>
                  </a:moveTo>
                  <a:cubicBezTo>
                    <a:pt x="0" y="59695"/>
                    <a:pt x="37755" y="0"/>
                    <a:pt x="84193" y="0"/>
                  </a:cubicBezTo>
                  <a:lnTo>
                    <a:pt x="4588706" y="0"/>
                  </a:lnTo>
                  <a:lnTo>
                    <a:pt x="4588706" y="5977"/>
                  </a:lnTo>
                  <a:lnTo>
                    <a:pt x="4588706" y="0"/>
                  </a:lnTo>
                  <a:cubicBezTo>
                    <a:pt x="4635143" y="0"/>
                    <a:pt x="4672899" y="59695"/>
                    <a:pt x="4672899" y="133497"/>
                  </a:cubicBezTo>
                  <a:lnTo>
                    <a:pt x="4669178" y="133497"/>
                  </a:lnTo>
                  <a:lnTo>
                    <a:pt x="4672899" y="133497"/>
                  </a:lnTo>
                  <a:lnTo>
                    <a:pt x="4672899" y="643416"/>
                  </a:lnTo>
                  <a:lnTo>
                    <a:pt x="4669178" y="643416"/>
                  </a:lnTo>
                  <a:lnTo>
                    <a:pt x="4672899" y="643416"/>
                  </a:lnTo>
                  <a:cubicBezTo>
                    <a:pt x="4672899" y="717218"/>
                    <a:pt x="4635143" y="776913"/>
                    <a:pt x="4588706" y="776913"/>
                  </a:cubicBezTo>
                  <a:lnTo>
                    <a:pt x="4588706" y="770935"/>
                  </a:lnTo>
                  <a:lnTo>
                    <a:pt x="4588706" y="776913"/>
                  </a:lnTo>
                  <a:lnTo>
                    <a:pt x="84193" y="776913"/>
                  </a:lnTo>
                  <a:lnTo>
                    <a:pt x="84193" y="770935"/>
                  </a:lnTo>
                  <a:lnTo>
                    <a:pt x="84193" y="776913"/>
                  </a:lnTo>
                  <a:cubicBezTo>
                    <a:pt x="37755" y="776913"/>
                    <a:pt x="0" y="717217"/>
                    <a:pt x="0" y="643416"/>
                  </a:cubicBezTo>
                  <a:lnTo>
                    <a:pt x="0" y="133497"/>
                  </a:lnTo>
                  <a:lnTo>
                    <a:pt x="3721" y="133497"/>
                  </a:lnTo>
                  <a:lnTo>
                    <a:pt x="0" y="133497"/>
                  </a:lnTo>
                  <a:moveTo>
                    <a:pt x="7442" y="133497"/>
                  </a:moveTo>
                  <a:lnTo>
                    <a:pt x="7442" y="643416"/>
                  </a:lnTo>
                  <a:lnTo>
                    <a:pt x="3721" y="643416"/>
                  </a:lnTo>
                  <a:lnTo>
                    <a:pt x="7442" y="643416"/>
                  </a:lnTo>
                  <a:cubicBezTo>
                    <a:pt x="7442" y="710443"/>
                    <a:pt x="41774" y="764958"/>
                    <a:pt x="84193" y="764958"/>
                  </a:cubicBezTo>
                  <a:lnTo>
                    <a:pt x="4588706" y="764958"/>
                  </a:lnTo>
                  <a:cubicBezTo>
                    <a:pt x="4631125" y="764958"/>
                    <a:pt x="4665457" y="710443"/>
                    <a:pt x="4665457" y="643416"/>
                  </a:cubicBezTo>
                  <a:lnTo>
                    <a:pt x="4665457" y="133497"/>
                  </a:lnTo>
                  <a:cubicBezTo>
                    <a:pt x="4665457" y="66470"/>
                    <a:pt x="4631125" y="11955"/>
                    <a:pt x="4588706" y="11955"/>
                  </a:cubicBezTo>
                  <a:lnTo>
                    <a:pt x="84193" y="11955"/>
                  </a:lnTo>
                  <a:lnTo>
                    <a:pt x="84193" y="5977"/>
                  </a:lnTo>
                  <a:lnTo>
                    <a:pt x="84193" y="11955"/>
                  </a:lnTo>
                  <a:cubicBezTo>
                    <a:pt x="41774" y="11955"/>
                    <a:pt x="7442" y="66470"/>
                    <a:pt x="7442" y="133497"/>
                  </a:cubicBezTo>
                  <a:close/>
                </a:path>
              </a:pathLst>
            </a:custGeom>
            <a:solidFill>
              <a:srgbClr val="DA0E05"/>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63" name="Google Shape;463;g328c4e3bc08_0_0"/>
            <p:cNvSpPr txBox="1"/>
            <p:nvPr/>
          </p:nvSpPr>
          <p:spPr>
            <a:xfrm>
              <a:off x="0" y="-9525"/>
              <a:ext cx="4672800" cy="786600"/>
            </a:xfrm>
            <a:prstGeom prst="rect">
              <a:avLst/>
            </a:prstGeom>
            <a:noFill/>
            <a:ln>
              <a:noFill/>
            </a:ln>
          </p:spPr>
          <p:txBody>
            <a:bodyPr anchorCtr="0" anchor="ctr" bIns="33850" lIns="33850" spcFirstLastPara="1" rIns="33850" wrap="square" tIns="33850">
              <a:noAutofit/>
            </a:bodyPr>
            <a:lstStyle/>
            <a:p>
              <a:pPr indent="0" lvl="0" marL="0" marR="0" rtl="0" algn="ctr">
                <a:lnSpc>
                  <a:spcPct val="119992"/>
                </a:lnSpc>
                <a:spcBef>
                  <a:spcPts val="0"/>
                </a:spcBef>
                <a:spcAft>
                  <a:spcPts val="0"/>
                </a:spcAft>
                <a:buNone/>
              </a:pPr>
              <a:r>
                <a:rPr b="1" i="0" lang="en-US" sz="2400" u="none" cap="none" strike="noStrike">
                  <a:solidFill>
                    <a:srgbClr val="DA0E05"/>
                  </a:solidFill>
                  <a:latin typeface="Times New Roman"/>
                  <a:ea typeface="Times New Roman"/>
                  <a:cs typeface="Times New Roman"/>
                  <a:sym typeface="Times New Roman"/>
                </a:rPr>
                <a:t>With Appointment</a:t>
              </a:r>
              <a:endParaRPr sz="2400">
                <a:latin typeface="Times New Roman"/>
                <a:ea typeface="Times New Roman"/>
                <a:cs typeface="Times New Roman"/>
                <a:sym typeface="Times New Roman"/>
              </a:endParaRPr>
            </a:p>
          </p:txBody>
        </p:sp>
      </p:grpSp>
      <p:grpSp>
        <p:nvGrpSpPr>
          <p:cNvPr id="464" name="Google Shape;464;g328c4e3bc08_0_0"/>
          <p:cNvGrpSpPr/>
          <p:nvPr/>
        </p:nvGrpSpPr>
        <p:grpSpPr>
          <a:xfrm>
            <a:off x="6381107" y="5356461"/>
            <a:ext cx="2066823" cy="340362"/>
            <a:chOff x="0" y="-9525"/>
            <a:chExt cx="4672899" cy="786600"/>
          </a:xfrm>
        </p:grpSpPr>
        <p:sp>
          <p:nvSpPr>
            <p:cNvPr id="465" name="Google Shape;465;g328c4e3bc08_0_0"/>
            <p:cNvSpPr/>
            <p:nvPr/>
          </p:nvSpPr>
          <p:spPr>
            <a:xfrm>
              <a:off x="3721" y="5977"/>
              <a:ext cx="4665457" cy="764958"/>
            </a:xfrm>
            <a:custGeom>
              <a:rect b="b" l="l" r="r" t="t"/>
              <a:pathLst>
                <a:path extrusionOk="0" h="764958" w="4665457">
                  <a:moveTo>
                    <a:pt x="0" y="127520"/>
                  </a:moveTo>
                  <a:cubicBezTo>
                    <a:pt x="0" y="57145"/>
                    <a:pt x="36019" y="0"/>
                    <a:pt x="80472" y="0"/>
                  </a:cubicBezTo>
                  <a:lnTo>
                    <a:pt x="4584985" y="0"/>
                  </a:lnTo>
                  <a:cubicBezTo>
                    <a:pt x="4629438" y="0"/>
                    <a:pt x="4665457" y="57065"/>
                    <a:pt x="4665457" y="127520"/>
                  </a:cubicBezTo>
                  <a:lnTo>
                    <a:pt x="4665457" y="637439"/>
                  </a:lnTo>
                  <a:cubicBezTo>
                    <a:pt x="4665457" y="707813"/>
                    <a:pt x="4629438" y="764958"/>
                    <a:pt x="4584985" y="764958"/>
                  </a:cubicBezTo>
                  <a:lnTo>
                    <a:pt x="80472" y="764958"/>
                  </a:lnTo>
                  <a:cubicBezTo>
                    <a:pt x="36019" y="764958"/>
                    <a:pt x="0" y="707893"/>
                    <a:pt x="0" y="637439"/>
                  </a:cubicBezTo>
                  <a:close/>
                </a:path>
              </a:pathLst>
            </a:custGeom>
            <a:solidFill>
              <a:srgbClr val="FFFFFF"/>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66" name="Google Shape;466;g328c4e3bc08_0_0"/>
            <p:cNvSpPr/>
            <p:nvPr/>
          </p:nvSpPr>
          <p:spPr>
            <a:xfrm>
              <a:off x="0" y="0"/>
              <a:ext cx="4672899" cy="776913"/>
            </a:xfrm>
            <a:custGeom>
              <a:rect b="b" l="l" r="r" t="t"/>
              <a:pathLst>
                <a:path extrusionOk="0" h="776913" w="4672899">
                  <a:moveTo>
                    <a:pt x="0" y="133497"/>
                  </a:moveTo>
                  <a:cubicBezTo>
                    <a:pt x="0" y="59695"/>
                    <a:pt x="37755" y="0"/>
                    <a:pt x="84193" y="0"/>
                  </a:cubicBezTo>
                  <a:lnTo>
                    <a:pt x="4588706" y="0"/>
                  </a:lnTo>
                  <a:lnTo>
                    <a:pt x="4588706" y="5977"/>
                  </a:lnTo>
                  <a:lnTo>
                    <a:pt x="4588706" y="0"/>
                  </a:lnTo>
                  <a:cubicBezTo>
                    <a:pt x="4635143" y="0"/>
                    <a:pt x="4672899" y="59695"/>
                    <a:pt x="4672899" y="133497"/>
                  </a:cubicBezTo>
                  <a:lnTo>
                    <a:pt x="4669178" y="133497"/>
                  </a:lnTo>
                  <a:lnTo>
                    <a:pt x="4672899" y="133497"/>
                  </a:lnTo>
                  <a:lnTo>
                    <a:pt x="4672899" y="643416"/>
                  </a:lnTo>
                  <a:lnTo>
                    <a:pt x="4669178" y="643416"/>
                  </a:lnTo>
                  <a:lnTo>
                    <a:pt x="4672899" y="643416"/>
                  </a:lnTo>
                  <a:cubicBezTo>
                    <a:pt x="4672899" y="717218"/>
                    <a:pt x="4635143" y="776913"/>
                    <a:pt x="4588706" y="776913"/>
                  </a:cubicBezTo>
                  <a:lnTo>
                    <a:pt x="4588706" y="770935"/>
                  </a:lnTo>
                  <a:lnTo>
                    <a:pt x="4588706" y="776913"/>
                  </a:lnTo>
                  <a:lnTo>
                    <a:pt x="84193" y="776913"/>
                  </a:lnTo>
                  <a:lnTo>
                    <a:pt x="84193" y="770935"/>
                  </a:lnTo>
                  <a:lnTo>
                    <a:pt x="84193" y="776913"/>
                  </a:lnTo>
                  <a:cubicBezTo>
                    <a:pt x="37755" y="776913"/>
                    <a:pt x="0" y="717217"/>
                    <a:pt x="0" y="643416"/>
                  </a:cubicBezTo>
                  <a:lnTo>
                    <a:pt x="0" y="133497"/>
                  </a:lnTo>
                  <a:lnTo>
                    <a:pt x="3721" y="133497"/>
                  </a:lnTo>
                  <a:lnTo>
                    <a:pt x="0" y="133497"/>
                  </a:lnTo>
                  <a:moveTo>
                    <a:pt x="7442" y="133497"/>
                  </a:moveTo>
                  <a:lnTo>
                    <a:pt x="7442" y="643416"/>
                  </a:lnTo>
                  <a:lnTo>
                    <a:pt x="3721" y="643416"/>
                  </a:lnTo>
                  <a:lnTo>
                    <a:pt x="7442" y="643416"/>
                  </a:lnTo>
                  <a:cubicBezTo>
                    <a:pt x="7442" y="710443"/>
                    <a:pt x="41774" y="764958"/>
                    <a:pt x="84193" y="764958"/>
                  </a:cubicBezTo>
                  <a:lnTo>
                    <a:pt x="4588706" y="764958"/>
                  </a:lnTo>
                  <a:cubicBezTo>
                    <a:pt x="4631125" y="764958"/>
                    <a:pt x="4665457" y="710443"/>
                    <a:pt x="4665457" y="643416"/>
                  </a:cubicBezTo>
                  <a:lnTo>
                    <a:pt x="4665457" y="133497"/>
                  </a:lnTo>
                  <a:cubicBezTo>
                    <a:pt x="4665457" y="66470"/>
                    <a:pt x="4631125" y="11955"/>
                    <a:pt x="4588706" y="11955"/>
                  </a:cubicBezTo>
                  <a:lnTo>
                    <a:pt x="84193" y="11955"/>
                  </a:lnTo>
                  <a:lnTo>
                    <a:pt x="84193" y="5977"/>
                  </a:lnTo>
                  <a:lnTo>
                    <a:pt x="84193" y="11955"/>
                  </a:lnTo>
                  <a:cubicBezTo>
                    <a:pt x="41774" y="11955"/>
                    <a:pt x="7442" y="66470"/>
                    <a:pt x="7442" y="133497"/>
                  </a:cubicBezTo>
                  <a:close/>
                </a:path>
              </a:pathLst>
            </a:custGeom>
            <a:solidFill>
              <a:srgbClr val="2F900C"/>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67" name="Google Shape;467;g328c4e3bc08_0_0"/>
            <p:cNvSpPr txBox="1"/>
            <p:nvPr/>
          </p:nvSpPr>
          <p:spPr>
            <a:xfrm>
              <a:off x="0" y="-9525"/>
              <a:ext cx="4672800" cy="786600"/>
            </a:xfrm>
            <a:prstGeom prst="rect">
              <a:avLst/>
            </a:prstGeom>
            <a:noFill/>
            <a:ln>
              <a:noFill/>
            </a:ln>
          </p:spPr>
          <p:txBody>
            <a:bodyPr anchorCtr="0" anchor="ctr" bIns="33850" lIns="33850" spcFirstLastPara="1" rIns="33850" wrap="square" tIns="33850">
              <a:noAutofit/>
            </a:bodyPr>
            <a:lstStyle/>
            <a:p>
              <a:pPr indent="0" lvl="0" marL="0" marR="0" rtl="0" algn="ctr">
                <a:lnSpc>
                  <a:spcPct val="119992"/>
                </a:lnSpc>
                <a:spcBef>
                  <a:spcPts val="0"/>
                </a:spcBef>
                <a:spcAft>
                  <a:spcPts val="0"/>
                </a:spcAft>
                <a:buNone/>
              </a:pPr>
              <a:r>
                <a:rPr b="1" i="0" lang="en-US" sz="2400" u="none" cap="none" strike="noStrike">
                  <a:solidFill>
                    <a:srgbClr val="2F900C"/>
                  </a:solidFill>
                  <a:latin typeface="Times New Roman"/>
                  <a:ea typeface="Times New Roman"/>
                  <a:cs typeface="Times New Roman"/>
                  <a:sym typeface="Times New Roman"/>
                </a:rPr>
                <a:t>Emergency</a:t>
              </a:r>
              <a:endParaRPr sz="2400">
                <a:latin typeface="Times New Roman"/>
                <a:ea typeface="Times New Roman"/>
                <a:cs typeface="Times New Roman"/>
                <a:sym typeface="Times New Roman"/>
              </a:endParaRPr>
            </a:p>
          </p:txBody>
        </p:sp>
      </p:grpSp>
      <p:grpSp>
        <p:nvGrpSpPr>
          <p:cNvPr id="468" name="Google Shape;468;g328c4e3bc08_0_0"/>
          <p:cNvGrpSpPr/>
          <p:nvPr/>
        </p:nvGrpSpPr>
        <p:grpSpPr>
          <a:xfrm>
            <a:off x="8650924" y="5356475"/>
            <a:ext cx="2820562" cy="340362"/>
            <a:chOff x="0" y="-9525"/>
            <a:chExt cx="4672899" cy="786600"/>
          </a:xfrm>
        </p:grpSpPr>
        <p:sp>
          <p:nvSpPr>
            <p:cNvPr id="469" name="Google Shape;469;g328c4e3bc08_0_0"/>
            <p:cNvSpPr/>
            <p:nvPr/>
          </p:nvSpPr>
          <p:spPr>
            <a:xfrm>
              <a:off x="3721" y="5977"/>
              <a:ext cx="4665457" cy="764958"/>
            </a:xfrm>
            <a:custGeom>
              <a:rect b="b" l="l" r="r" t="t"/>
              <a:pathLst>
                <a:path extrusionOk="0" h="764958" w="4665457">
                  <a:moveTo>
                    <a:pt x="0" y="127520"/>
                  </a:moveTo>
                  <a:cubicBezTo>
                    <a:pt x="0" y="57145"/>
                    <a:pt x="36019" y="0"/>
                    <a:pt x="80472" y="0"/>
                  </a:cubicBezTo>
                  <a:lnTo>
                    <a:pt x="4584985" y="0"/>
                  </a:lnTo>
                  <a:cubicBezTo>
                    <a:pt x="4629438" y="0"/>
                    <a:pt x="4665457" y="57065"/>
                    <a:pt x="4665457" y="127520"/>
                  </a:cubicBezTo>
                  <a:lnTo>
                    <a:pt x="4665457" y="637439"/>
                  </a:lnTo>
                  <a:cubicBezTo>
                    <a:pt x="4665457" y="707813"/>
                    <a:pt x="4629438" y="764958"/>
                    <a:pt x="4584985" y="764958"/>
                  </a:cubicBezTo>
                  <a:lnTo>
                    <a:pt x="80472" y="764958"/>
                  </a:lnTo>
                  <a:cubicBezTo>
                    <a:pt x="36019" y="764958"/>
                    <a:pt x="0" y="707893"/>
                    <a:pt x="0" y="637439"/>
                  </a:cubicBezTo>
                  <a:close/>
                </a:path>
              </a:pathLst>
            </a:custGeom>
            <a:solidFill>
              <a:srgbClr val="FFFFFF"/>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70" name="Google Shape;470;g328c4e3bc08_0_0"/>
            <p:cNvSpPr/>
            <p:nvPr/>
          </p:nvSpPr>
          <p:spPr>
            <a:xfrm>
              <a:off x="0" y="0"/>
              <a:ext cx="4672899" cy="776913"/>
            </a:xfrm>
            <a:custGeom>
              <a:rect b="b" l="l" r="r" t="t"/>
              <a:pathLst>
                <a:path extrusionOk="0" h="776913" w="4672899">
                  <a:moveTo>
                    <a:pt x="0" y="133497"/>
                  </a:moveTo>
                  <a:cubicBezTo>
                    <a:pt x="0" y="59695"/>
                    <a:pt x="37755" y="0"/>
                    <a:pt x="84193" y="0"/>
                  </a:cubicBezTo>
                  <a:lnTo>
                    <a:pt x="4588706" y="0"/>
                  </a:lnTo>
                  <a:lnTo>
                    <a:pt x="4588706" y="5977"/>
                  </a:lnTo>
                  <a:lnTo>
                    <a:pt x="4588706" y="0"/>
                  </a:lnTo>
                  <a:cubicBezTo>
                    <a:pt x="4635143" y="0"/>
                    <a:pt x="4672899" y="59695"/>
                    <a:pt x="4672899" y="133497"/>
                  </a:cubicBezTo>
                  <a:lnTo>
                    <a:pt x="4669178" y="133497"/>
                  </a:lnTo>
                  <a:lnTo>
                    <a:pt x="4672899" y="133497"/>
                  </a:lnTo>
                  <a:lnTo>
                    <a:pt x="4672899" y="643416"/>
                  </a:lnTo>
                  <a:lnTo>
                    <a:pt x="4669178" y="643416"/>
                  </a:lnTo>
                  <a:lnTo>
                    <a:pt x="4672899" y="643416"/>
                  </a:lnTo>
                  <a:cubicBezTo>
                    <a:pt x="4672899" y="717218"/>
                    <a:pt x="4635143" y="776913"/>
                    <a:pt x="4588706" y="776913"/>
                  </a:cubicBezTo>
                  <a:lnTo>
                    <a:pt x="4588706" y="770935"/>
                  </a:lnTo>
                  <a:lnTo>
                    <a:pt x="4588706" y="776913"/>
                  </a:lnTo>
                  <a:lnTo>
                    <a:pt x="84193" y="776913"/>
                  </a:lnTo>
                  <a:lnTo>
                    <a:pt x="84193" y="770935"/>
                  </a:lnTo>
                  <a:lnTo>
                    <a:pt x="84193" y="776913"/>
                  </a:lnTo>
                  <a:cubicBezTo>
                    <a:pt x="37755" y="776913"/>
                    <a:pt x="0" y="717217"/>
                    <a:pt x="0" y="643416"/>
                  </a:cubicBezTo>
                  <a:lnTo>
                    <a:pt x="0" y="133497"/>
                  </a:lnTo>
                  <a:lnTo>
                    <a:pt x="3721" y="133497"/>
                  </a:lnTo>
                  <a:lnTo>
                    <a:pt x="0" y="133497"/>
                  </a:lnTo>
                  <a:moveTo>
                    <a:pt x="7442" y="133497"/>
                  </a:moveTo>
                  <a:lnTo>
                    <a:pt x="7442" y="643416"/>
                  </a:lnTo>
                  <a:lnTo>
                    <a:pt x="3721" y="643416"/>
                  </a:lnTo>
                  <a:lnTo>
                    <a:pt x="7442" y="643416"/>
                  </a:lnTo>
                  <a:cubicBezTo>
                    <a:pt x="7442" y="710443"/>
                    <a:pt x="41774" y="764958"/>
                    <a:pt x="84193" y="764958"/>
                  </a:cubicBezTo>
                  <a:lnTo>
                    <a:pt x="4588706" y="764958"/>
                  </a:lnTo>
                  <a:cubicBezTo>
                    <a:pt x="4631125" y="764958"/>
                    <a:pt x="4665457" y="710443"/>
                    <a:pt x="4665457" y="643416"/>
                  </a:cubicBezTo>
                  <a:lnTo>
                    <a:pt x="4665457" y="133497"/>
                  </a:lnTo>
                  <a:cubicBezTo>
                    <a:pt x="4665457" y="66470"/>
                    <a:pt x="4631125" y="11955"/>
                    <a:pt x="4588706" y="11955"/>
                  </a:cubicBezTo>
                  <a:lnTo>
                    <a:pt x="84193" y="11955"/>
                  </a:lnTo>
                  <a:lnTo>
                    <a:pt x="84193" y="5977"/>
                  </a:lnTo>
                  <a:lnTo>
                    <a:pt x="84193" y="11955"/>
                  </a:lnTo>
                  <a:cubicBezTo>
                    <a:pt x="41774" y="11955"/>
                    <a:pt x="7442" y="66470"/>
                    <a:pt x="7442" y="133497"/>
                  </a:cubicBezTo>
                  <a:close/>
                </a:path>
              </a:pathLst>
            </a:custGeom>
            <a:solidFill>
              <a:srgbClr val="2F900C"/>
            </a:solidFill>
            <a:ln>
              <a:noFill/>
            </a:ln>
          </p:spPr>
          <p:txBody>
            <a:bodyPr anchorCtr="0" anchor="ctr" bIns="60950" lIns="60950" spcFirstLastPara="1" rIns="60950" wrap="square" tIns="60950">
              <a:no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71" name="Google Shape;471;g328c4e3bc08_0_0"/>
            <p:cNvSpPr txBox="1"/>
            <p:nvPr/>
          </p:nvSpPr>
          <p:spPr>
            <a:xfrm>
              <a:off x="0" y="-9525"/>
              <a:ext cx="4672800" cy="786600"/>
            </a:xfrm>
            <a:prstGeom prst="rect">
              <a:avLst/>
            </a:prstGeom>
            <a:noFill/>
            <a:ln>
              <a:noFill/>
            </a:ln>
          </p:spPr>
          <p:txBody>
            <a:bodyPr anchorCtr="0" anchor="ctr" bIns="33850" lIns="33850" spcFirstLastPara="1" rIns="33850" wrap="square" tIns="33850">
              <a:noAutofit/>
            </a:bodyPr>
            <a:lstStyle/>
            <a:p>
              <a:pPr indent="0" lvl="0" marL="0" marR="0" rtl="0" algn="ctr">
                <a:lnSpc>
                  <a:spcPct val="119992"/>
                </a:lnSpc>
                <a:spcBef>
                  <a:spcPts val="0"/>
                </a:spcBef>
                <a:spcAft>
                  <a:spcPts val="0"/>
                </a:spcAft>
                <a:buNone/>
              </a:pPr>
              <a:r>
                <a:rPr b="1" i="0" lang="en-US" sz="2400" u="none" cap="none" strike="noStrike">
                  <a:solidFill>
                    <a:srgbClr val="2F900C"/>
                  </a:solidFill>
                  <a:latin typeface="Times New Roman"/>
                  <a:ea typeface="Times New Roman"/>
                  <a:cs typeface="Times New Roman"/>
                  <a:sym typeface="Times New Roman"/>
                </a:rPr>
                <a:t>Planned Admission</a:t>
              </a:r>
              <a:endParaRPr sz="2400">
                <a:latin typeface="Times New Roman"/>
                <a:ea typeface="Times New Roman"/>
                <a:cs typeface="Times New Roman"/>
                <a:sym typeface="Times New Roman"/>
              </a:endParaRPr>
            </a:p>
          </p:txBody>
        </p:sp>
      </p:grpSp>
      <p:cxnSp>
        <p:nvCxnSpPr>
          <p:cNvPr id="472" name="Google Shape;472;g328c4e3bc08_0_0"/>
          <p:cNvCxnSpPr/>
          <p:nvPr/>
        </p:nvCxnSpPr>
        <p:spPr>
          <a:xfrm flipH="1">
            <a:off x="4537853" y="2588512"/>
            <a:ext cx="1182300" cy="902400"/>
          </a:xfrm>
          <a:prstGeom prst="straightConnector1">
            <a:avLst/>
          </a:prstGeom>
          <a:noFill/>
          <a:ln cap="flat" cmpd="sng" w="57150">
            <a:solidFill>
              <a:srgbClr val="4A64B8"/>
            </a:solidFill>
            <a:prstDash val="solid"/>
            <a:round/>
            <a:headEnd len="sm" w="sm" type="none"/>
            <a:tailEnd len="med" w="med" type="stealth"/>
          </a:ln>
        </p:spPr>
      </p:cxnSp>
      <p:cxnSp>
        <p:nvCxnSpPr>
          <p:cNvPr id="473" name="Google Shape;473;g328c4e3bc08_0_0"/>
          <p:cNvCxnSpPr/>
          <p:nvPr/>
        </p:nvCxnSpPr>
        <p:spPr>
          <a:xfrm>
            <a:off x="6554733" y="2588512"/>
            <a:ext cx="1069200" cy="889200"/>
          </a:xfrm>
          <a:prstGeom prst="straightConnector1">
            <a:avLst/>
          </a:prstGeom>
          <a:noFill/>
          <a:ln cap="flat" cmpd="sng" w="57150">
            <a:solidFill>
              <a:srgbClr val="4A64B8"/>
            </a:solidFill>
            <a:prstDash val="solid"/>
            <a:round/>
            <a:headEnd len="sm" w="sm" type="none"/>
            <a:tailEnd len="med" w="med" type="stealth"/>
          </a:ln>
        </p:spPr>
      </p:cxnSp>
      <p:sp>
        <p:nvSpPr>
          <p:cNvPr id="474" name="Google Shape;474;g328c4e3bc08_0_0"/>
          <p:cNvSpPr/>
          <p:nvPr/>
        </p:nvSpPr>
        <p:spPr>
          <a:xfrm rot="3255725">
            <a:off x="4150120" y="3914295"/>
            <a:ext cx="602166" cy="213907"/>
          </a:xfrm>
          <a:custGeom>
            <a:rect b="b" l="l" r="r" t="t"/>
            <a:pathLst>
              <a:path extrusionOk="0" h="364643" w="1034448">
                <a:moveTo>
                  <a:pt x="0" y="0"/>
                </a:moveTo>
                <a:lnTo>
                  <a:pt x="1034448" y="0"/>
                </a:lnTo>
                <a:lnTo>
                  <a:pt x="1034448" y="364643"/>
                </a:lnTo>
                <a:lnTo>
                  <a:pt x="0" y="364643"/>
                </a:lnTo>
                <a:lnTo>
                  <a:pt x="0" y="0"/>
                </a:lnTo>
                <a:close/>
              </a:path>
            </a:pathLst>
          </a:custGeom>
          <a:blipFill rotWithShape="1">
            <a:blip r:embed="rId11">
              <a:alphaModFix/>
            </a:blip>
            <a:stretch>
              <a:fillRect b="0" l="0" r="0" t="0"/>
            </a:stretch>
          </a:blipFill>
          <a:ln>
            <a:noFill/>
          </a:ln>
        </p:spPr>
      </p:sp>
      <p:sp>
        <p:nvSpPr>
          <p:cNvPr id="475" name="Google Shape;475;g328c4e3bc08_0_0"/>
          <p:cNvSpPr/>
          <p:nvPr/>
        </p:nvSpPr>
        <p:spPr>
          <a:xfrm rot="7701081">
            <a:off x="2495684" y="3909836"/>
            <a:ext cx="600180" cy="212772"/>
          </a:xfrm>
          <a:custGeom>
            <a:rect b="b" l="l" r="r" t="t"/>
            <a:pathLst>
              <a:path extrusionOk="0" h="364643" w="1034448">
                <a:moveTo>
                  <a:pt x="0" y="0"/>
                </a:moveTo>
                <a:lnTo>
                  <a:pt x="1034448" y="0"/>
                </a:lnTo>
                <a:lnTo>
                  <a:pt x="1034448" y="364643"/>
                </a:lnTo>
                <a:lnTo>
                  <a:pt x="0" y="364643"/>
                </a:lnTo>
                <a:lnTo>
                  <a:pt x="0" y="0"/>
                </a:lnTo>
                <a:close/>
              </a:path>
            </a:pathLst>
          </a:custGeom>
          <a:blipFill rotWithShape="1">
            <a:blip r:embed="rId11">
              <a:alphaModFix/>
            </a:blip>
            <a:stretch>
              <a:fillRect b="0" l="0" r="0" t="0"/>
            </a:stretch>
          </a:blipFill>
          <a:ln>
            <a:noFill/>
          </a:ln>
        </p:spPr>
      </p:sp>
      <p:sp>
        <p:nvSpPr>
          <p:cNvPr id="476" name="Google Shape;476;g328c4e3bc08_0_0"/>
          <p:cNvSpPr/>
          <p:nvPr/>
        </p:nvSpPr>
        <p:spPr>
          <a:xfrm rot="7701081">
            <a:off x="7606033" y="3893677"/>
            <a:ext cx="600180" cy="212772"/>
          </a:xfrm>
          <a:custGeom>
            <a:rect b="b" l="l" r="r" t="t"/>
            <a:pathLst>
              <a:path extrusionOk="0" h="364643" w="1034448">
                <a:moveTo>
                  <a:pt x="0" y="0"/>
                </a:moveTo>
                <a:lnTo>
                  <a:pt x="1034448" y="0"/>
                </a:lnTo>
                <a:lnTo>
                  <a:pt x="1034448" y="364642"/>
                </a:lnTo>
                <a:lnTo>
                  <a:pt x="0" y="364642"/>
                </a:lnTo>
                <a:lnTo>
                  <a:pt x="0" y="0"/>
                </a:lnTo>
                <a:close/>
              </a:path>
            </a:pathLst>
          </a:custGeom>
          <a:blipFill rotWithShape="1">
            <a:blip r:embed="rId11">
              <a:alphaModFix/>
            </a:blip>
            <a:stretch>
              <a:fillRect b="0" l="0" r="0" t="0"/>
            </a:stretch>
          </a:blipFill>
          <a:ln>
            <a:noFill/>
          </a:ln>
        </p:spPr>
      </p:sp>
      <p:sp>
        <p:nvSpPr>
          <p:cNvPr id="477" name="Google Shape;477;g328c4e3bc08_0_0"/>
          <p:cNvSpPr/>
          <p:nvPr/>
        </p:nvSpPr>
        <p:spPr>
          <a:xfrm rot="3321100">
            <a:off x="9308723" y="3904040"/>
            <a:ext cx="600431" cy="213902"/>
          </a:xfrm>
          <a:custGeom>
            <a:rect b="b" l="l" r="r" t="t"/>
            <a:pathLst>
              <a:path extrusionOk="0" h="364643" w="1034448">
                <a:moveTo>
                  <a:pt x="0" y="0"/>
                </a:moveTo>
                <a:lnTo>
                  <a:pt x="1034447" y="0"/>
                </a:lnTo>
                <a:lnTo>
                  <a:pt x="1034447" y="364643"/>
                </a:lnTo>
                <a:lnTo>
                  <a:pt x="0" y="364643"/>
                </a:lnTo>
                <a:lnTo>
                  <a:pt x="0" y="0"/>
                </a:lnTo>
                <a:close/>
              </a:path>
            </a:pathLst>
          </a:custGeom>
          <a:blipFill rotWithShape="1">
            <a:blip r:embed="rId11">
              <a:alphaModFix/>
            </a:blip>
            <a:stretch>
              <a:fillRect b="0" l="0" r="0" t="0"/>
            </a:stretch>
          </a:blipFill>
          <a:ln>
            <a:noFill/>
          </a:ln>
        </p:spPr>
      </p:sp>
      <p:sp>
        <p:nvSpPr>
          <p:cNvPr id="478" name="Google Shape;478;g328c4e3bc08_0_0"/>
          <p:cNvSpPr/>
          <p:nvPr/>
        </p:nvSpPr>
        <p:spPr>
          <a:xfrm>
            <a:off x="1879219" y="4021501"/>
            <a:ext cx="420702" cy="1237619"/>
          </a:xfrm>
          <a:custGeom>
            <a:rect b="b" l="l" r="r" t="t"/>
            <a:pathLst>
              <a:path extrusionOk="0" h="2143063" w="713055">
                <a:moveTo>
                  <a:pt x="0" y="0"/>
                </a:moveTo>
                <a:lnTo>
                  <a:pt x="713055" y="0"/>
                </a:lnTo>
                <a:lnTo>
                  <a:pt x="713055" y="2143062"/>
                </a:lnTo>
                <a:lnTo>
                  <a:pt x="0" y="2143062"/>
                </a:lnTo>
                <a:lnTo>
                  <a:pt x="0" y="0"/>
                </a:lnTo>
                <a:close/>
              </a:path>
            </a:pathLst>
          </a:custGeom>
          <a:blipFill rotWithShape="1">
            <a:blip r:embed="rId12">
              <a:alphaModFix/>
            </a:blip>
            <a:stretch>
              <a:fillRect b="0" l="0" r="0" t="0"/>
            </a:stretch>
          </a:blipFill>
          <a:ln>
            <a:noFill/>
          </a:ln>
        </p:spPr>
      </p:sp>
      <p:sp>
        <p:nvSpPr>
          <p:cNvPr id="479" name="Google Shape;479;g328c4e3bc08_0_0"/>
          <p:cNvSpPr txBox="1"/>
          <p:nvPr/>
        </p:nvSpPr>
        <p:spPr>
          <a:xfrm>
            <a:off x="2464025" y="405975"/>
            <a:ext cx="7771200" cy="5541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lang="en-US" sz="3600">
                <a:latin typeface="Times New Roman"/>
                <a:ea typeface="Times New Roman"/>
                <a:cs typeface="Times New Roman"/>
                <a:sym typeface="Times New Roman"/>
              </a:rPr>
              <a:t>Entry of</a:t>
            </a:r>
            <a:r>
              <a:rPr b="1" i="0" lang="en-US" sz="3600" u="none" cap="none" strike="noStrike">
                <a:solidFill>
                  <a:srgbClr val="000000"/>
                </a:solidFill>
                <a:latin typeface="Times New Roman"/>
                <a:ea typeface="Times New Roman"/>
                <a:cs typeface="Times New Roman"/>
                <a:sym typeface="Times New Roman"/>
              </a:rPr>
              <a:t> Patient</a:t>
            </a:r>
            <a:r>
              <a:rPr b="1" lang="en-US" sz="3600">
                <a:latin typeface="Times New Roman"/>
                <a:ea typeface="Times New Roman"/>
                <a:cs typeface="Times New Roman"/>
                <a:sym typeface="Times New Roman"/>
              </a:rPr>
              <a:t>s in Hospital</a:t>
            </a:r>
            <a:endParaRPr sz="3600">
              <a:latin typeface="Times New Roman"/>
              <a:ea typeface="Times New Roman"/>
              <a:cs typeface="Times New Roman"/>
              <a:sym typeface="Times New Roman"/>
            </a:endParaRPr>
          </a:p>
        </p:txBody>
      </p:sp>
      <p:sp>
        <p:nvSpPr>
          <p:cNvPr id="480" name="Google Shape;480;g328c4e3bc08_0_0"/>
          <p:cNvSpPr txBox="1"/>
          <p:nvPr/>
        </p:nvSpPr>
        <p:spPr>
          <a:xfrm>
            <a:off x="959825" y="5986450"/>
            <a:ext cx="10395900" cy="5088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chemeClr val="dk1"/>
                </a:solidFill>
                <a:latin typeface="Times New Roman"/>
                <a:ea typeface="Times New Roman"/>
                <a:cs typeface="Times New Roman"/>
                <a:sym typeface="Times New Roman"/>
              </a:rPr>
              <a:t>Common reasons: </a:t>
            </a:r>
            <a:r>
              <a:rPr b="1" lang="en-US" sz="2300">
                <a:solidFill>
                  <a:schemeClr val="dk1"/>
                </a:solidFill>
                <a:latin typeface="Times New Roman"/>
                <a:ea typeface="Times New Roman"/>
                <a:cs typeface="Times New Roman"/>
                <a:sym typeface="Times New Roman"/>
              </a:rPr>
              <a:t>Seasonal</a:t>
            </a:r>
            <a:r>
              <a:rPr lang="en-US" sz="2300">
                <a:solidFill>
                  <a:schemeClr val="dk1"/>
                </a:solidFill>
                <a:latin typeface="Times New Roman"/>
                <a:ea typeface="Times New Roman"/>
                <a:cs typeface="Times New Roman"/>
                <a:sym typeface="Times New Roman"/>
              </a:rPr>
              <a:t> problems, </a:t>
            </a:r>
            <a:r>
              <a:rPr b="1" lang="en-US" sz="2300">
                <a:solidFill>
                  <a:schemeClr val="dk1"/>
                </a:solidFill>
                <a:latin typeface="Times New Roman"/>
                <a:ea typeface="Times New Roman"/>
                <a:cs typeface="Times New Roman"/>
                <a:sym typeface="Times New Roman"/>
              </a:rPr>
              <a:t>Chronic </a:t>
            </a:r>
            <a:r>
              <a:rPr lang="en-US" sz="2300">
                <a:solidFill>
                  <a:schemeClr val="dk1"/>
                </a:solidFill>
                <a:latin typeface="Times New Roman"/>
                <a:ea typeface="Times New Roman"/>
                <a:cs typeface="Times New Roman"/>
                <a:sym typeface="Times New Roman"/>
              </a:rPr>
              <a:t>care, </a:t>
            </a:r>
            <a:r>
              <a:rPr b="1" lang="en-US" sz="2300">
                <a:solidFill>
                  <a:schemeClr val="dk1"/>
                </a:solidFill>
                <a:latin typeface="Times New Roman"/>
                <a:ea typeface="Times New Roman"/>
                <a:cs typeface="Times New Roman"/>
                <a:sym typeface="Times New Roman"/>
              </a:rPr>
              <a:t>Acute</a:t>
            </a:r>
            <a:r>
              <a:rPr lang="en-US" sz="2300">
                <a:solidFill>
                  <a:schemeClr val="dk1"/>
                </a:solidFill>
                <a:latin typeface="Times New Roman"/>
                <a:ea typeface="Times New Roman"/>
                <a:cs typeface="Times New Roman"/>
                <a:sym typeface="Times New Roman"/>
              </a:rPr>
              <a:t> care and </a:t>
            </a:r>
            <a:r>
              <a:rPr b="1" lang="en-US" sz="2300">
                <a:solidFill>
                  <a:schemeClr val="dk1"/>
                </a:solidFill>
                <a:latin typeface="Times New Roman"/>
                <a:ea typeface="Times New Roman"/>
                <a:cs typeface="Times New Roman"/>
                <a:sym typeface="Times New Roman"/>
              </a:rPr>
              <a:t>Preventive</a:t>
            </a:r>
            <a:r>
              <a:rPr lang="en-US" sz="2300">
                <a:solidFill>
                  <a:schemeClr val="dk1"/>
                </a:solidFill>
                <a:latin typeface="Times New Roman"/>
                <a:ea typeface="Times New Roman"/>
                <a:cs typeface="Times New Roman"/>
                <a:sym typeface="Times New Roman"/>
              </a:rPr>
              <a:t> Care</a:t>
            </a:r>
            <a:endParaRPr sz="2300">
              <a:solidFill>
                <a:schemeClr val="dk1"/>
              </a:solidFill>
              <a:latin typeface="Times New Roman"/>
              <a:ea typeface="Times New Roman"/>
              <a:cs typeface="Times New Roman"/>
              <a:sym typeface="Times New Roman"/>
            </a:endParaRPr>
          </a:p>
        </p:txBody>
      </p:sp>
      <p:sp>
        <p:nvSpPr>
          <p:cNvPr id="481" name="Google Shape;481;g328c4e3bc08_0_0"/>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328c4e3bc08_0_138"/>
          <p:cNvSpPr/>
          <p:nvPr/>
        </p:nvSpPr>
        <p:spPr>
          <a:xfrm>
            <a:off x="304669" y="237643"/>
            <a:ext cx="1145037" cy="508905"/>
          </a:xfrm>
          <a:custGeom>
            <a:rect b="b" l="l" r="r" t="t"/>
            <a:pathLst>
              <a:path extrusionOk="0" h="762405" w="1715411">
                <a:moveTo>
                  <a:pt x="0" y="0"/>
                </a:moveTo>
                <a:lnTo>
                  <a:pt x="1715411" y="0"/>
                </a:lnTo>
                <a:lnTo>
                  <a:pt x="1715411" y="762406"/>
                </a:lnTo>
                <a:lnTo>
                  <a:pt x="0" y="762406"/>
                </a:lnTo>
                <a:lnTo>
                  <a:pt x="0" y="0"/>
                </a:lnTo>
                <a:close/>
              </a:path>
            </a:pathLst>
          </a:custGeom>
          <a:blipFill rotWithShape="1">
            <a:blip r:embed="rId3">
              <a:alphaModFix/>
            </a:blip>
            <a:stretch>
              <a:fillRect b="0" l="0" r="0" t="0"/>
            </a:stretch>
          </a:blipFill>
          <a:ln>
            <a:noFill/>
          </a:ln>
        </p:spPr>
      </p:sp>
      <p:sp>
        <p:nvSpPr>
          <p:cNvPr id="487" name="Google Shape;487;g328c4e3bc08_0_138"/>
          <p:cNvSpPr/>
          <p:nvPr/>
        </p:nvSpPr>
        <p:spPr>
          <a:xfrm>
            <a:off x="11282188" y="245275"/>
            <a:ext cx="624560" cy="697364"/>
          </a:xfrm>
          <a:custGeom>
            <a:rect b="b" l="l" r="r" t="t"/>
            <a:pathLst>
              <a:path extrusionOk="0" h="1044740" w="935670">
                <a:moveTo>
                  <a:pt x="0" y="0"/>
                </a:moveTo>
                <a:lnTo>
                  <a:pt x="935671" y="0"/>
                </a:lnTo>
                <a:lnTo>
                  <a:pt x="935671" y="1044740"/>
                </a:lnTo>
                <a:lnTo>
                  <a:pt x="0" y="1044740"/>
                </a:lnTo>
                <a:lnTo>
                  <a:pt x="0" y="0"/>
                </a:lnTo>
                <a:close/>
              </a:path>
            </a:pathLst>
          </a:custGeom>
          <a:blipFill rotWithShape="1">
            <a:blip r:embed="rId4">
              <a:alphaModFix/>
            </a:blip>
            <a:stretch>
              <a:fillRect b="-82345" l="-144630" r="-308957" t="-96555"/>
            </a:stretch>
          </a:blipFill>
          <a:ln>
            <a:noFill/>
          </a:ln>
        </p:spPr>
      </p:sp>
      <p:sp>
        <p:nvSpPr>
          <p:cNvPr id="488" name="Google Shape;488;g328c4e3bc08_0_138"/>
          <p:cNvSpPr/>
          <p:nvPr/>
        </p:nvSpPr>
        <p:spPr>
          <a:xfrm>
            <a:off x="5500773" y="1390651"/>
            <a:ext cx="1521445" cy="1047895"/>
          </a:xfrm>
          <a:custGeom>
            <a:rect b="b" l="l" r="r" t="t"/>
            <a:pathLst>
              <a:path extrusionOk="0" h="1569880" w="2279318">
                <a:moveTo>
                  <a:pt x="0" y="0"/>
                </a:moveTo>
                <a:lnTo>
                  <a:pt x="2279318" y="0"/>
                </a:lnTo>
                <a:lnTo>
                  <a:pt x="2279318" y="1569880"/>
                </a:lnTo>
                <a:lnTo>
                  <a:pt x="0" y="1569880"/>
                </a:lnTo>
                <a:lnTo>
                  <a:pt x="0" y="0"/>
                </a:lnTo>
                <a:close/>
              </a:path>
            </a:pathLst>
          </a:custGeom>
          <a:blipFill rotWithShape="1">
            <a:blip r:embed="rId5">
              <a:alphaModFix/>
            </a:blip>
            <a:stretch>
              <a:fillRect b="0" l="0" r="0" t="0"/>
            </a:stretch>
          </a:blipFill>
          <a:ln>
            <a:noFill/>
          </a:ln>
        </p:spPr>
      </p:sp>
      <p:sp>
        <p:nvSpPr>
          <p:cNvPr id="489" name="Google Shape;489;g328c4e3bc08_0_138"/>
          <p:cNvSpPr/>
          <p:nvPr/>
        </p:nvSpPr>
        <p:spPr>
          <a:xfrm>
            <a:off x="8388732" y="1537579"/>
            <a:ext cx="1222659" cy="941447"/>
          </a:xfrm>
          <a:custGeom>
            <a:rect b="b" l="l" r="r" t="t"/>
            <a:pathLst>
              <a:path extrusionOk="0" h="1410408" w="1831699">
                <a:moveTo>
                  <a:pt x="0" y="0"/>
                </a:moveTo>
                <a:lnTo>
                  <a:pt x="1831699" y="0"/>
                </a:lnTo>
                <a:lnTo>
                  <a:pt x="1831699" y="1410408"/>
                </a:lnTo>
                <a:lnTo>
                  <a:pt x="0" y="1410408"/>
                </a:lnTo>
                <a:lnTo>
                  <a:pt x="0" y="0"/>
                </a:lnTo>
                <a:close/>
              </a:path>
            </a:pathLst>
          </a:custGeom>
          <a:blipFill rotWithShape="1">
            <a:blip r:embed="rId6">
              <a:alphaModFix/>
            </a:blip>
            <a:stretch>
              <a:fillRect b="0" l="0" r="0" t="0"/>
            </a:stretch>
          </a:blipFill>
          <a:ln>
            <a:noFill/>
          </a:ln>
        </p:spPr>
      </p:sp>
      <p:sp>
        <p:nvSpPr>
          <p:cNvPr id="490" name="Google Shape;490;g328c4e3bc08_0_138"/>
          <p:cNvSpPr/>
          <p:nvPr/>
        </p:nvSpPr>
        <p:spPr>
          <a:xfrm>
            <a:off x="9376323" y="3151749"/>
            <a:ext cx="1278134" cy="921854"/>
          </a:xfrm>
          <a:custGeom>
            <a:rect b="b" l="l" r="r" t="t"/>
            <a:pathLst>
              <a:path extrusionOk="0" h="1381054" w="1914807">
                <a:moveTo>
                  <a:pt x="0" y="0"/>
                </a:moveTo>
                <a:lnTo>
                  <a:pt x="1914807" y="0"/>
                </a:lnTo>
                <a:lnTo>
                  <a:pt x="1914807" y="1381054"/>
                </a:lnTo>
                <a:lnTo>
                  <a:pt x="0" y="1381054"/>
                </a:lnTo>
                <a:lnTo>
                  <a:pt x="0" y="0"/>
                </a:lnTo>
                <a:close/>
              </a:path>
            </a:pathLst>
          </a:custGeom>
          <a:blipFill rotWithShape="1">
            <a:blip r:embed="rId7">
              <a:alphaModFix/>
            </a:blip>
            <a:stretch>
              <a:fillRect b="0" l="0" r="0" t="0"/>
            </a:stretch>
          </a:blipFill>
          <a:ln>
            <a:noFill/>
          </a:ln>
        </p:spPr>
      </p:sp>
      <p:sp>
        <p:nvSpPr>
          <p:cNvPr id="491" name="Google Shape;491;g328c4e3bc08_0_138"/>
          <p:cNvSpPr/>
          <p:nvPr/>
        </p:nvSpPr>
        <p:spPr>
          <a:xfrm>
            <a:off x="8050767" y="4778961"/>
            <a:ext cx="1206744" cy="1223568"/>
          </a:xfrm>
          <a:custGeom>
            <a:rect b="b" l="l" r="r" t="t"/>
            <a:pathLst>
              <a:path extrusionOk="0" h="1833061" w="1807856">
                <a:moveTo>
                  <a:pt x="0" y="0"/>
                </a:moveTo>
                <a:lnTo>
                  <a:pt x="1807856" y="0"/>
                </a:lnTo>
                <a:lnTo>
                  <a:pt x="1807856" y="1833061"/>
                </a:lnTo>
                <a:lnTo>
                  <a:pt x="0" y="1833061"/>
                </a:lnTo>
                <a:lnTo>
                  <a:pt x="0" y="0"/>
                </a:lnTo>
                <a:close/>
              </a:path>
            </a:pathLst>
          </a:custGeom>
          <a:blipFill rotWithShape="1">
            <a:blip r:embed="rId8">
              <a:alphaModFix/>
            </a:blip>
            <a:stretch>
              <a:fillRect b="0" l="0" r="0" t="0"/>
            </a:stretch>
          </a:blipFill>
          <a:ln>
            <a:noFill/>
          </a:ln>
        </p:spPr>
      </p:sp>
      <p:sp>
        <p:nvSpPr>
          <p:cNvPr id="492" name="Google Shape;492;g328c4e3bc08_0_138"/>
          <p:cNvSpPr/>
          <p:nvPr/>
        </p:nvSpPr>
        <p:spPr>
          <a:xfrm>
            <a:off x="5371326" y="4866749"/>
            <a:ext cx="1230121" cy="1214745"/>
          </a:xfrm>
          <a:custGeom>
            <a:rect b="b" l="l" r="r" t="t"/>
            <a:pathLst>
              <a:path extrusionOk="0" h="1819842" w="1842878">
                <a:moveTo>
                  <a:pt x="0" y="0"/>
                </a:moveTo>
                <a:lnTo>
                  <a:pt x="1842878" y="0"/>
                </a:lnTo>
                <a:lnTo>
                  <a:pt x="1842878" y="1819842"/>
                </a:lnTo>
                <a:lnTo>
                  <a:pt x="0" y="1819842"/>
                </a:lnTo>
                <a:lnTo>
                  <a:pt x="0" y="0"/>
                </a:lnTo>
                <a:close/>
              </a:path>
            </a:pathLst>
          </a:custGeom>
          <a:blipFill rotWithShape="1">
            <a:blip r:embed="rId9">
              <a:alphaModFix/>
            </a:blip>
            <a:stretch>
              <a:fillRect b="0" l="0" r="0" t="0"/>
            </a:stretch>
          </a:blipFill>
          <a:ln>
            <a:noFill/>
          </a:ln>
        </p:spPr>
      </p:sp>
      <p:sp>
        <p:nvSpPr>
          <p:cNvPr id="493" name="Google Shape;493;g328c4e3bc08_0_138"/>
          <p:cNvSpPr/>
          <p:nvPr/>
        </p:nvSpPr>
        <p:spPr>
          <a:xfrm>
            <a:off x="2647264" y="4766000"/>
            <a:ext cx="1508677" cy="984412"/>
          </a:xfrm>
          <a:custGeom>
            <a:rect b="b" l="l" r="r" t="t"/>
            <a:pathLst>
              <a:path extrusionOk="0" h="1474774" w="2260190">
                <a:moveTo>
                  <a:pt x="0" y="0"/>
                </a:moveTo>
                <a:lnTo>
                  <a:pt x="2260189" y="0"/>
                </a:lnTo>
                <a:lnTo>
                  <a:pt x="2260189" y="1474774"/>
                </a:lnTo>
                <a:lnTo>
                  <a:pt x="0" y="1474774"/>
                </a:lnTo>
                <a:lnTo>
                  <a:pt x="0" y="0"/>
                </a:lnTo>
                <a:close/>
              </a:path>
            </a:pathLst>
          </a:custGeom>
          <a:blipFill rotWithShape="1">
            <a:blip r:embed="rId10">
              <a:alphaModFix/>
            </a:blip>
            <a:stretch>
              <a:fillRect b="0" l="0" r="0" t="0"/>
            </a:stretch>
          </a:blipFill>
          <a:ln>
            <a:noFill/>
          </a:ln>
        </p:spPr>
      </p:sp>
      <p:sp>
        <p:nvSpPr>
          <p:cNvPr id="494" name="Google Shape;494;g328c4e3bc08_0_138"/>
          <p:cNvSpPr/>
          <p:nvPr/>
        </p:nvSpPr>
        <p:spPr>
          <a:xfrm>
            <a:off x="1515216" y="3009920"/>
            <a:ext cx="1506614" cy="1199641"/>
          </a:xfrm>
          <a:custGeom>
            <a:rect b="b" l="l" r="r" t="t"/>
            <a:pathLst>
              <a:path extrusionOk="0" h="1797215" w="2257099">
                <a:moveTo>
                  <a:pt x="0" y="0"/>
                </a:moveTo>
                <a:lnTo>
                  <a:pt x="2257099" y="0"/>
                </a:lnTo>
                <a:lnTo>
                  <a:pt x="2257099" y="1797215"/>
                </a:lnTo>
                <a:lnTo>
                  <a:pt x="0" y="1797215"/>
                </a:lnTo>
                <a:lnTo>
                  <a:pt x="0" y="0"/>
                </a:lnTo>
                <a:close/>
              </a:path>
            </a:pathLst>
          </a:custGeom>
          <a:blipFill rotWithShape="1">
            <a:blip r:embed="rId11">
              <a:alphaModFix/>
            </a:blip>
            <a:stretch>
              <a:fillRect b="0" l="0" r="0" t="0"/>
            </a:stretch>
          </a:blipFill>
          <a:ln>
            <a:noFill/>
          </a:ln>
        </p:spPr>
      </p:sp>
      <p:sp>
        <p:nvSpPr>
          <p:cNvPr id="495" name="Google Shape;495;g328c4e3bc08_0_138"/>
          <p:cNvSpPr/>
          <p:nvPr/>
        </p:nvSpPr>
        <p:spPr>
          <a:xfrm>
            <a:off x="3305245" y="1302862"/>
            <a:ext cx="1199012" cy="1223482"/>
          </a:xfrm>
          <a:custGeom>
            <a:rect b="b" l="l" r="r" t="t"/>
            <a:pathLst>
              <a:path extrusionOk="0" h="1832932" w="1796273">
                <a:moveTo>
                  <a:pt x="0" y="0"/>
                </a:moveTo>
                <a:lnTo>
                  <a:pt x="1796274" y="0"/>
                </a:lnTo>
                <a:lnTo>
                  <a:pt x="1796274" y="1832932"/>
                </a:lnTo>
                <a:lnTo>
                  <a:pt x="0" y="1832932"/>
                </a:lnTo>
                <a:lnTo>
                  <a:pt x="0" y="0"/>
                </a:lnTo>
                <a:close/>
              </a:path>
            </a:pathLst>
          </a:custGeom>
          <a:blipFill rotWithShape="1">
            <a:blip r:embed="rId12">
              <a:alphaModFix/>
            </a:blip>
            <a:stretch>
              <a:fillRect b="0" l="0" r="0" t="0"/>
            </a:stretch>
          </a:blipFill>
          <a:ln>
            <a:noFill/>
          </a:ln>
        </p:spPr>
      </p:sp>
      <p:sp>
        <p:nvSpPr>
          <p:cNvPr id="496" name="Google Shape;496;g328c4e3bc08_0_138"/>
          <p:cNvSpPr txBox="1"/>
          <p:nvPr/>
        </p:nvSpPr>
        <p:spPr>
          <a:xfrm>
            <a:off x="1641300" y="561975"/>
            <a:ext cx="9387600" cy="5541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i="0" lang="en-US" sz="3600" u="none" cap="none" strike="noStrike">
                <a:solidFill>
                  <a:srgbClr val="000000"/>
                </a:solidFill>
                <a:latin typeface="Times New Roman"/>
                <a:ea typeface="Times New Roman"/>
                <a:cs typeface="Times New Roman"/>
                <a:sym typeface="Times New Roman"/>
              </a:rPr>
              <a:t>Multiple Points to Engage with Patients in OPD</a:t>
            </a:r>
            <a:endParaRPr sz="3600">
              <a:latin typeface="Times New Roman"/>
              <a:ea typeface="Times New Roman"/>
              <a:cs typeface="Times New Roman"/>
              <a:sym typeface="Times New Roman"/>
            </a:endParaRPr>
          </a:p>
        </p:txBody>
      </p:sp>
      <p:sp>
        <p:nvSpPr>
          <p:cNvPr id="497" name="Google Shape;497;g328c4e3bc08_0_138"/>
          <p:cNvSpPr txBox="1"/>
          <p:nvPr/>
        </p:nvSpPr>
        <p:spPr>
          <a:xfrm>
            <a:off x="5438238" y="2460325"/>
            <a:ext cx="1704300" cy="471000"/>
          </a:xfrm>
          <a:prstGeom prst="rect">
            <a:avLst/>
          </a:prstGeom>
          <a:noFill/>
          <a:ln>
            <a:noFill/>
          </a:ln>
        </p:spPr>
        <p:txBody>
          <a:bodyPr anchorCtr="0" anchor="t" bIns="0" lIns="0" spcFirstLastPara="1" rIns="0" wrap="square" tIns="0">
            <a:spAutoFit/>
          </a:bodyPr>
          <a:lstStyle/>
          <a:p>
            <a:pPr indent="-336550" lvl="0" marL="457200" marR="0" rtl="0" algn="ctr">
              <a:lnSpc>
                <a:spcPct val="90000"/>
              </a:lnSpc>
              <a:spcBef>
                <a:spcPts val="0"/>
              </a:spcBef>
              <a:spcAft>
                <a:spcPts val="0"/>
              </a:spcAft>
              <a:buClr>
                <a:srgbClr val="000000"/>
              </a:buClr>
              <a:buSzPts val="1700"/>
              <a:buFont typeface="Times New Roman"/>
              <a:buAutoNum type="arabicPeriod"/>
            </a:pPr>
            <a:r>
              <a:rPr b="1" i="0" lang="en-US" sz="1700" u="none" cap="none" strike="noStrike">
                <a:solidFill>
                  <a:srgbClr val="000000"/>
                </a:solidFill>
                <a:latin typeface="Times New Roman"/>
                <a:ea typeface="Times New Roman"/>
                <a:cs typeface="Times New Roman"/>
                <a:sym typeface="Times New Roman"/>
              </a:rPr>
              <a:t>Appointment Booking</a:t>
            </a:r>
            <a:endParaRPr sz="1700">
              <a:latin typeface="Times New Roman"/>
              <a:ea typeface="Times New Roman"/>
              <a:cs typeface="Times New Roman"/>
              <a:sym typeface="Times New Roman"/>
            </a:endParaRPr>
          </a:p>
        </p:txBody>
      </p:sp>
      <p:sp>
        <p:nvSpPr>
          <p:cNvPr id="498" name="Google Shape;498;g328c4e3bc08_0_138"/>
          <p:cNvSpPr txBox="1"/>
          <p:nvPr/>
        </p:nvSpPr>
        <p:spPr>
          <a:xfrm>
            <a:off x="9596125" y="4115275"/>
            <a:ext cx="1230000" cy="47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lang="en-US" sz="1700">
                <a:latin typeface="Times New Roman"/>
                <a:ea typeface="Times New Roman"/>
                <a:cs typeface="Times New Roman"/>
                <a:sym typeface="Times New Roman"/>
              </a:rPr>
              <a:t>3. </a:t>
            </a:r>
            <a:r>
              <a:rPr b="1" i="0" lang="en-US" sz="1700" u="none" cap="none" strike="noStrike">
                <a:solidFill>
                  <a:srgbClr val="000000"/>
                </a:solidFill>
                <a:latin typeface="Times New Roman"/>
                <a:ea typeface="Times New Roman"/>
                <a:cs typeface="Times New Roman"/>
                <a:sym typeface="Times New Roman"/>
              </a:rPr>
              <a:t>Navigating </a:t>
            </a:r>
            <a:r>
              <a:rPr b="1" lang="en-US" sz="1700">
                <a:latin typeface="Times New Roman"/>
                <a:ea typeface="Times New Roman"/>
                <a:cs typeface="Times New Roman"/>
                <a:sym typeface="Times New Roman"/>
              </a:rPr>
              <a:t>within </a:t>
            </a:r>
            <a:r>
              <a:rPr b="1" i="0" lang="en-US" sz="1700" u="none" cap="none" strike="noStrike">
                <a:solidFill>
                  <a:srgbClr val="000000"/>
                </a:solidFill>
                <a:latin typeface="Times New Roman"/>
                <a:ea typeface="Times New Roman"/>
                <a:cs typeface="Times New Roman"/>
                <a:sym typeface="Times New Roman"/>
              </a:rPr>
              <a:t> OPD</a:t>
            </a:r>
            <a:endParaRPr sz="1700">
              <a:latin typeface="Times New Roman"/>
              <a:ea typeface="Times New Roman"/>
              <a:cs typeface="Times New Roman"/>
              <a:sym typeface="Times New Roman"/>
            </a:endParaRPr>
          </a:p>
        </p:txBody>
      </p:sp>
      <p:sp>
        <p:nvSpPr>
          <p:cNvPr id="499" name="Google Shape;499;g328c4e3bc08_0_138"/>
          <p:cNvSpPr txBox="1"/>
          <p:nvPr/>
        </p:nvSpPr>
        <p:spPr>
          <a:xfrm>
            <a:off x="8120950" y="6004825"/>
            <a:ext cx="1278000" cy="47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lang="en-US" sz="1700">
                <a:latin typeface="Times New Roman"/>
                <a:ea typeface="Times New Roman"/>
                <a:cs typeface="Times New Roman"/>
                <a:sym typeface="Times New Roman"/>
              </a:rPr>
              <a:t>4. </a:t>
            </a:r>
            <a:r>
              <a:rPr b="1" i="0" lang="en-US" sz="1700" u="none" cap="none" strike="noStrike">
                <a:solidFill>
                  <a:srgbClr val="000000"/>
                </a:solidFill>
                <a:latin typeface="Times New Roman"/>
                <a:ea typeface="Times New Roman"/>
                <a:cs typeface="Times New Roman"/>
                <a:sym typeface="Times New Roman"/>
              </a:rPr>
              <a:t>D</a:t>
            </a:r>
            <a:r>
              <a:rPr b="1" lang="en-US" sz="1700">
                <a:latin typeface="Times New Roman"/>
                <a:ea typeface="Times New Roman"/>
                <a:cs typeface="Times New Roman"/>
                <a:sym typeface="Times New Roman"/>
              </a:rPr>
              <a:t>octor</a:t>
            </a:r>
            <a:endParaRPr b="1" i="0" sz="1700" u="none" cap="none" strike="noStrike">
              <a:solidFill>
                <a:srgbClr val="000000"/>
              </a:solidFill>
              <a:latin typeface="Times New Roman"/>
              <a:ea typeface="Times New Roman"/>
              <a:cs typeface="Times New Roman"/>
              <a:sym typeface="Times New Roman"/>
            </a:endParaRPr>
          </a:p>
          <a:p>
            <a:pPr indent="0" lvl="0" marL="0" marR="0" rtl="0" algn="ctr">
              <a:lnSpc>
                <a:spcPct val="90000"/>
              </a:lnSpc>
              <a:spcBef>
                <a:spcPts val="0"/>
              </a:spcBef>
              <a:spcAft>
                <a:spcPts val="0"/>
              </a:spcAft>
              <a:buNone/>
            </a:pPr>
            <a:r>
              <a:rPr b="1" i="0" lang="en-US" sz="1700" u="none" cap="none" strike="noStrike">
                <a:solidFill>
                  <a:srgbClr val="000000"/>
                </a:solidFill>
                <a:latin typeface="Times New Roman"/>
                <a:ea typeface="Times New Roman"/>
                <a:cs typeface="Times New Roman"/>
                <a:sym typeface="Times New Roman"/>
              </a:rPr>
              <a:t>Consultation</a:t>
            </a:r>
            <a:endParaRPr sz="1700">
              <a:latin typeface="Times New Roman"/>
              <a:ea typeface="Times New Roman"/>
              <a:cs typeface="Times New Roman"/>
              <a:sym typeface="Times New Roman"/>
            </a:endParaRPr>
          </a:p>
        </p:txBody>
      </p:sp>
      <p:sp>
        <p:nvSpPr>
          <p:cNvPr id="500" name="Google Shape;500;g328c4e3bc08_0_138"/>
          <p:cNvSpPr txBox="1"/>
          <p:nvPr/>
        </p:nvSpPr>
        <p:spPr>
          <a:xfrm>
            <a:off x="5265910" y="6081027"/>
            <a:ext cx="14391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1700">
                <a:latin typeface="Times New Roman"/>
                <a:ea typeface="Times New Roman"/>
                <a:cs typeface="Times New Roman"/>
                <a:sym typeface="Times New Roman"/>
              </a:rPr>
              <a:t>5. </a:t>
            </a:r>
            <a:r>
              <a:rPr b="1" i="0" lang="en-US" sz="1700" u="none" cap="none" strike="noStrike">
                <a:solidFill>
                  <a:srgbClr val="000000"/>
                </a:solidFill>
                <a:latin typeface="Times New Roman"/>
                <a:ea typeface="Times New Roman"/>
                <a:cs typeface="Times New Roman"/>
                <a:sym typeface="Times New Roman"/>
              </a:rPr>
              <a:t>Diagnostic Tests</a:t>
            </a:r>
            <a:endParaRPr sz="1700">
              <a:latin typeface="Times New Roman"/>
              <a:ea typeface="Times New Roman"/>
              <a:cs typeface="Times New Roman"/>
              <a:sym typeface="Times New Roman"/>
            </a:endParaRPr>
          </a:p>
        </p:txBody>
      </p:sp>
      <p:sp>
        <p:nvSpPr>
          <p:cNvPr id="501" name="Google Shape;501;g328c4e3bc08_0_138"/>
          <p:cNvSpPr txBox="1"/>
          <p:nvPr/>
        </p:nvSpPr>
        <p:spPr>
          <a:xfrm>
            <a:off x="2610676" y="5804925"/>
            <a:ext cx="15216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1700">
                <a:latin typeface="Times New Roman"/>
                <a:ea typeface="Times New Roman"/>
                <a:cs typeface="Times New Roman"/>
                <a:sym typeface="Times New Roman"/>
              </a:rPr>
              <a:t>6. </a:t>
            </a:r>
            <a:r>
              <a:rPr b="1" i="0" lang="en-US" sz="1700" u="none" cap="none" strike="noStrike">
                <a:solidFill>
                  <a:srgbClr val="000000"/>
                </a:solidFill>
                <a:latin typeface="Times New Roman"/>
                <a:ea typeface="Times New Roman"/>
                <a:cs typeface="Times New Roman"/>
                <a:sym typeface="Times New Roman"/>
              </a:rPr>
              <a:t>Diagnosis and Prescription</a:t>
            </a:r>
            <a:endParaRPr sz="1700">
              <a:latin typeface="Times New Roman"/>
              <a:ea typeface="Times New Roman"/>
              <a:cs typeface="Times New Roman"/>
              <a:sym typeface="Times New Roman"/>
            </a:endParaRPr>
          </a:p>
        </p:txBody>
      </p:sp>
      <p:sp>
        <p:nvSpPr>
          <p:cNvPr id="502" name="Google Shape;502;g328c4e3bc08_0_138"/>
          <p:cNvSpPr txBox="1"/>
          <p:nvPr/>
        </p:nvSpPr>
        <p:spPr>
          <a:xfrm>
            <a:off x="1362825" y="4209563"/>
            <a:ext cx="18093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1700">
                <a:latin typeface="Times New Roman"/>
                <a:ea typeface="Times New Roman"/>
                <a:cs typeface="Times New Roman"/>
                <a:sym typeface="Times New Roman"/>
              </a:rPr>
              <a:t>7. </a:t>
            </a:r>
            <a:r>
              <a:rPr b="1" i="0" lang="en-US" sz="1700" u="none" cap="none" strike="noStrike">
                <a:solidFill>
                  <a:srgbClr val="000000"/>
                </a:solidFill>
                <a:latin typeface="Times New Roman"/>
                <a:ea typeface="Times New Roman"/>
                <a:cs typeface="Times New Roman"/>
                <a:sym typeface="Times New Roman"/>
              </a:rPr>
              <a:t>Review and Fo</a:t>
            </a:r>
            <a:r>
              <a:rPr b="1" lang="en-US" sz="1700">
                <a:latin typeface="Times New Roman"/>
                <a:ea typeface="Times New Roman"/>
                <a:cs typeface="Times New Roman"/>
                <a:sym typeface="Times New Roman"/>
              </a:rPr>
              <a:t>llow-up</a:t>
            </a:r>
            <a:endParaRPr sz="1700">
              <a:latin typeface="Times New Roman"/>
              <a:ea typeface="Times New Roman"/>
              <a:cs typeface="Times New Roman"/>
              <a:sym typeface="Times New Roman"/>
            </a:endParaRPr>
          </a:p>
        </p:txBody>
      </p:sp>
      <p:sp>
        <p:nvSpPr>
          <p:cNvPr id="503" name="Google Shape;503;g328c4e3bc08_0_138"/>
          <p:cNvSpPr txBox="1"/>
          <p:nvPr/>
        </p:nvSpPr>
        <p:spPr>
          <a:xfrm>
            <a:off x="3021825" y="2558425"/>
            <a:ext cx="2085600" cy="579000"/>
          </a:xfrm>
          <a:prstGeom prst="rect">
            <a:avLst/>
          </a:prstGeom>
          <a:noFill/>
          <a:ln>
            <a:noFill/>
          </a:ln>
        </p:spPr>
        <p:txBody>
          <a:bodyPr anchorCtr="0" anchor="t" bIns="0" lIns="0" spcFirstLastPara="1" rIns="0" wrap="square" tIns="0">
            <a:spAutoFit/>
          </a:bodyPr>
          <a:lstStyle/>
          <a:p>
            <a:pPr indent="0" lvl="0" marL="0" marR="0" rtl="0" algn="ctr">
              <a:lnSpc>
                <a:spcPct val="109006"/>
              </a:lnSpc>
              <a:spcBef>
                <a:spcPts val="0"/>
              </a:spcBef>
              <a:spcAft>
                <a:spcPts val="0"/>
              </a:spcAft>
              <a:buNone/>
            </a:pPr>
            <a:r>
              <a:rPr b="1" lang="en-US" sz="1800">
                <a:latin typeface="Times New Roman"/>
                <a:ea typeface="Times New Roman"/>
                <a:cs typeface="Times New Roman"/>
                <a:sym typeface="Times New Roman"/>
              </a:rPr>
              <a:t>8. </a:t>
            </a:r>
            <a:r>
              <a:rPr b="1" i="0" lang="en-US" sz="1800" u="none" cap="none" strike="noStrike">
                <a:solidFill>
                  <a:srgbClr val="000000"/>
                </a:solidFill>
                <a:latin typeface="Times New Roman"/>
                <a:ea typeface="Times New Roman"/>
                <a:cs typeface="Times New Roman"/>
                <a:sym typeface="Times New Roman"/>
              </a:rPr>
              <a:t>Post-discharge </a:t>
            </a:r>
            <a:endParaRPr b="1" i="0" sz="1800" u="none" cap="none" strike="noStrike">
              <a:solidFill>
                <a:srgbClr val="000000"/>
              </a:solidFill>
              <a:latin typeface="Times New Roman"/>
              <a:ea typeface="Times New Roman"/>
              <a:cs typeface="Times New Roman"/>
              <a:sym typeface="Times New Roman"/>
            </a:endParaRPr>
          </a:p>
          <a:p>
            <a:pPr indent="0" lvl="0" marL="0" marR="0" rtl="0" algn="ctr">
              <a:lnSpc>
                <a:spcPct val="109006"/>
              </a:lnSpc>
              <a:spcBef>
                <a:spcPts val="0"/>
              </a:spcBef>
              <a:spcAft>
                <a:spcPts val="0"/>
              </a:spcAft>
              <a:buNone/>
            </a:pPr>
            <a:r>
              <a:rPr b="1" i="0" lang="en-US" sz="1800" u="none" cap="none" strike="noStrike">
                <a:solidFill>
                  <a:srgbClr val="000000"/>
                </a:solidFill>
                <a:latin typeface="Times New Roman"/>
                <a:ea typeface="Times New Roman"/>
                <a:cs typeface="Times New Roman"/>
                <a:sym typeface="Times New Roman"/>
              </a:rPr>
              <a:t>&amp;</a:t>
            </a:r>
            <a:r>
              <a:rPr b="1" lang="en-US" sz="1800">
                <a:latin typeface="Times New Roman"/>
                <a:ea typeface="Times New Roman"/>
                <a:cs typeface="Times New Roman"/>
                <a:sym typeface="Times New Roman"/>
              </a:rPr>
              <a:t> Home Care</a:t>
            </a:r>
            <a:endParaRPr b="1" sz="1800">
              <a:latin typeface="Times New Roman"/>
              <a:ea typeface="Times New Roman"/>
              <a:cs typeface="Times New Roman"/>
              <a:sym typeface="Times New Roman"/>
            </a:endParaRPr>
          </a:p>
        </p:txBody>
      </p:sp>
      <p:sp>
        <p:nvSpPr>
          <p:cNvPr id="504" name="Google Shape;504;g328c4e3bc08_0_138"/>
          <p:cNvSpPr/>
          <p:nvPr/>
        </p:nvSpPr>
        <p:spPr>
          <a:xfrm rot="3210947">
            <a:off x="9538594" y="2574741"/>
            <a:ext cx="960913" cy="343527"/>
          </a:xfrm>
          <a:custGeom>
            <a:rect b="b" l="l" r="r" t="t"/>
            <a:pathLst>
              <a:path extrusionOk="0" h="513865" w="1437384">
                <a:moveTo>
                  <a:pt x="0" y="0"/>
                </a:moveTo>
                <a:lnTo>
                  <a:pt x="1437384" y="0"/>
                </a:lnTo>
                <a:lnTo>
                  <a:pt x="1437384" y="513865"/>
                </a:lnTo>
                <a:lnTo>
                  <a:pt x="0" y="513865"/>
                </a:lnTo>
                <a:lnTo>
                  <a:pt x="0" y="0"/>
                </a:lnTo>
                <a:close/>
              </a:path>
            </a:pathLst>
          </a:custGeom>
          <a:blipFill rotWithShape="1">
            <a:blip r:embed="rId13">
              <a:alphaModFix/>
            </a:blip>
            <a:stretch>
              <a:fillRect b="0" l="0" r="0" t="0"/>
            </a:stretch>
          </a:blipFill>
          <a:ln>
            <a:noFill/>
          </a:ln>
        </p:spPr>
      </p:sp>
      <p:sp>
        <p:nvSpPr>
          <p:cNvPr id="505" name="Google Shape;505;g328c4e3bc08_0_138"/>
          <p:cNvSpPr/>
          <p:nvPr/>
        </p:nvSpPr>
        <p:spPr>
          <a:xfrm>
            <a:off x="7276882" y="1721001"/>
            <a:ext cx="1080165" cy="386159"/>
          </a:xfrm>
          <a:custGeom>
            <a:rect b="b" l="l" r="r" t="t"/>
            <a:pathLst>
              <a:path extrusionOk="0" h="578516" w="1618225">
                <a:moveTo>
                  <a:pt x="0" y="0"/>
                </a:moveTo>
                <a:lnTo>
                  <a:pt x="1618225" y="0"/>
                </a:lnTo>
                <a:lnTo>
                  <a:pt x="1618225" y="578516"/>
                </a:lnTo>
                <a:lnTo>
                  <a:pt x="0" y="578516"/>
                </a:lnTo>
                <a:lnTo>
                  <a:pt x="0" y="0"/>
                </a:lnTo>
                <a:close/>
              </a:path>
            </a:pathLst>
          </a:custGeom>
          <a:blipFill rotWithShape="1">
            <a:blip r:embed="rId13">
              <a:alphaModFix/>
            </a:blip>
            <a:stretch>
              <a:fillRect b="0" l="0" r="0" t="0"/>
            </a:stretch>
          </a:blipFill>
          <a:ln>
            <a:noFill/>
          </a:ln>
        </p:spPr>
      </p:sp>
      <p:sp>
        <p:nvSpPr>
          <p:cNvPr id="506" name="Google Shape;506;g328c4e3bc08_0_138"/>
          <p:cNvSpPr/>
          <p:nvPr/>
        </p:nvSpPr>
        <p:spPr>
          <a:xfrm rot="-2700000">
            <a:off x="2096933" y="2190126"/>
            <a:ext cx="1081324" cy="386574"/>
          </a:xfrm>
          <a:custGeom>
            <a:rect b="b" l="l" r="r" t="t"/>
            <a:pathLst>
              <a:path extrusionOk="0" h="578516" w="1618225">
                <a:moveTo>
                  <a:pt x="0" y="0"/>
                </a:moveTo>
                <a:lnTo>
                  <a:pt x="1618225" y="0"/>
                </a:lnTo>
                <a:lnTo>
                  <a:pt x="1618225" y="578516"/>
                </a:lnTo>
                <a:lnTo>
                  <a:pt x="0" y="578516"/>
                </a:lnTo>
                <a:lnTo>
                  <a:pt x="0" y="0"/>
                </a:lnTo>
                <a:close/>
              </a:path>
            </a:pathLst>
          </a:custGeom>
          <a:blipFill rotWithShape="1">
            <a:blip r:embed="rId13">
              <a:alphaModFix/>
            </a:blip>
            <a:stretch>
              <a:fillRect b="0" l="0" r="0" t="0"/>
            </a:stretch>
          </a:blipFill>
          <a:ln>
            <a:noFill/>
          </a:ln>
        </p:spPr>
      </p:sp>
      <p:sp>
        <p:nvSpPr>
          <p:cNvPr id="507" name="Google Shape;507;g328c4e3bc08_0_138"/>
          <p:cNvSpPr/>
          <p:nvPr/>
        </p:nvSpPr>
        <p:spPr>
          <a:xfrm rot="-7560696">
            <a:off x="1727328" y="5197630"/>
            <a:ext cx="1080286" cy="386203"/>
          </a:xfrm>
          <a:custGeom>
            <a:rect b="b" l="l" r="r" t="t"/>
            <a:pathLst>
              <a:path extrusionOk="0" h="578516" w="1618225">
                <a:moveTo>
                  <a:pt x="0" y="0"/>
                </a:moveTo>
                <a:lnTo>
                  <a:pt x="1618225" y="0"/>
                </a:lnTo>
                <a:lnTo>
                  <a:pt x="1618225" y="578515"/>
                </a:lnTo>
                <a:lnTo>
                  <a:pt x="0" y="578515"/>
                </a:lnTo>
                <a:lnTo>
                  <a:pt x="0" y="0"/>
                </a:lnTo>
                <a:close/>
              </a:path>
            </a:pathLst>
          </a:custGeom>
          <a:blipFill rotWithShape="1">
            <a:blip r:embed="rId13">
              <a:alphaModFix/>
            </a:blip>
            <a:stretch>
              <a:fillRect b="0" l="0" r="0" t="0"/>
            </a:stretch>
          </a:blipFill>
          <a:ln>
            <a:noFill/>
          </a:ln>
        </p:spPr>
      </p:sp>
      <p:sp>
        <p:nvSpPr>
          <p:cNvPr id="508" name="Google Shape;508;g328c4e3bc08_0_138"/>
          <p:cNvSpPr/>
          <p:nvPr/>
        </p:nvSpPr>
        <p:spPr>
          <a:xfrm rot="10800000">
            <a:off x="4223561" y="5475274"/>
            <a:ext cx="1080165" cy="386159"/>
          </a:xfrm>
          <a:custGeom>
            <a:rect b="b" l="l" r="r" t="t"/>
            <a:pathLst>
              <a:path extrusionOk="0" h="578516" w="1618225">
                <a:moveTo>
                  <a:pt x="0" y="0"/>
                </a:moveTo>
                <a:lnTo>
                  <a:pt x="1618226" y="0"/>
                </a:lnTo>
                <a:lnTo>
                  <a:pt x="1618226" y="578516"/>
                </a:lnTo>
                <a:lnTo>
                  <a:pt x="0" y="578516"/>
                </a:lnTo>
                <a:lnTo>
                  <a:pt x="0" y="0"/>
                </a:lnTo>
                <a:close/>
              </a:path>
            </a:pathLst>
          </a:custGeom>
          <a:blipFill rotWithShape="1">
            <a:blip r:embed="rId13">
              <a:alphaModFix/>
            </a:blip>
            <a:stretch>
              <a:fillRect b="0" l="0" r="0" t="0"/>
            </a:stretch>
          </a:blipFill>
          <a:ln>
            <a:noFill/>
          </a:ln>
        </p:spPr>
      </p:sp>
      <p:sp>
        <p:nvSpPr>
          <p:cNvPr id="509" name="Google Shape;509;g328c4e3bc08_0_138"/>
          <p:cNvSpPr/>
          <p:nvPr/>
        </p:nvSpPr>
        <p:spPr>
          <a:xfrm rot="10800000">
            <a:off x="6786031" y="5616373"/>
            <a:ext cx="1080165" cy="386159"/>
          </a:xfrm>
          <a:custGeom>
            <a:rect b="b" l="l" r="r" t="t"/>
            <a:pathLst>
              <a:path extrusionOk="0" h="578516" w="1618225">
                <a:moveTo>
                  <a:pt x="0" y="0"/>
                </a:moveTo>
                <a:lnTo>
                  <a:pt x="1618226" y="0"/>
                </a:lnTo>
                <a:lnTo>
                  <a:pt x="1618226" y="578516"/>
                </a:lnTo>
                <a:lnTo>
                  <a:pt x="0" y="578516"/>
                </a:lnTo>
                <a:lnTo>
                  <a:pt x="0" y="0"/>
                </a:lnTo>
                <a:close/>
              </a:path>
            </a:pathLst>
          </a:custGeom>
          <a:blipFill rotWithShape="1">
            <a:blip r:embed="rId13">
              <a:alphaModFix/>
            </a:blip>
            <a:stretch>
              <a:fillRect b="0" l="0" r="0" t="0"/>
            </a:stretch>
          </a:blipFill>
          <a:ln>
            <a:noFill/>
          </a:ln>
        </p:spPr>
      </p:sp>
      <p:sp>
        <p:nvSpPr>
          <p:cNvPr id="510" name="Google Shape;510;g328c4e3bc08_0_138"/>
          <p:cNvSpPr/>
          <p:nvPr/>
        </p:nvSpPr>
        <p:spPr>
          <a:xfrm rot="7899084">
            <a:off x="9405300" y="5041775"/>
            <a:ext cx="1077442" cy="385186"/>
          </a:xfrm>
          <a:custGeom>
            <a:rect b="b" l="l" r="r" t="t"/>
            <a:pathLst>
              <a:path extrusionOk="0" h="578516" w="1618225">
                <a:moveTo>
                  <a:pt x="0" y="0"/>
                </a:moveTo>
                <a:lnTo>
                  <a:pt x="1618225" y="0"/>
                </a:lnTo>
                <a:lnTo>
                  <a:pt x="1618225" y="578516"/>
                </a:lnTo>
                <a:lnTo>
                  <a:pt x="0" y="578516"/>
                </a:lnTo>
                <a:lnTo>
                  <a:pt x="0" y="0"/>
                </a:lnTo>
                <a:close/>
              </a:path>
            </a:pathLst>
          </a:custGeom>
          <a:blipFill rotWithShape="1">
            <a:blip r:embed="rId13">
              <a:alphaModFix/>
            </a:blip>
            <a:stretch>
              <a:fillRect b="0" l="0" r="0" t="0"/>
            </a:stretch>
          </a:blipFill>
          <a:ln>
            <a:noFill/>
          </a:ln>
        </p:spPr>
      </p:sp>
      <p:sp>
        <p:nvSpPr>
          <p:cNvPr id="511" name="Google Shape;511;g328c4e3bc08_0_138"/>
          <p:cNvSpPr txBox="1"/>
          <p:nvPr/>
        </p:nvSpPr>
        <p:spPr>
          <a:xfrm>
            <a:off x="8076525" y="2505175"/>
            <a:ext cx="1413600" cy="47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lang="en-US" sz="1700">
                <a:latin typeface="Times New Roman"/>
                <a:ea typeface="Times New Roman"/>
                <a:cs typeface="Times New Roman"/>
                <a:sym typeface="Times New Roman"/>
              </a:rPr>
              <a:t>2. </a:t>
            </a:r>
            <a:r>
              <a:rPr b="1" i="0" lang="en-US" sz="1700" u="none" cap="none" strike="noStrike">
                <a:solidFill>
                  <a:srgbClr val="000000"/>
                </a:solidFill>
                <a:latin typeface="Times New Roman"/>
                <a:ea typeface="Times New Roman"/>
                <a:cs typeface="Times New Roman"/>
                <a:sym typeface="Times New Roman"/>
              </a:rPr>
              <a:t>Registration and Billing</a:t>
            </a:r>
            <a:endParaRPr sz="1700">
              <a:latin typeface="Times New Roman"/>
              <a:ea typeface="Times New Roman"/>
              <a:cs typeface="Times New Roman"/>
              <a:sym typeface="Times New Roman"/>
            </a:endParaRPr>
          </a:p>
        </p:txBody>
      </p:sp>
      <p:sp>
        <p:nvSpPr>
          <p:cNvPr id="512" name="Google Shape;512;g328c4e3bc08_0_138"/>
          <p:cNvSpPr txBox="1"/>
          <p:nvPr/>
        </p:nvSpPr>
        <p:spPr>
          <a:xfrm>
            <a:off x="5511875" y="3460900"/>
            <a:ext cx="1199100" cy="52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100">
                <a:solidFill>
                  <a:schemeClr val="dk1"/>
                </a:solidFill>
                <a:latin typeface="Times New Roman"/>
                <a:ea typeface="Times New Roman"/>
                <a:cs typeface="Times New Roman"/>
                <a:sym typeface="Times New Roman"/>
              </a:rPr>
              <a:t>O</a:t>
            </a:r>
            <a:r>
              <a:rPr b="1" lang="en-US" sz="3100">
                <a:solidFill>
                  <a:schemeClr val="dk1"/>
                </a:solidFill>
                <a:latin typeface="Times New Roman"/>
                <a:ea typeface="Times New Roman"/>
                <a:cs typeface="Times New Roman"/>
                <a:sym typeface="Times New Roman"/>
              </a:rPr>
              <a:t>PD</a:t>
            </a:r>
            <a:endParaRPr b="1" sz="3100">
              <a:solidFill>
                <a:schemeClr val="dk1"/>
              </a:solidFill>
              <a:latin typeface="Times New Roman"/>
              <a:ea typeface="Times New Roman"/>
              <a:cs typeface="Times New Roman"/>
              <a:sym typeface="Times New Roman"/>
            </a:endParaRPr>
          </a:p>
        </p:txBody>
      </p:sp>
      <p:sp>
        <p:nvSpPr>
          <p:cNvPr id="513" name="Google Shape;513;g328c4e3bc08_0_138"/>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g32a889a758b_0_6"/>
          <p:cNvPicPr preferRelativeResize="0"/>
          <p:nvPr/>
        </p:nvPicPr>
        <p:blipFill rotWithShape="1">
          <a:blip r:embed="rId3">
            <a:alphaModFix/>
          </a:blip>
          <a:srcRect b="29528" l="26127" r="55806" t="34619"/>
          <a:stretch/>
        </p:blipFill>
        <p:spPr>
          <a:xfrm>
            <a:off x="11301470" y="288350"/>
            <a:ext cx="623299" cy="695949"/>
          </a:xfrm>
          <a:prstGeom prst="rect">
            <a:avLst/>
          </a:prstGeom>
          <a:noFill/>
          <a:ln>
            <a:noFill/>
          </a:ln>
        </p:spPr>
      </p:pic>
      <p:pic>
        <p:nvPicPr>
          <p:cNvPr id="124" name="Google Shape;124;g32a889a758b_0_6"/>
          <p:cNvPicPr preferRelativeResize="0"/>
          <p:nvPr/>
        </p:nvPicPr>
        <p:blipFill>
          <a:blip r:embed="rId4">
            <a:alphaModFix/>
          </a:blip>
          <a:stretch>
            <a:fillRect/>
          </a:stretch>
        </p:blipFill>
        <p:spPr>
          <a:xfrm>
            <a:off x="308234" y="306258"/>
            <a:ext cx="1142429" cy="507746"/>
          </a:xfrm>
          <a:prstGeom prst="rect">
            <a:avLst/>
          </a:prstGeom>
          <a:noFill/>
          <a:ln>
            <a:noFill/>
          </a:ln>
        </p:spPr>
      </p:pic>
      <p:sp>
        <p:nvSpPr>
          <p:cNvPr id="125" name="Google Shape;125;g32a889a758b_0_6"/>
          <p:cNvSpPr txBox="1"/>
          <p:nvPr>
            <p:ph idx="4294967295" type="ctrTitle"/>
          </p:nvPr>
        </p:nvSpPr>
        <p:spPr>
          <a:xfrm>
            <a:off x="2607425" y="549475"/>
            <a:ext cx="6974100" cy="6960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None/>
            </a:pPr>
            <a:r>
              <a:rPr b="1" lang="en-US" sz="4500">
                <a:latin typeface="Times New Roman"/>
                <a:ea typeface="Times New Roman"/>
                <a:cs typeface="Times New Roman"/>
                <a:sym typeface="Times New Roman"/>
              </a:rPr>
              <a:t>Objectives of Workshop</a:t>
            </a:r>
            <a:endParaRPr b="1" sz="4500">
              <a:latin typeface="Times New Roman"/>
              <a:ea typeface="Times New Roman"/>
              <a:cs typeface="Times New Roman"/>
              <a:sym typeface="Times New Roman"/>
            </a:endParaRPr>
          </a:p>
        </p:txBody>
      </p:sp>
      <p:sp>
        <p:nvSpPr>
          <p:cNvPr id="126" name="Google Shape;126;g32a889a758b_0_6"/>
          <p:cNvSpPr txBox="1"/>
          <p:nvPr>
            <p:ph idx="4294967295" type="subTitle"/>
          </p:nvPr>
        </p:nvSpPr>
        <p:spPr>
          <a:xfrm>
            <a:off x="694845" y="1929400"/>
            <a:ext cx="11358000" cy="2649900"/>
          </a:xfrm>
          <a:prstGeom prst="rect">
            <a:avLst/>
          </a:prstGeom>
        </p:spPr>
        <p:txBody>
          <a:bodyPr anchorCtr="0" anchor="t" bIns="30450" lIns="60950" spcFirstLastPara="1" rIns="60950" wrap="square" tIns="30450">
            <a:noAutofit/>
          </a:bodyPr>
          <a:lstStyle/>
          <a:p>
            <a:pPr indent="0" lvl="0" marL="0" rtl="0" algn="l">
              <a:lnSpc>
                <a:spcPct val="90000"/>
              </a:lnSpc>
              <a:spcBef>
                <a:spcPts val="400"/>
              </a:spcBef>
              <a:spcAft>
                <a:spcPts val="0"/>
              </a:spcAft>
              <a:buSzPts val="800"/>
              <a:buNone/>
            </a:pPr>
            <a:r>
              <a:rPr lang="en-US" sz="2700">
                <a:solidFill>
                  <a:schemeClr val="dk1"/>
                </a:solidFill>
                <a:latin typeface="Times New Roman"/>
                <a:ea typeface="Times New Roman"/>
                <a:cs typeface="Times New Roman"/>
                <a:sym typeface="Times New Roman"/>
              </a:rPr>
              <a:t>Interaction between Sarvodaya Clinical Teams with PFPSF Team for </a:t>
            </a:r>
            <a:r>
              <a:rPr lang="en-US" sz="2700">
                <a:latin typeface="Times New Roman"/>
                <a:ea typeface="Times New Roman"/>
                <a:cs typeface="Times New Roman"/>
                <a:sym typeface="Times New Roman"/>
              </a:rPr>
              <a:t>enhancing</a:t>
            </a:r>
            <a:r>
              <a:rPr lang="en-US" sz="2700">
                <a:solidFill>
                  <a:schemeClr val="dk1"/>
                </a:solidFill>
                <a:latin typeface="Times New Roman"/>
                <a:ea typeface="Times New Roman"/>
                <a:cs typeface="Times New Roman"/>
                <a:sym typeface="Times New Roman"/>
              </a:rPr>
              <a:t> Patient Provider </a:t>
            </a:r>
            <a:r>
              <a:rPr lang="en-US" sz="2700">
                <a:latin typeface="Times New Roman"/>
                <a:ea typeface="Times New Roman"/>
                <a:cs typeface="Times New Roman"/>
                <a:sym typeface="Times New Roman"/>
              </a:rPr>
              <a:t>engagement</a:t>
            </a:r>
            <a:endParaRPr sz="2700">
              <a:solidFill>
                <a:schemeClr val="dk1"/>
              </a:solidFill>
              <a:latin typeface="Times New Roman"/>
              <a:ea typeface="Times New Roman"/>
              <a:cs typeface="Times New Roman"/>
              <a:sym typeface="Times New Roman"/>
            </a:endParaRPr>
          </a:p>
          <a:p>
            <a:pPr indent="0" lvl="0" marL="0" rtl="0" algn="l">
              <a:lnSpc>
                <a:spcPct val="90000"/>
              </a:lnSpc>
              <a:spcBef>
                <a:spcPts val="400"/>
              </a:spcBef>
              <a:spcAft>
                <a:spcPts val="0"/>
              </a:spcAft>
              <a:buSzPts val="800"/>
              <a:buNone/>
            </a:pPr>
            <a:r>
              <a:t/>
            </a:r>
            <a:endParaRPr sz="2700">
              <a:solidFill>
                <a:schemeClr val="dk1"/>
              </a:solidFill>
              <a:latin typeface="Times New Roman"/>
              <a:ea typeface="Times New Roman"/>
              <a:cs typeface="Times New Roman"/>
              <a:sym typeface="Times New Roman"/>
            </a:endParaRPr>
          </a:p>
          <a:p>
            <a:pPr indent="0" lvl="0" marL="0" rtl="0" algn="l">
              <a:lnSpc>
                <a:spcPct val="90000"/>
              </a:lnSpc>
              <a:spcBef>
                <a:spcPts val="400"/>
              </a:spcBef>
              <a:spcAft>
                <a:spcPts val="0"/>
              </a:spcAft>
              <a:buSzPts val="800"/>
              <a:buNone/>
            </a:pPr>
            <a:r>
              <a:rPr b="1" lang="en-US" sz="2700">
                <a:latin typeface="Times New Roman"/>
                <a:ea typeface="Times New Roman"/>
                <a:cs typeface="Times New Roman"/>
                <a:sym typeface="Times New Roman"/>
              </a:rPr>
              <a:t>Leading To</a:t>
            </a:r>
            <a:r>
              <a:rPr b="1" lang="en-US" sz="2700">
                <a:solidFill>
                  <a:schemeClr val="dk1"/>
                </a:solidFill>
                <a:latin typeface="Times New Roman"/>
                <a:ea typeface="Times New Roman"/>
                <a:cs typeface="Times New Roman"/>
                <a:sym typeface="Times New Roman"/>
              </a:rPr>
              <a:t>:</a:t>
            </a:r>
            <a:endParaRPr b="1" sz="2700">
              <a:solidFill>
                <a:schemeClr val="dk1"/>
              </a:solidFill>
              <a:latin typeface="Times New Roman"/>
              <a:ea typeface="Times New Roman"/>
              <a:cs typeface="Times New Roman"/>
              <a:sym typeface="Times New Roman"/>
            </a:endParaRPr>
          </a:p>
          <a:p>
            <a:pPr indent="-476250" lvl="0" marL="609600" rtl="0" algn="l">
              <a:lnSpc>
                <a:spcPct val="90000"/>
              </a:lnSpc>
              <a:spcBef>
                <a:spcPts val="400"/>
              </a:spcBef>
              <a:spcAft>
                <a:spcPts val="0"/>
              </a:spcAft>
              <a:buClr>
                <a:schemeClr val="dk1"/>
              </a:buClr>
              <a:buSzPts val="2700"/>
              <a:buFont typeface="Times New Roman"/>
              <a:buChar char="●"/>
            </a:pPr>
            <a:r>
              <a:rPr lang="en-US" sz="2700">
                <a:solidFill>
                  <a:schemeClr val="dk1"/>
                </a:solidFill>
                <a:latin typeface="Times New Roman"/>
                <a:ea typeface="Times New Roman"/>
                <a:cs typeface="Times New Roman"/>
                <a:sym typeface="Times New Roman"/>
              </a:rPr>
              <a:t>Better Clinical Outcomes</a:t>
            </a:r>
            <a:endParaRPr sz="2700">
              <a:solidFill>
                <a:schemeClr val="dk1"/>
              </a:solidFill>
              <a:latin typeface="Times New Roman"/>
              <a:ea typeface="Times New Roman"/>
              <a:cs typeface="Times New Roman"/>
              <a:sym typeface="Times New Roman"/>
            </a:endParaRPr>
          </a:p>
          <a:p>
            <a:pPr indent="-476250" lvl="0" marL="609600" rtl="0" algn="l">
              <a:lnSpc>
                <a:spcPct val="90000"/>
              </a:lnSpc>
              <a:spcBef>
                <a:spcPts val="400"/>
              </a:spcBef>
              <a:spcAft>
                <a:spcPts val="0"/>
              </a:spcAft>
              <a:buClr>
                <a:schemeClr val="dk1"/>
              </a:buClr>
              <a:buSzPts val="2700"/>
              <a:buFont typeface="Times New Roman"/>
              <a:buChar char="●"/>
            </a:pPr>
            <a:r>
              <a:rPr lang="en-US" sz="2700">
                <a:solidFill>
                  <a:schemeClr val="dk1"/>
                </a:solidFill>
                <a:latin typeface="Times New Roman"/>
                <a:ea typeface="Times New Roman"/>
                <a:cs typeface="Times New Roman"/>
                <a:sym typeface="Times New Roman"/>
              </a:rPr>
              <a:t>Reduced </a:t>
            </a:r>
            <a:r>
              <a:rPr lang="en-US" sz="2700">
                <a:latin typeface="Times New Roman"/>
                <a:ea typeface="Times New Roman"/>
                <a:cs typeface="Times New Roman"/>
                <a:sym typeface="Times New Roman"/>
              </a:rPr>
              <a:t>M</a:t>
            </a:r>
            <a:r>
              <a:rPr lang="en-US" sz="2700">
                <a:solidFill>
                  <a:schemeClr val="dk1"/>
                </a:solidFill>
                <a:latin typeface="Times New Roman"/>
                <a:ea typeface="Times New Roman"/>
                <a:cs typeface="Times New Roman"/>
                <a:sym typeface="Times New Roman"/>
              </a:rPr>
              <a:t>edical </a:t>
            </a:r>
            <a:r>
              <a:rPr lang="en-US" sz="2700">
                <a:latin typeface="Times New Roman"/>
                <a:ea typeface="Times New Roman"/>
                <a:cs typeface="Times New Roman"/>
                <a:sym typeface="Times New Roman"/>
              </a:rPr>
              <a:t>E</a:t>
            </a:r>
            <a:r>
              <a:rPr lang="en-US" sz="2700">
                <a:solidFill>
                  <a:schemeClr val="dk1"/>
                </a:solidFill>
                <a:latin typeface="Times New Roman"/>
                <a:ea typeface="Times New Roman"/>
                <a:cs typeface="Times New Roman"/>
                <a:sym typeface="Times New Roman"/>
              </a:rPr>
              <a:t>rrors</a:t>
            </a:r>
            <a:endParaRPr sz="2700">
              <a:solidFill>
                <a:schemeClr val="dk1"/>
              </a:solidFill>
              <a:latin typeface="Times New Roman"/>
              <a:ea typeface="Times New Roman"/>
              <a:cs typeface="Times New Roman"/>
              <a:sym typeface="Times New Roman"/>
            </a:endParaRPr>
          </a:p>
          <a:p>
            <a:pPr indent="-476250" lvl="0" marL="609600" rtl="0" algn="l">
              <a:lnSpc>
                <a:spcPct val="90000"/>
              </a:lnSpc>
              <a:spcBef>
                <a:spcPts val="400"/>
              </a:spcBef>
              <a:spcAft>
                <a:spcPts val="0"/>
              </a:spcAft>
              <a:buClr>
                <a:schemeClr val="dk1"/>
              </a:buClr>
              <a:buSzPts val="2700"/>
              <a:buFont typeface="Times New Roman"/>
              <a:buChar char="●"/>
            </a:pPr>
            <a:r>
              <a:rPr lang="en-US" sz="2700">
                <a:solidFill>
                  <a:schemeClr val="dk1"/>
                </a:solidFill>
                <a:latin typeface="Times New Roman"/>
                <a:ea typeface="Times New Roman"/>
                <a:cs typeface="Times New Roman"/>
                <a:sym typeface="Times New Roman"/>
              </a:rPr>
              <a:t>Improved Patient Safety</a:t>
            </a:r>
            <a:endParaRPr sz="2700">
              <a:solidFill>
                <a:schemeClr val="dk1"/>
              </a:solidFill>
              <a:latin typeface="Times New Roman"/>
              <a:ea typeface="Times New Roman"/>
              <a:cs typeface="Times New Roman"/>
              <a:sym typeface="Times New Roman"/>
            </a:endParaRPr>
          </a:p>
          <a:p>
            <a:pPr indent="-476250" lvl="0" marL="609600" rtl="0" algn="l">
              <a:lnSpc>
                <a:spcPct val="90000"/>
              </a:lnSpc>
              <a:spcBef>
                <a:spcPts val="400"/>
              </a:spcBef>
              <a:spcAft>
                <a:spcPts val="0"/>
              </a:spcAft>
              <a:buClr>
                <a:schemeClr val="dk1"/>
              </a:buClr>
              <a:buSzPts val="2700"/>
              <a:buFont typeface="Times New Roman"/>
              <a:buChar char="●"/>
            </a:pPr>
            <a:r>
              <a:rPr lang="en-US" sz="2700">
                <a:solidFill>
                  <a:schemeClr val="dk1"/>
                </a:solidFill>
                <a:latin typeface="Times New Roman"/>
                <a:ea typeface="Times New Roman"/>
                <a:cs typeface="Times New Roman"/>
                <a:sym typeface="Times New Roman"/>
              </a:rPr>
              <a:t>Enriching </a:t>
            </a:r>
            <a:r>
              <a:rPr lang="en-US" sz="2700">
                <a:latin typeface="Times New Roman"/>
                <a:ea typeface="Times New Roman"/>
                <a:cs typeface="Times New Roman"/>
                <a:sym typeface="Times New Roman"/>
              </a:rPr>
              <a:t>P</a:t>
            </a:r>
            <a:r>
              <a:rPr lang="en-US" sz="2700">
                <a:solidFill>
                  <a:schemeClr val="dk1"/>
                </a:solidFill>
                <a:latin typeface="Times New Roman"/>
                <a:ea typeface="Times New Roman"/>
                <a:cs typeface="Times New Roman"/>
                <a:sym typeface="Times New Roman"/>
              </a:rPr>
              <a:t>rocesses with Patient perspectives</a:t>
            </a:r>
            <a:endParaRPr sz="2700">
              <a:solidFill>
                <a:schemeClr val="dk1"/>
              </a:solidFill>
              <a:latin typeface="Times New Roman"/>
              <a:ea typeface="Times New Roman"/>
              <a:cs typeface="Times New Roman"/>
              <a:sym typeface="Times New Roman"/>
            </a:endParaRPr>
          </a:p>
          <a:p>
            <a:pPr indent="-476250" lvl="0" marL="609600" rtl="0" algn="l">
              <a:lnSpc>
                <a:spcPct val="90000"/>
              </a:lnSpc>
              <a:spcBef>
                <a:spcPts val="400"/>
              </a:spcBef>
              <a:spcAft>
                <a:spcPts val="0"/>
              </a:spcAft>
              <a:buClr>
                <a:schemeClr val="dk1"/>
              </a:buClr>
              <a:buSzPts val="2700"/>
              <a:buFont typeface="Times New Roman"/>
              <a:buChar char="●"/>
            </a:pPr>
            <a:r>
              <a:rPr lang="en-US" sz="2700">
                <a:solidFill>
                  <a:schemeClr val="dk1"/>
                </a:solidFill>
                <a:latin typeface="Times New Roman"/>
                <a:ea typeface="Times New Roman"/>
                <a:cs typeface="Times New Roman"/>
                <a:sym typeface="Times New Roman"/>
              </a:rPr>
              <a:t>Building loyal and healthy patient community</a:t>
            </a:r>
            <a:endParaRPr sz="2700">
              <a:solidFill>
                <a:schemeClr val="dk1"/>
              </a:solidFill>
              <a:latin typeface="Times New Roman"/>
              <a:ea typeface="Times New Roman"/>
              <a:cs typeface="Times New Roman"/>
              <a:sym typeface="Times New Roman"/>
            </a:endParaRPr>
          </a:p>
          <a:p>
            <a:pPr indent="0" lvl="0" marL="0" rtl="0" algn="l">
              <a:lnSpc>
                <a:spcPct val="90000"/>
              </a:lnSpc>
              <a:spcBef>
                <a:spcPts val="400"/>
              </a:spcBef>
              <a:spcAft>
                <a:spcPts val="0"/>
              </a:spcAft>
              <a:buClr>
                <a:schemeClr val="dk1"/>
              </a:buClr>
              <a:buSzPts val="800"/>
              <a:buFont typeface="Arial"/>
              <a:buNone/>
            </a:pPr>
            <a:r>
              <a:t/>
            </a:r>
            <a:endParaRPr sz="2700">
              <a:solidFill>
                <a:schemeClr val="dk1"/>
              </a:solidFill>
              <a:latin typeface="Times New Roman"/>
              <a:ea typeface="Times New Roman"/>
              <a:cs typeface="Times New Roman"/>
              <a:sym typeface="Times New Roman"/>
            </a:endParaRPr>
          </a:p>
        </p:txBody>
      </p:sp>
      <p:sp>
        <p:nvSpPr>
          <p:cNvPr id="127" name="Google Shape;127;g32a889a758b_0_6"/>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2a4c9c101b6_0_258"/>
          <p:cNvSpPr txBox="1"/>
          <p:nvPr>
            <p:ph idx="4294967295" type="title"/>
          </p:nvPr>
        </p:nvSpPr>
        <p:spPr>
          <a:xfrm>
            <a:off x="1873275" y="483525"/>
            <a:ext cx="9026700" cy="7620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None/>
            </a:pPr>
            <a:r>
              <a:rPr b="1" lang="en-US" sz="4000">
                <a:latin typeface="Times New Roman"/>
                <a:ea typeface="Times New Roman"/>
                <a:cs typeface="Times New Roman"/>
                <a:sym typeface="Times New Roman"/>
              </a:rPr>
              <a:t>Potential Errors by </a:t>
            </a:r>
            <a:r>
              <a:rPr b="1" lang="en-US" sz="4000">
                <a:latin typeface="Times New Roman"/>
                <a:ea typeface="Times New Roman"/>
                <a:cs typeface="Times New Roman"/>
                <a:sym typeface="Times New Roman"/>
              </a:rPr>
              <a:t>Patient in </a:t>
            </a:r>
            <a:r>
              <a:rPr b="1" lang="en-US" sz="4000">
                <a:latin typeface="Times New Roman"/>
                <a:ea typeface="Times New Roman"/>
                <a:cs typeface="Times New Roman"/>
                <a:sym typeface="Times New Roman"/>
              </a:rPr>
              <a:t>OPD</a:t>
            </a:r>
            <a:endParaRPr b="1" sz="4000">
              <a:latin typeface="Times New Roman"/>
              <a:ea typeface="Times New Roman"/>
              <a:cs typeface="Times New Roman"/>
              <a:sym typeface="Times New Roman"/>
            </a:endParaRPr>
          </a:p>
        </p:txBody>
      </p:sp>
      <p:sp>
        <p:nvSpPr>
          <p:cNvPr id="519" name="Google Shape;519;g2a4c9c101b6_0_258"/>
          <p:cNvSpPr txBox="1"/>
          <p:nvPr>
            <p:ph idx="4294967295" type="body"/>
          </p:nvPr>
        </p:nvSpPr>
        <p:spPr>
          <a:xfrm>
            <a:off x="818375" y="1459475"/>
            <a:ext cx="10857000" cy="3970200"/>
          </a:xfrm>
          <a:prstGeom prst="rect">
            <a:avLst/>
          </a:prstGeom>
        </p:spPr>
        <p:txBody>
          <a:bodyPr anchorCtr="0" anchor="t" bIns="30450" lIns="60950" spcFirstLastPara="1" rIns="60950" wrap="square" tIns="30450">
            <a:noAutofit/>
          </a:bodyPr>
          <a:lstStyle/>
          <a:p>
            <a:pPr indent="-377348" lvl="0" marL="457200" rtl="0" algn="l">
              <a:lnSpc>
                <a:spcPct val="125000"/>
              </a:lnSpc>
              <a:spcBef>
                <a:spcPts val="0"/>
              </a:spcBef>
              <a:spcAft>
                <a:spcPts val="0"/>
              </a:spcAft>
              <a:buSzPts val="2343"/>
              <a:buFont typeface="Times New Roman"/>
              <a:buChar char="•"/>
            </a:pPr>
            <a:r>
              <a:rPr b="1" lang="en-US" sz="2342">
                <a:latin typeface="Times New Roman"/>
                <a:ea typeface="Times New Roman"/>
                <a:cs typeface="Times New Roman"/>
                <a:sym typeface="Times New Roman"/>
              </a:rPr>
              <a:t>Missing personal details</a:t>
            </a:r>
            <a:r>
              <a:rPr lang="en-US" sz="2342">
                <a:latin typeface="Times New Roman"/>
                <a:ea typeface="Times New Roman"/>
                <a:cs typeface="Times New Roman"/>
                <a:sym typeface="Times New Roman"/>
              </a:rPr>
              <a:t> (date of birth, contact details, ID, insurance etc.</a:t>
            </a:r>
            <a:endParaRPr sz="2342">
              <a:latin typeface="Times New Roman"/>
              <a:ea typeface="Times New Roman"/>
              <a:cs typeface="Times New Roman"/>
              <a:sym typeface="Times New Roman"/>
            </a:endParaRPr>
          </a:p>
          <a:p>
            <a:pPr indent="-377348" lvl="0" marL="457200" rtl="0" algn="l">
              <a:lnSpc>
                <a:spcPct val="125000"/>
              </a:lnSpc>
              <a:spcBef>
                <a:spcPts val="0"/>
              </a:spcBef>
              <a:spcAft>
                <a:spcPts val="0"/>
              </a:spcAft>
              <a:buSzPts val="2343"/>
              <a:buFont typeface="Times New Roman"/>
              <a:buChar char="•"/>
            </a:pPr>
            <a:r>
              <a:rPr b="1" lang="en-US" sz="2342">
                <a:latin typeface="Times New Roman"/>
                <a:ea typeface="Times New Roman"/>
                <a:cs typeface="Times New Roman"/>
                <a:sym typeface="Times New Roman"/>
              </a:rPr>
              <a:t>Arriving late</a:t>
            </a:r>
            <a:r>
              <a:rPr lang="en-US" sz="2342">
                <a:latin typeface="Times New Roman"/>
                <a:ea typeface="Times New Roman"/>
                <a:cs typeface="Times New Roman"/>
                <a:sym typeface="Times New Roman"/>
              </a:rPr>
              <a:t>, waiting in the wrong area, missing facility signages and staff guidance.</a:t>
            </a:r>
            <a:endParaRPr sz="2342">
              <a:latin typeface="Times New Roman"/>
              <a:ea typeface="Times New Roman"/>
              <a:cs typeface="Times New Roman"/>
              <a:sym typeface="Times New Roman"/>
            </a:endParaRPr>
          </a:p>
          <a:p>
            <a:pPr indent="-377348" lvl="0" marL="457200" rtl="0" algn="l">
              <a:lnSpc>
                <a:spcPct val="125000"/>
              </a:lnSpc>
              <a:spcBef>
                <a:spcPts val="0"/>
              </a:spcBef>
              <a:spcAft>
                <a:spcPts val="0"/>
              </a:spcAft>
              <a:buSzPts val="2343"/>
              <a:buFont typeface="Times New Roman"/>
              <a:buChar char="•"/>
            </a:pPr>
            <a:r>
              <a:rPr b="1" lang="en-US" sz="2342">
                <a:latin typeface="Times New Roman"/>
                <a:ea typeface="Times New Roman"/>
                <a:cs typeface="Times New Roman"/>
                <a:sym typeface="Times New Roman"/>
              </a:rPr>
              <a:t>Incomplete information</a:t>
            </a:r>
            <a:r>
              <a:rPr lang="en-US" sz="2342">
                <a:latin typeface="Times New Roman"/>
                <a:ea typeface="Times New Roman"/>
                <a:cs typeface="Times New Roman"/>
                <a:sym typeface="Times New Roman"/>
              </a:rPr>
              <a:t> about symptoms, medical history, or allergies, previous reports.</a:t>
            </a:r>
            <a:endParaRPr sz="2342">
              <a:latin typeface="Times New Roman"/>
              <a:ea typeface="Times New Roman"/>
              <a:cs typeface="Times New Roman"/>
              <a:sym typeface="Times New Roman"/>
            </a:endParaRPr>
          </a:p>
          <a:p>
            <a:pPr indent="-377348" lvl="0" marL="457200" rtl="0" algn="l">
              <a:lnSpc>
                <a:spcPct val="125000"/>
              </a:lnSpc>
              <a:spcBef>
                <a:spcPts val="0"/>
              </a:spcBef>
              <a:spcAft>
                <a:spcPts val="0"/>
              </a:spcAft>
              <a:buSzPts val="2343"/>
              <a:buFont typeface="Times New Roman"/>
              <a:buChar char="•"/>
            </a:pPr>
            <a:r>
              <a:rPr b="1" lang="en-US" sz="2342">
                <a:latin typeface="Times New Roman"/>
                <a:ea typeface="Times New Roman"/>
                <a:cs typeface="Times New Roman"/>
                <a:sym typeface="Times New Roman"/>
              </a:rPr>
              <a:t>Insufficient time</a:t>
            </a:r>
            <a:r>
              <a:rPr lang="en-US" sz="2342">
                <a:latin typeface="Times New Roman"/>
                <a:ea typeface="Times New Roman"/>
                <a:cs typeface="Times New Roman"/>
                <a:sym typeface="Times New Roman"/>
              </a:rPr>
              <a:t> with doctor leading to Failing to clarify doubts about diagnoses, treatment plans, or test results</a:t>
            </a:r>
            <a:endParaRPr sz="2342">
              <a:latin typeface="Times New Roman"/>
              <a:ea typeface="Times New Roman"/>
              <a:cs typeface="Times New Roman"/>
              <a:sym typeface="Times New Roman"/>
            </a:endParaRPr>
          </a:p>
          <a:p>
            <a:pPr indent="-377348" lvl="0" marL="457200" rtl="0" algn="l">
              <a:lnSpc>
                <a:spcPct val="125000"/>
              </a:lnSpc>
              <a:spcBef>
                <a:spcPts val="0"/>
              </a:spcBef>
              <a:spcAft>
                <a:spcPts val="0"/>
              </a:spcAft>
              <a:buSzPts val="2343"/>
              <a:buFont typeface="Times New Roman"/>
              <a:buChar char="•"/>
            </a:pPr>
            <a:r>
              <a:rPr b="1" lang="en-US" sz="2342">
                <a:latin typeface="Times New Roman"/>
                <a:ea typeface="Times New Roman"/>
                <a:cs typeface="Times New Roman"/>
                <a:sym typeface="Times New Roman"/>
              </a:rPr>
              <a:t>Skipping diagnostic tests</a:t>
            </a:r>
            <a:r>
              <a:rPr lang="en-US" sz="2342">
                <a:latin typeface="Times New Roman"/>
                <a:ea typeface="Times New Roman"/>
                <a:cs typeface="Times New Roman"/>
                <a:sym typeface="Times New Roman"/>
              </a:rPr>
              <a:t>, prescribed medications, or follow-up schedules</a:t>
            </a:r>
            <a:endParaRPr sz="2342">
              <a:latin typeface="Times New Roman"/>
              <a:ea typeface="Times New Roman"/>
              <a:cs typeface="Times New Roman"/>
              <a:sym typeface="Times New Roman"/>
            </a:endParaRPr>
          </a:p>
          <a:p>
            <a:pPr indent="-377348" lvl="0" marL="457200" rtl="0" algn="l">
              <a:lnSpc>
                <a:spcPct val="125000"/>
              </a:lnSpc>
              <a:spcBef>
                <a:spcPts val="0"/>
              </a:spcBef>
              <a:spcAft>
                <a:spcPts val="0"/>
              </a:spcAft>
              <a:buSzPts val="2343"/>
              <a:buFont typeface="Times New Roman"/>
              <a:buChar char="•"/>
            </a:pPr>
            <a:r>
              <a:rPr b="1" lang="en-US" sz="2342">
                <a:latin typeface="Times New Roman"/>
                <a:ea typeface="Times New Roman"/>
                <a:cs typeface="Times New Roman"/>
                <a:sym typeface="Times New Roman"/>
              </a:rPr>
              <a:t>Switching doctors</a:t>
            </a:r>
            <a:r>
              <a:rPr lang="en-US" sz="2342">
                <a:latin typeface="Times New Roman"/>
                <a:ea typeface="Times New Roman"/>
                <a:cs typeface="Times New Roman"/>
                <a:sym typeface="Times New Roman"/>
              </a:rPr>
              <a:t> or facilities without sharing complete medical information, causing errors during transitions.</a:t>
            </a:r>
            <a:endParaRPr sz="2342">
              <a:latin typeface="Times New Roman"/>
              <a:ea typeface="Times New Roman"/>
              <a:cs typeface="Times New Roman"/>
              <a:sym typeface="Times New Roman"/>
            </a:endParaRPr>
          </a:p>
          <a:p>
            <a:pPr indent="-377348" lvl="0" marL="457200" rtl="0" algn="l">
              <a:lnSpc>
                <a:spcPct val="125000"/>
              </a:lnSpc>
              <a:spcBef>
                <a:spcPts val="0"/>
              </a:spcBef>
              <a:spcAft>
                <a:spcPts val="0"/>
              </a:spcAft>
              <a:buSzPts val="2343"/>
              <a:buFont typeface="Times New Roman"/>
              <a:buChar char="•"/>
            </a:pPr>
            <a:r>
              <a:rPr b="1" lang="en-US" sz="2342">
                <a:latin typeface="Times New Roman"/>
                <a:ea typeface="Times New Roman"/>
                <a:cs typeface="Times New Roman"/>
                <a:sym typeface="Times New Roman"/>
              </a:rPr>
              <a:t>Self-medicating</a:t>
            </a:r>
            <a:r>
              <a:rPr lang="en-US" sz="2342">
                <a:latin typeface="Times New Roman"/>
                <a:ea typeface="Times New Roman"/>
                <a:cs typeface="Times New Roman"/>
                <a:sym typeface="Times New Roman"/>
              </a:rPr>
              <a:t> based on lab reports without consultation</a:t>
            </a:r>
            <a:endParaRPr sz="2342">
              <a:latin typeface="Times New Roman"/>
              <a:ea typeface="Times New Roman"/>
              <a:cs typeface="Times New Roman"/>
              <a:sym typeface="Times New Roman"/>
            </a:endParaRPr>
          </a:p>
          <a:p>
            <a:pPr indent="0" lvl="0" marL="0" rtl="0" algn="l">
              <a:lnSpc>
                <a:spcPct val="125000"/>
              </a:lnSpc>
              <a:spcBef>
                <a:spcPts val="0"/>
              </a:spcBef>
              <a:spcAft>
                <a:spcPts val="0"/>
              </a:spcAft>
              <a:buSzPts val="1018"/>
              <a:buNone/>
            </a:pPr>
            <a:r>
              <a:t/>
            </a:r>
            <a:endParaRPr sz="2342">
              <a:latin typeface="Times New Roman"/>
              <a:ea typeface="Times New Roman"/>
              <a:cs typeface="Times New Roman"/>
              <a:sym typeface="Times New Roman"/>
            </a:endParaRPr>
          </a:p>
        </p:txBody>
      </p:sp>
      <p:sp>
        <p:nvSpPr>
          <p:cNvPr id="520" name="Google Shape;520;g2a4c9c101b6_0_258"/>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521" name="Google Shape;521;g2a4c9c101b6_0_258"/>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522" name="Google Shape;522;g2a4c9c101b6_0_258"/>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328c4e3bc08_0_615"/>
          <p:cNvSpPr txBox="1"/>
          <p:nvPr>
            <p:ph idx="4294967295" type="title"/>
          </p:nvPr>
        </p:nvSpPr>
        <p:spPr>
          <a:xfrm>
            <a:off x="2378613" y="516725"/>
            <a:ext cx="7966200" cy="762000"/>
          </a:xfrm>
          <a:prstGeom prst="rect">
            <a:avLst/>
          </a:prstGeom>
        </p:spPr>
        <p:txBody>
          <a:bodyPr anchorCtr="0" anchor="ctr" bIns="30450" lIns="60950" spcFirstLastPara="1" rIns="60950" wrap="square" tIns="30450">
            <a:noAutofit/>
          </a:bodyPr>
          <a:lstStyle/>
          <a:p>
            <a:pPr indent="0" lvl="0" marL="0" rtl="0" algn="l">
              <a:spcBef>
                <a:spcPts val="0"/>
              </a:spcBef>
              <a:spcAft>
                <a:spcPts val="0"/>
              </a:spcAft>
              <a:buNone/>
            </a:pPr>
            <a:r>
              <a:rPr b="1" lang="en-US" sz="3200">
                <a:latin typeface="Times New Roman"/>
                <a:ea typeface="Times New Roman"/>
                <a:cs typeface="Times New Roman"/>
                <a:sym typeface="Times New Roman"/>
              </a:rPr>
              <a:t>Patient Engagement - </a:t>
            </a:r>
            <a:r>
              <a:rPr b="1" lang="en-US" sz="3200">
                <a:latin typeface="Times New Roman"/>
                <a:ea typeface="Times New Roman"/>
                <a:cs typeface="Times New Roman"/>
                <a:sym typeface="Times New Roman"/>
              </a:rPr>
              <a:t>Appointment Booking</a:t>
            </a:r>
            <a:endParaRPr b="1" sz="3200">
              <a:latin typeface="Times New Roman"/>
              <a:ea typeface="Times New Roman"/>
              <a:cs typeface="Times New Roman"/>
              <a:sym typeface="Times New Roman"/>
            </a:endParaRPr>
          </a:p>
        </p:txBody>
      </p:sp>
      <p:sp>
        <p:nvSpPr>
          <p:cNvPr id="528" name="Google Shape;528;g328c4e3bc08_0_615"/>
          <p:cNvSpPr txBox="1"/>
          <p:nvPr>
            <p:ph idx="4294967295" type="body"/>
          </p:nvPr>
        </p:nvSpPr>
        <p:spPr>
          <a:xfrm>
            <a:off x="909250" y="3810000"/>
            <a:ext cx="10707300" cy="2673900"/>
          </a:xfrm>
          <a:prstGeom prst="rect">
            <a:avLst/>
          </a:prstGeom>
        </p:spPr>
        <p:txBody>
          <a:bodyPr anchorCtr="0" anchor="t" bIns="30450" lIns="60950" spcFirstLastPara="1" rIns="60950" wrap="square" tIns="30450">
            <a:noAutofit/>
          </a:bodyPr>
          <a:lstStyle/>
          <a:p>
            <a:pPr indent="-381000" lvl="0" marL="457200" rtl="0" algn="l">
              <a:lnSpc>
                <a:spcPct val="115000"/>
              </a:lnSpc>
              <a:spcBef>
                <a:spcPts val="400"/>
              </a:spcBef>
              <a:spcAft>
                <a:spcPts val="0"/>
              </a:spcAft>
              <a:buSzPts val="2400"/>
              <a:buFont typeface="Times New Roman"/>
              <a:buChar char="•"/>
            </a:pPr>
            <a:r>
              <a:rPr b="1" lang="en-US" sz="2400">
                <a:latin typeface="Times New Roman"/>
                <a:ea typeface="Times New Roman"/>
                <a:cs typeface="Times New Roman"/>
                <a:sym typeface="Times New Roman"/>
              </a:rPr>
              <a:t>Inform patients what to bring</a:t>
            </a:r>
            <a:r>
              <a:rPr lang="en-US" sz="2400">
                <a:latin typeface="Times New Roman"/>
                <a:ea typeface="Times New Roman"/>
                <a:cs typeface="Times New Roman"/>
                <a:sym typeface="Times New Roman"/>
              </a:rPr>
              <a:t>, such as Aadhar card, previous prescriptions, test reports, and insurance policies.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Recommend the consultant </a:t>
            </a:r>
            <a:r>
              <a:rPr b="1" lang="en-US" sz="2400">
                <a:latin typeface="Times New Roman"/>
                <a:ea typeface="Times New Roman"/>
                <a:cs typeface="Times New Roman"/>
                <a:sym typeface="Times New Roman"/>
              </a:rPr>
              <a:t>based on the patient’s condition.</a:t>
            </a:r>
            <a:endParaRPr b="1"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Ensure patients </a:t>
            </a:r>
            <a:r>
              <a:rPr b="1" lang="en-US" sz="2400">
                <a:latin typeface="Times New Roman"/>
                <a:ea typeface="Times New Roman"/>
                <a:cs typeface="Times New Roman"/>
                <a:sym typeface="Times New Roman"/>
              </a:rPr>
              <a:t>bring an attendant</a:t>
            </a:r>
            <a:r>
              <a:rPr lang="en-US" sz="2400">
                <a:latin typeface="Times New Roman"/>
                <a:ea typeface="Times New Roman"/>
                <a:cs typeface="Times New Roman"/>
                <a:sym typeface="Times New Roman"/>
              </a:rPr>
              <a:t> if necessary.</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Provide access to the hospital website for </a:t>
            </a:r>
            <a:r>
              <a:rPr b="1" lang="en-US" sz="2400">
                <a:latin typeface="Times New Roman"/>
                <a:ea typeface="Times New Roman"/>
                <a:cs typeface="Times New Roman"/>
                <a:sym typeface="Times New Roman"/>
              </a:rPr>
              <a:t>online appointment</a:t>
            </a:r>
            <a:r>
              <a:rPr lang="en-US" sz="2400">
                <a:latin typeface="Times New Roman"/>
                <a:ea typeface="Times New Roman"/>
                <a:cs typeface="Times New Roman"/>
                <a:sym typeface="Times New Roman"/>
              </a:rPr>
              <a:t>s and other details.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Tell them </a:t>
            </a:r>
            <a:r>
              <a:rPr b="1" lang="en-US" sz="2400">
                <a:latin typeface="Times New Roman"/>
                <a:ea typeface="Times New Roman"/>
                <a:cs typeface="Times New Roman"/>
                <a:sym typeface="Times New Roman"/>
              </a:rPr>
              <a:t>where to report</a:t>
            </a:r>
            <a:r>
              <a:rPr lang="en-US" sz="2400">
                <a:latin typeface="Times New Roman"/>
                <a:ea typeface="Times New Roman"/>
                <a:cs typeface="Times New Roman"/>
                <a:sym typeface="Times New Roman"/>
              </a:rPr>
              <a:t>; pre-billing; pre payment if possible</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p:txBody>
      </p:sp>
      <p:sp>
        <p:nvSpPr>
          <p:cNvPr id="529" name="Google Shape;529;g328c4e3bc08_0_615"/>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530" name="Google Shape;530;g328c4e3bc08_0_615"/>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531" name="Google Shape;531;g328c4e3bc08_0_615"/>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532" name="Google Shape;532;g328c4e3bc08_0_615"/>
          <p:cNvSpPr/>
          <p:nvPr/>
        </p:nvSpPr>
        <p:spPr>
          <a:xfrm>
            <a:off x="4550237" y="1409200"/>
            <a:ext cx="3088476" cy="2064392"/>
          </a:xfrm>
          <a:custGeom>
            <a:rect b="b" l="l" r="r" t="t"/>
            <a:pathLst>
              <a:path extrusionOk="0" h="1569880" w="2279318">
                <a:moveTo>
                  <a:pt x="0" y="0"/>
                </a:moveTo>
                <a:lnTo>
                  <a:pt x="2279318" y="0"/>
                </a:lnTo>
                <a:lnTo>
                  <a:pt x="2279318" y="1569880"/>
                </a:lnTo>
                <a:lnTo>
                  <a:pt x="0" y="156988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32a8a051f25_0_8"/>
          <p:cNvSpPr txBox="1"/>
          <p:nvPr>
            <p:ph idx="12" type="sldNum"/>
          </p:nvPr>
        </p:nvSpPr>
        <p:spPr>
          <a:xfrm>
            <a:off x="11483193" y="64053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538" name="Google Shape;538;g32a8a051f25_0_8"/>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539" name="Google Shape;539;g32a8a051f25_0_8"/>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540" name="Google Shape;540;g32a8a051f25_0_8"/>
          <p:cNvPicPr preferRelativeResize="0"/>
          <p:nvPr/>
        </p:nvPicPr>
        <p:blipFill>
          <a:blip r:embed="rId5">
            <a:alphaModFix/>
          </a:blip>
          <a:stretch>
            <a:fillRect/>
          </a:stretch>
        </p:blipFill>
        <p:spPr>
          <a:xfrm>
            <a:off x="366500" y="1035475"/>
            <a:ext cx="3739411" cy="5289125"/>
          </a:xfrm>
          <a:prstGeom prst="rect">
            <a:avLst/>
          </a:prstGeom>
          <a:noFill/>
          <a:ln>
            <a:noFill/>
          </a:ln>
        </p:spPr>
      </p:pic>
      <p:pic>
        <p:nvPicPr>
          <p:cNvPr id="541" name="Google Shape;541;g32a8a051f25_0_8"/>
          <p:cNvPicPr preferRelativeResize="0"/>
          <p:nvPr/>
        </p:nvPicPr>
        <p:blipFill>
          <a:blip r:embed="rId6">
            <a:alphaModFix/>
          </a:blip>
          <a:stretch>
            <a:fillRect/>
          </a:stretch>
        </p:blipFill>
        <p:spPr>
          <a:xfrm>
            <a:off x="8083075" y="1037300"/>
            <a:ext cx="3736998" cy="5285478"/>
          </a:xfrm>
          <a:prstGeom prst="rect">
            <a:avLst/>
          </a:prstGeom>
          <a:noFill/>
          <a:ln>
            <a:noFill/>
          </a:ln>
        </p:spPr>
      </p:pic>
      <p:pic>
        <p:nvPicPr>
          <p:cNvPr id="542" name="Google Shape;542;g32a8a051f25_0_8"/>
          <p:cNvPicPr preferRelativeResize="0"/>
          <p:nvPr/>
        </p:nvPicPr>
        <p:blipFill>
          <a:blip r:embed="rId7">
            <a:alphaModFix/>
          </a:blip>
          <a:stretch>
            <a:fillRect/>
          </a:stretch>
        </p:blipFill>
        <p:spPr>
          <a:xfrm>
            <a:off x="4224688" y="1035475"/>
            <a:ext cx="3739576" cy="52891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28c4e3bc08_0_623"/>
          <p:cNvSpPr txBox="1"/>
          <p:nvPr>
            <p:ph idx="4294967295" type="title"/>
          </p:nvPr>
        </p:nvSpPr>
        <p:spPr>
          <a:xfrm>
            <a:off x="1878425" y="590450"/>
            <a:ext cx="8432100" cy="762000"/>
          </a:xfrm>
          <a:prstGeom prst="rect">
            <a:avLst/>
          </a:prstGeom>
        </p:spPr>
        <p:txBody>
          <a:bodyPr anchorCtr="0" anchor="ctr" bIns="30450" lIns="60950" spcFirstLastPara="1" rIns="60950" wrap="square" tIns="30450">
            <a:noAutofit/>
          </a:bodyPr>
          <a:lstStyle/>
          <a:p>
            <a:pPr indent="0" lvl="0" marL="0" rtl="0" algn="l">
              <a:spcBef>
                <a:spcPts val="0"/>
              </a:spcBef>
              <a:spcAft>
                <a:spcPts val="0"/>
              </a:spcAft>
              <a:buNone/>
            </a:pPr>
            <a:r>
              <a:rPr b="1" lang="en-US" sz="3200">
                <a:latin typeface="Times New Roman"/>
                <a:ea typeface="Times New Roman"/>
                <a:cs typeface="Times New Roman"/>
                <a:sym typeface="Times New Roman"/>
              </a:rPr>
              <a:t>Patient Engagement - Registration and Billing</a:t>
            </a:r>
            <a:endParaRPr b="1" sz="3200">
              <a:latin typeface="Times New Roman"/>
              <a:ea typeface="Times New Roman"/>
              <a:cs typeface="Times New Roman"/>
              <a:sym typeface="Times New Roman"/>
            </a:endParaRPr>
          </a:p>
        </p:txBody>
      </p:sp>
      <p:sp>
        <p:nvSpPr>
          <p:cNvPr id="548" name="Google Shape;548;g328c4e3bc08_0_623"/>
          <p:cNvSpPr txBox="1"/>
          <p:nvPr>
            <p:ph idx="4294967295" type="body"/>
          </p:nvPr>
        </p:nvSpPr>
        <p:spPr>
          <a:xfrm>
            <a:off x="675575" y="3849550"/>
            <a:ext cx="10990200" cy="2642100"/>
          </a:xfrm>
          <a:prstGeom prst="rect">
            <a:avLst/>
          </a:prstGeom>
        </p:spPr>
        <p:txBody>
          <a:bodyPr anchorCtr="0" anchor="t" bIns="30450" lIns="60950" spcFirstLastPara="1" rIns="60950" wrap="square" tIns="30450">
            <a:noAutofit/>
          </a:bodyPr>
          <a:lstStyle/>
          <a:p>
            <a:pPr indent="-381000" lvl="0" marL="457200" rtl="0" algn="l">
              <a:lnSpc>
                <a:spcPct val="115000"/>
              </a:lnSpc>
              <a:spcBef>
                <a:spcPts val="400"/>
              </a:spcBef>
              <a:spcAft>
                <a:spcPts val="0"/>
              </a:spcAft>
              <a:buSzPts val="2400"/>
              <a:buFont typeface="Times New Roman"/>
              <a:buChar char="•"/>
            </a:pPr>
            <a:r>
              <a:rPr lang="en-US" sz="2400">
                <a:latin typeface="Times New Roman"/>
                <a:ea typeface="Times New Roman"/>
                <a:cs typeface="Times New Roman"/>
                <a:sym typeface="Times New Roman"/>
              </a:rPr>
              <a:t>Collect </a:t>
            </a:r>
            <a:r>
              <a:rPr b="1" lang="en-US" sz="2400">
                <a:latin typeface="Times New Roman"/>
                <a:ea typeface="Times New Roman"/>
                <a:cs typeface="Times New Roman"/>
                <a:sym typeface="Times New Roman"/>
              </a:rPr>
              <a:t>accurate patient information</a:t>
            </a:r>
            <a:r>
              <a:rPr lang="en-US" sz="2400">
                <a:latin typeface="Times New Roman"/>
                <a:ea typeface="Times New Roman"/>
                <a:cs typeface="Times New Roman"/>
                <a:sym typeface="Times New Roman"/>
              </a:rPr>
              <a:t>, including demographics, contact details, and insurance coverage.</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b="1" lang="en-US" sz="2400">
                <a:latin typeface="Times New Roman"/>
                <a:ea typeface="Times New Roman"/>
                <a:cs typeface="Times New Roman"/>
                <a:sym typeface="Times New Roman"/>
              </a:rPr>
              <a:t>Explain costs</a:t>
            </a:r>
            <a:r>
              <a:rPr lang="en-US" sz="2400">
                <a:latin typeface="Times New Roman"/>
                <a:ea typeface="Times New Roman"/>
                <a:cs typeface="Times New Roman"/>
                <a:sym typeface="Times New Roman"/>
              </a:rPr>
              <a:t>, billing structure, and insurance coverage clearly to patients.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Issue a Unique Hospital Identification (</a:t>
            </a:r>
            <a:r>
              <a:rPr b="1" lang="en-US" sz="2400">
                <a:latin typeface="Times New Roman"/>
                <a:ea typeface="Times New Roman"/>
                <a:cs typeface="Times New Roman"/>
                <a:sym typeface="Times New Roman"/>
              </a:rPr>
              <a:t>UHID</a:t>
            </a:r>
            <a:r>
              <a:rPr lang="en-US" sz="2400">
                <a:latin typeface="Times New Roman"/>
                <a:ea typeface="Times New Roman"/>
                <a:cs typeface="Times New Roman"/>
                <a:sym typeface="Times New Roman"/>
              </a:rPr>
              <a:t>) for seamless records management.</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Train staff to ask questions and </a:t>
            </a:r>
            <a:r>
              <a:rPr b="1" lang="en-US" sz="2400">
                <a:latin typeface="Times New Roman"/>
                <a:ea typeface="Times New Roman"/>
                <a:cs typeface="Times New Roman"/>
                <a:sym typeface="Times New Roman"/>
              </a:rPr>
              <a:t>summarize medical history</a:t>
            </a:r>
            <a:r>
              <a:rPr lang="en-US" sz="2400">
                <a:latin typeface="Times New Roman"/>
                <a:ea typeface="Times New Roman"/>
                <a:cs typeface="Times New Roman"/>
                <a:sym typeface="Times New Roman"/>
              </a:rPr>
              <a:t> to ensure accurate documentation.</a:t>
            </a:r>
            <a:endParaRPr sz="2400">
              <a:latin typeface="Times New Roman"/>
              <a:ea typeface="Times New Roman"/>
              <a:cs typeface="Times New Roman"/>
              <a:sym typeface="Times New Roman"/>
            </a:endParaRPr>
          </a:p>
        </p:txBody>
      </p:sp>
      <p:sp>
        <p:nvSpPr>
          <p:cNvPr id="549" name="Google Shape;549;g328c4e3bc08_0_623"/>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550" name="Google Shape;550;g328c4e3bc08_0_623"/>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551" name="Google Shape;551;g328c4e3bc08_0_623"/>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552" name="Google Shape;552;g328c4e3bc08_0_623"/>
          <p:cNvSpPr/>
          <p:nvPr/>
        </p:nvSpPr>
        <p:spPr>
          <a:xfrm>
            <a:off x="4362653" y="1482951"/>
            <a:ext cx="3310796" cy="2235497"/>
          </a:xfrm>
          <a:custGeom>
            <a:rect b="b" l="l" r="r" t="t"/>
            <a:pathLst>
              <a:path extrusionOk="0" h="1410408" w="1831699">
                <a:moveTo>
                  <a:pt x="0" y="0"/>
                </a:moveTo>
                <a:lnTo>
                  <a:pt x="1831699" y="0"/>
                </a:lnTo>
                <a:lnTo>
                  <a:pt x="1831699" y="1410408"/>
                </a:lnTo>
                <a:lnTo>
                  <a:pt x="0" y="141040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328c4e3bc08_0_631"/>
          <p:cNvSpPr txBox="1"/>
          <p:nvPr>
            <p:ph idx="4294967295" type="title"/>
          </p:nvPr>
        </p:nvSpPr>
        <p:spPr>
          <a:xfrm>
            <a:off x="1909450" y="618050"/>
            <a:ext cx="8511000" cy="762000"/>
          </a:xfrm>
          <a:prstGeom prst="rect">
            <a:avLst/>
          </a:prstGeom>
        </p:spPr>
        <p:txBody>
          <a:bodyPr anchorCtr="0" anchor="ctr" bIns="30450" lIns="60950" spcFirstLastPara="1" rIns="60950" wrap="square" tIns="30450">
            <a:noAutofit/>
          </a:bodyPr>
          <a:lstStyle/>
          <a:p>
            <a:pPr indent="0" lvl="0" marL="0" rtl="0" algn="l">
              <a:spcBef>
                <a:spcPts val="0"/>
              </a:spcBef>
              <a:spcAft>
                <a:spcPts val="0"/>
              </a:spcAft>
              <a:buNone/>
            </a:pPr>
            <a:r>
              <a:rPr b="1" lang="en-US" sz="3200">
                <a:latin typeface="Times New Roman"/>
                <a:ea typeface="Times New Roman"/>
                <a:cs typeface="Times New Roman"/>
                <a:sym typeface="Times New Roman"/>
              </a:rPr>
              <a:t>Patient Engagement - Navigating within  OPD</a:t>
            </a:r>
            <a:endParaRPr b="1" sz="3200">
              <a:latin typeface="Times New Roman"/>
              <a:ea typeface="Times New Roman"/>
              <a:cs typeface="Times New Roman"/>
              <a:sym typeface="Times New Roman"/>
            </a:endParaRPr>
          </a:p>
        </p:txBody>
      </p:sp>
      <p:sp>
        <p:nvSpPr>
          <p:cNvPr id="558" name="Google Shape;558;g328c4e3bc08_0_631"/>
          <p:cNvSpPr txBox="1"/>
          <p:nvPr>
            <p:ph idx="4294967295" type="body"/>
          </p:nvPr>
        </p:nvSpPr>
        <p:spPr>
          <a:xfrm>
            <a:off x="599375" y="4060300"/>
            <a:ext cx="10990200" cy="2337600"/>
          </a:xfrm>
          <a:prstGeom prst="rect">
            <a:avLst/>
          </a:prstGeom>
        </p:spPr>
        <p:txBody>
          <a:bodyPr anchorCtr="0" anchor="t" bIns="30450" lIns="60950" spcFirstLastPara="1" rIns="60950" wrap="square" tIns="30450">
            <a:noAutofit/>
          </a:bodyPr>
          <a:lstStyle/>
          <a:p>
            <a:pPr indent="-382270" lvl="0" marL="457200" rtl="0" algn="l">
              <a:lnSpc>
                <a:spcPct val="115000"/>
              </a:lnSpc>
              <a:spcBef>
                <a:spcPts val="400"/>
              </a:spcBef>
              <a:spcAft>
                <a:spcPts val="0"/>
              </a:spcAft>
              <a:buSzPts val="2420"/>
              <a:buFont typeface="Times New Roman"/>
              <a:buChar char="•"/>
            </a:pPr>
            <a:r>
              <a:rPr lang="en-US" sz="2420">
                <a:latin typeface="Times New Roman"/>
                <a:ea typeface="Times New Roman"/>
                <a:cs typeface="Times New Roman"/>
                <a:sym typeface="Times New Roman"/>
              </a:rPr>
              <a:t>Install clear, </a:t>
            </a:r>
            <a:r>
              <a:rPr b="1" lang="en-US" sz="2420">
                <a:latin typeface="Times New Roman"/>
                <a:ea typeface="Times New Roman"/>
                <a:cs typeface="Times New Roman"/>
                <a:sym typeface="Times New Roman"/>
              </a:rPr>
              <a:t>multi-lingual signages</a:t>
            </a:r>
            <a:r>
              <a:rPr lang="en-US" sz="2420">
                <a:latin typeface="Times New Roman"/>
                <a:ea typeface="Times New Roman"/>
                <a:cs typeface="Times New Roman"/>
                <a:sym typeface="Times New Roman"/>
              </a:rPr>
              <a:t> and internal directions, emphasizing emergency and OPD locations.</a:t>
            </a:r>
            <a:endParaRPr sz="2420">
              <a:latin typeface="Times New Roman"/>
              <a:ea typeface="Times New Roman"/>
              <a:cs typeface="Times New Roman"/>
              <a:sym typeface="Times New Roman"/>
            </a:endParaRPr>
          </a:p>
          <a:p>
            <a:pPr indent="-382270" lvl="0" marL="457200" rtl="0" algn="l">
              <a:lnSpc>
                <a:spcPct val="115000"/>
              </a:lnSpc>
              <a:spcBef>
                <a:spcPts val="0"/>
              </a:spcBef>
              <a:spcAft>
                <a:spcPts val="0"/>
              </a:spcAft>
              <a:buSzPts val="2420"/>
              <a:buFont typeface="Times New Roman"/>
              <a:buChar char="•"/>
            </a:pPr>
            <a:r>
              <a:rPr lang="en-US" sz="2420">
                <a:latin typeface="Times New Roman"/>
                <a:ea typeface="Times New Roman"/>
                <a:cs typeface="Times New Roman"/>
                <a:sym typeface="Times New Roman"/>
              </a:rPr>
              <a:t>Provide OPD tokens for </a:t>
            </a:r>
            <a:r>
              <a:rPr b="1" lang="en-US" sz="2420">
                <a:latin typeface="Times New Roman"/>
                <a:ea typeface="Times New Roman"/>
                <a:cs typeface="Times New Roman"/>
                <a:sym typeface="Times New Roman"/>
              </a:rPr>
              <a:t>queue management</a:t>
            </a:r>
            <a:r>
              <a:rPr lang="en-US" sz="2420">
                <a:latin typeface="Times New Roman"/>
                <a:ea typeface="Times New Roman"/>
                <a:cs typeface="Times New Roman"/>
                <a:sym typeface="Times New Roman"/>
              </a:rPr>
              <a:t> and guide patients on where to wait.</a:t>
            </a:r>
            <a:endParaRPr sz="2420">
              <a:latin typeface="Times New Roman"/>
              <a:ea typeface="Times New Roman"/>
              <a:cs typeface="Times New Roman"/>
              <a:sym typeface="Times New Roman"/>
            </a:endParaRPr>
          </a:p>
          <a:p>
            <a:pPr indent="-382270" lvl="0" marL="457200" rtl="0" algn="l">
              <a:lnSpc>
                <a:spcPct val="115000"/>
              </a:lnSpc>
              <a:spcBef>
                <a:spcPts val="0"/>
              </a:spcBef>
              <a:spcAft>
                <a:spcPts val="0"/>
              </a:spcAft>
              <a:buSzPts val="2420"/>
              <a:buFont typeface="Times New Roman"/>
              <a:buChar char="•"/>
            </a:pPr>
            <a:r>
              <a:rPr lang="en-US" sz="2420">
                <a:latin typeface="Times New Roman"/>
                <a:ea typeface="Times New Roman"/>
                <a:cs typeface="Times New Roman"/>
                <a:sym typeface="Times New Roman"/>
              </a:rPr>
              <a:t>Implement a system to </a:t>
            </a:r>
            <a:r>
              <a:rPr b="1" lang="en-US" sz="2420">
                <a:latin typeface="Times New Roman"/>
                <a:ea typeface="Times New Roman"/>
                <a:cs typeface="Times New Roman"/>
                <a:sym typeface="Times New Roman"/>
              </a:rPr>
              <a:t>update patients on wait times</a:t>
            </a:r>
            <a:r>
              <a:rPr lang="en-US" sz="2420">
                <a:latin typeface="Times New Roman"/>
                <a:ea typeface="Times New Roman"/>
                <a:cs typeface="Times New Roman"/>
                <a:sym typeface="Times New Roman"/>
              </a:rPr>
              <a:t> and assist them in locating consulting rooms.</a:t>
            </a:r>
            <a:endParaRPr sz="2420">
              <a:latin typeface="Times New Roman"/>
              <a:ea typeface="Times New Roman"/>
              <a:cs typeface="Times New Roman"/>
              <a:sym typeface="Times New Roman"/>
            </a:endParaRPr>
          </a:p>
          <a:p>
            <a:pPr indent="0" lvl="0" marL="0" rtl="0" algn="l">
              <a:lnSpc>
                <a:spcPct val="115000"/>
              </a:lnSpc>
              <a:spcBef>
                <a:spcPts val="400"/>
              </a:spcBef>
              <a:spcAft>
                <a:spcPts val="0"/>
              </a:spcAft>
              <a:buSzPts val="1018"/>
              <a:buNone/>
            </a:pPr>
            <a:r>
              <a:t/>
            </a:r>
            <a:endParaRPr sz="2420">
              <a:latin typeface="Times New Roman"/>
              <a:ea typeface="Times New Roman"/>
              <a:cs typeface="Times New Roman"/>
              <a:sym typeface="Times New Roman"/>
            </a:endParaRPr>
          </a:p>
        </p:txBody>
      </p:sp>
      <p:sp>
        <p:nvSpPr>
          <p:cNvPr id="559" name="Google Shape;559;g328c4e3bc08_0_631"/>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560" name="Google Shape;560;g328c4e3bc08_0_631"/>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561" name="Google Shape;561;g328c4e3bc08_0_631"/>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562" name="Google Shape;562;g328c4e3bc08_0_631"/>
          <p:cNvSpPr/>
          <p:nvPr/>
        </p:nvSpPr>
        <p:spPr>
          <a:xfrm>
            <a:off x="4162912" y="1380050"/>
            <a:ext cx="3863123" cy="2475539"/>
          </a:xfrm>
          <a:custGeom>
            <a:rect b="b" l="l" r="r" t="t"/>
            <a:pathLst>
              <a:path extrusionOk="0" h="1381054" w="1914807">
                <a:moveTo>
                  <a:pt x="0" y="0"/>
                </a:moveTo>
                <a:lnTo>
                  <a:pt x="1914807" y="0"/>
                </a:lnTo>
                <a:lnTo>
                  <a:pt x="1914807" y="1381054"/>
                </a:lnTo>
                <a:lnTo>
                  <a:pt x="0" y="138105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328c4e3bc08_0_639"/>
          <p:cNvSpPr txBox="1"/>
          <p:nvPr>
            <p:ph idx="4294967295" type="title"/>
          </p:nvPr>
        </p:nvSpPr>
        <p:spPr>
          <a:xfrm>
            <a:off x="2409750" y="455350"/>
            <a:ext cx="7597500" cy="762000"/>
          </a:xfrm>
          <a:prstGeom prst="rect">
            <a:avLst/>
          </a:prstGeom>
        </p:spPr>
        <p:txBody>
          <a:bodyPr anchorCtr="0" anchor="ctr" bIns="30450" lIns="60950" spcFirstLastPara="1" rIns="60950" wrap="square" tIns="30450">
            <a:noAutofit/>
          </a:bodyPr>
          <a:lstStyle/>
          <a:p>
            <a:pPr indent="0" lvl="0" marL="0" rtl="0" algn="l">
              <a:spcBef>
                <a:spcPts val="0"/>
              </a:spcBef>
              <a:spcAft>
                <a:spcPts val="0"/>
              </a:spcAft>
              <a:buNone/>
            </a:pPr>
            <a:r>
              <a:rPr b="1" lang="en-US" sz="3200">
                <a:latin typeface="Times New Roman"/>
                <a:ea typeface="Times New Roman"/>
                <a:cs typeface="Times New Roman"/>
                <a:sym typeface="Times New Roman"/>
              </a:rPr>
              <a:t>Patient Engagement - Doctor Consultation</a:t>
            </a:r>
            <a:endParaRPr b="1" sz="3200">
              <a:latin typeface="Times New Roman"/>
              <a:ea typeface="Times New Roman"/>
              <a:cs typeface="Times New Roman"/>
              <a:sym typeface="Times New Roman"/>
            </a:endParaRPr>
          </a:p>
        </p:txBody>
      </p:sp>
      <p:sp>
        <p:nvSpPr>
          <p:cNvPr id="568" name="Google Shape;568;g328c4e3bc08_0_639"/>
          <p:cNvSpPr txBox="1"/>
          <p:nvPr>
            <p:ph idx="4294967295" type="body"/>
          </p:nvPr>
        </p:nvSpPr>
        <p:spPr>
          <a:xfrm>
            <a:off x="626350" y="3854550"/>
            <a:ext cx="10990200" cy="2756700"/>
          </a:xfrm>
          <a:prstGeom prst="rect">
            <a:avLst/>
          </a:prstGeom>
        </p:spPr>
        <p:txBody>
          <a:bodyPr anchorCtr="0" anchor="t" bIns="30450" lIns="60950" spcFirstLastPara="1" rIns="60950" wrap="square" tIns="30450">
            <a:noAutofit/>
          </a:bodyPr>
          <a:lstStyle/>
          <a:p>
            <a:pPr indent="-383540" lvl="0" marL="457200" rtl="0" algn="l">
              <a:lnSpc>
                <a:spcPct val="115000"/>
              </a:lnSpc>
              <a:spcBef>
                <a:spcPts val="400"/>
              </a:spcBef>
              <a:spcAft>
                <a:spcPts val="0"/>
              </a:spcAft>
              <a:buSzPts val="2440"/>
              <a:buFont typeface="Times New Roman"/>
              <a:buChar char="•"/>
            </a:pPr>
            <a:r>
              <a:rPr lang="en-US" sz="2440">
                <a:latin typeface="Times New Roman"/>
                <a:ea typeface="Times New Roman"/>
                <a:cs typeface="Times New Roman"/>
                <a:sym typeface="Times New Roman"/>
              </a:rPr>
              <a:t>Understand symptoms, </a:t>
            </a:r>
            <a:r>
              <a:rPr b="1" lang="en-US" sz="2440">
                <a:latin typeface="Times New Roman"/>
                <a:ea typeface="Times New Roman"/>
                <a:cs typeface="Times New Roman"/>
                <a:sym typeface="Times New Roman"/>
              </a:rPr>
              <a:t>medical history</a:t>
            </a:r>
            <a:r>
              <a:rPr lang="en-US" sz="2440">
                <a:latin typeface="Times New Roman"/>
                <a:ea typeface="Times New Roman"/>
                <a:cs typeface="Times New Roman"/>
                <a:sym typeface="Times New Roman"/>
              </a:rPr>
              <a:t>, current medications</a:t>
            </a:r>
            <a:endParaRPr sz="2440">
              <a:latin typeface="Times New Roman"/>
              <a:ea typeface="Times New Roman"/>
              <a:cs typeface="Times New Roman"/>
              <a:sym typeface="Times New Roman"/>
            </a:endParaRPr>
          </a:p>
          <a:p>
            <a:pPr indent="-383540" lvl="0" marL="457200" rtl="0" algn="l">
              <a:lnSpc>
                <a:spcPct val="115000"/>
              </a:lnSpc>
              <a:spcBef>
                <a:spcPts val="0"/>
              </a:spcBef>
              <a:spcAft>
                <a:spcPts val="0"/>
              </a:spcAft>
              <a:buSzPts val="2440"/>
              <a:buFont typeface="Times New Roman"/>
              <a:buChar char="•"/>
            </a:pPr>
            <a:r>
              <a:rPr lang="en-US" sz="2440">
                <a:latin typeface="Times New Roman"/>
                <a:ea typeface="Times New Roman"/>
                <a:cs typeface="Times New Roman"/>
                <a:sym typeface="Times New Roman"/>
              </a:rPr>
              <a:t>Use </a:t>
            </a:r>
            <a:r>
              <a:rPr b="1" lang="en-US" sz="2440">
                <a:latin typeface="Times New Roman"/>
                <a:ea typeface="Times New Roman"/>
                <a:cs typeface="Times New Roman"/>
                <a:sym typeface="Times New Roman"/>
              </a:rPr>
              <a:t>patient-friendly language</a:t>
            </a:r>
            <a:r>
              <a:rPr lang="en-US" sz="2440">
                <a:latin typeface="Times New Roman"/>
                <a:ea typeface="Times New Roman"/>
                <a:cs typeface="Times New Roman"/>
                <a:sym typeface="Times New Roman"/>
              </a:rPr>
              <a:t> and visual aids to explain diagnosis, treatment plans, and precautions.</a:t>
            </a:r>
            <a:endParaRPr sz="2440">
              <a:latin typeface="Times New Roman"/>
              <a:ea typeface="Times New Roman"/>
              <a:cs typeface="Times New Roman"/>
              <a:sym typeface="Times New Roman"/>
            </a:endParaRPr>
          </a:p>
          <a:p>
            <a:pPr indent="-383540" lvl="0" marL="457200" rtl="0" algn="l">
              <a:lnSpc>
                <a:spcPct val="115000"/>
              </a:lnSpc>
              <a:spcBef>
                <a:spcPts val="0"/>
              </a:spcBef>
              <a:spcAft>
                <a:spcPts val="0"/>
              </a:spcAft>
              <a:buSzPts val="2440"/>
              <a:buFont typeface="Times New Roman"/>
              <a:buChar char="•"/>
            </a:pPr>
            <a:r>
              <a:rPr lang="en-US" sz="2440">
                <a:latin typeface="Times New Roman"/>
                <a:ea typeface="Times New Roman"/>
                <a:cs typeface="Times New Roman"/>
                <a:sym typeface="Times New Roman"/>
              </a:rPr>
              <a:t>Provide </a:t>
            </a:r>
            <a:r>
              <a:rPr b="1" lang="en-US" sz="2440">
                <a:latin typeface="Times New Roman"/>
                <a:ea typeface="Times New Roman"/>
                <a:cs typeface="Times New Roman"/>
                <a:sym typeface="Times New Roman"/>
              </a:rPr>
              <a:t>written summaries</a:t>
            </a:r>
            <a:r>
              <a:rPr lang="en-US" sz="2440">
                <a:latin typeface="Times New Roman"/>
                <a:ea typeface="Times New Roman"/>
                <a:cs typeface="Times New Roman"/>
                <a:sym typeface="Times New Roman"/>
              </a:rPr>
              <a:t> of key points discussed during consultation.</a:t>
            </a:r>
            <a:endParaRPr sz="2440">
              <a:latin typeface="Times New Roman"/>
              <a:ea typeface="Times New Roman"/>
              <a:cs typeface="Times New Roman"/>
              <a:sym typeface="Times New Roman"/>
            </a:endParaRPr>
          </a:p>
          <a:p>
            <a:pPr indent="-383540" lvl="0" marL="457200" rtl="0" algn="l">
              <a:lnSpc>
                <a:spcPct val="115000"/>
              </a:lnSpc>
              <a:spcBef>
                <a:spcPts val="0"/>
              </a:spcBef>
              <a:spcAft>
                <a:spcPts val="0"/>
              </a:spcAft>
              <a:buSzPts val="2440"/>
              <a:buFont typeface="Times New Roman"/>
              <a:buChar char="•"/>
            </a:pPr>
            <a:r>
              <a:rPr b="1" lang="en-US" sz="2440">
                <a:latin typeface="Times New Roman"/>
                <a:ea typeface="Times New Roman"/>
                <a:cs typeface="Times New Roman"/>
                <a:sym typeface="Times New Roman"/>
              </a:rPr>
              <a:t>Encourage questions</a:t>
            </a:r>
            <a:r>
              <a:rPr lang="en-US" sz="2440">
                <a:latin typeface="Times New Roman"/>
                <a:ea typeface="Times New Roman"/>
                <a:cs typeface="Times New Roman"/>
                <a:sym typeface="Times New Roman"/>
              </a:rPr>
              <a:t> and ensure time for patient comprehension.</a:t>
            </a:r>
            <a:endParaRPr sz="2440">
              <a:latin typeface="Times New Roman"/>
              <a:ea typeface="Times New Roman"/>
              <a:cs typeface="Times New Roman"/>
              <a:sym typeface="Times New Roman"/>
            </a:endParaRPr>
          </a:p>
          <a:p>
            <a:pPr indent="-383540" lvl="0" marL="457200" rtl="0" algn="l">
              <a:lnSpc>
                <a:spcPct val="115000"/>
              </a:lnSpc>
              <a:spcBef>
                <a:spcPts val="0"/>
              </a:spcBef>
              <a:spcAft>
                <a:spcPts val="0"/>
              </a:spcAft>
              <a:buSzPts val="2440"/>
              <a:buFont typeface="Times New Roman"/>
              <a:buChar char="•"/>
            </a:pPr>
            <a:r>
              <a:rPr lang="en-US" sz="2440">
                <a:latin typeface="Times New Roman"/>
                <a:ea typeface="Times New Roman"/>
                <a:cs typeface="Times New Roman"/>
                <a:sym typeface="Times New Roman"/>
              </a:rPr>
              <a:t>Encourage </a:t>
            </a:r>
            <a:r>
              <a:rPr b="1" lang="en-US" sz="2440">
                <a:latin typeface="Times New Roman"/>
                <a:ea typeface="Times New Roman"/>
                <a:cs typeface="Times New Roman"/>
                <a:sym typeface="Times New Roman"/>
              </a:rPr>
              <a:t>second opinions</a:t>
            </a:r>
            <a:r>
              <a:rPr lang="en-US" sz="2440">
                <a:latin typeface="Times New Roman"/>
                <a:ea typeface="Times New Roman"/>
                <a:cs typeface="Times New Roman"/>
                <a:sym typeface="Times New Roman"/>
              </a:rPr>
              <a:t> for serious conditions or interventions when necessary.</a:t>
            </a:r>
            <a:endParaRPr sz="2440">
              <a:latin typeface="Times New Roman"/>
              <a:ea typeface="Times New Roman"/>
              <a:cs typeface="Times New Roman"/>
              <a:sym typeface="Times New Roman"/>
            </a:endParaRPr>
          </a:p>
          <a:p>
            <a:pPr indent="0" lvl="0" marL="0" rtl="0" algn="l">
              <a:lnSpc>
                <a:spcPct val="115000"/>
              </a:lnSpc>
              <a:spcBef>
                <a:spcPts val="400"/>
              </a:spcBef>
              <a:spcAft>
                <a:spcPts val="0"/>
              </a:spcAft>
              <a:buSzPts val="935"/>
              <a:buNone/>
            </a:pPr>
            <a:r>
              <a:t/>
            </a:r>
            <a:endParaRPr sz="2440">
              <a:latin typeface="Times New Roman"/>
              <a:ea typeface="Times New Roman"/>
              <a:cs typeface="Times New Roman"/>
              <a:sym typeface="Times New Roman"/>
            </a:endParaRPr>
          </a:p>
        </p:txBody>
      </p:sp>
      <p:sp>
        <p:nvSpPr>
          <p:cNvPr id="569" name="Google Shape;569;g328c4e3bc08_0_639"/>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570" name="Google Shape;570;g328c4e3bc08_0_639"/>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571" name="Google Shape;571;g328c4e3bc08_0_639"/>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572" name="Google Shape;572;g328c4e3bc08_0_639"/>
          <p:cNvSpPr/>
          <p:nvPr/>
        </p:nvSpPr>
        <p:spPr>
          <a:xfrm>
            <a:off x="4498523" y="1266550"/>
            <a:ext cx="2955845" cy="2538789"/>
          </a:xfrm>
          <a:custGeom>
            <a:rect b="b" l="l" r="r" t="t"/>
            <a:pathLst>
              <a:path extrusionOk="0" h="1833061" w="1807856">
                <a:moveTo>
                  <a:pt x="0" y="0"/>
                </a:moveTo>
                <a:lnTo>
                  <a:pt x="1807856" y="0"/>
                </a:lnTo>
                <a:lnTo>
                  <a:pt x="1807856" y="1833061"/>
                </a:lnTo>
                <a:lnTo>
                  <a:pt x="0" y="183306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328c4e3bc08_0_647"/>
          <p:cNvSpPr txBox="1"/>
          <p:nvPr>
            <p:ph idx="4294967295" type="title"/>
          </p:nvPr>
        </p:nvSpPr>
        <p:spPr>
          <a:xfrm>
            <a:off x="2678222" y="484350"/>
            <a:ext cx="7093500" cy="762000"/>
          </a:xfrm>
          <a:prstGeom prst="rect">
            <a:avLst/>
          </a:prstGeom>
        </p:spPr>
        <p:txBody>
          <a:bodyPr anchorCtr="0" anchor="ctr" bIns="30450" lIns="60950" spcFirstLastPara="1" rIns="60950" wrap="square" tIns="30450">
            <a:normAutofit/>
          </a:bodyPr>
          <a:lstStyle/>
          <a:p>
            <a:pPr indent="0" lvl="0" marL="0" rtl="0" algn="l">
              <a:lnSpc>
                <a:spcPct val="87013"/>
              </a:lnSpc>
              <a:spcBef>
                <a:spcPts val="0"/>
              </a:spcBef>
              <a:spcAft>
                <a:spcPts val="0"/>
              </a:spcAft>
              <a:buNone/>
            </a:pPr>
            <a:r>
              <a:rPr b="1" lang="en-US" sz="3200">
                <a:latin typeface="Times New Roman"/>
                <a:ea typeface="Times New Roman"/>
                <a:cs typeface="Times New Roman"/>
                <a:sym typeface="Times New Roman"/>
              </a:rPr>
              <a:t>Patient Engagement - Diagnostic Tests</a:t>
            </a:r>
            <a:endParaRPr b="1" sz="3200">
              <a:latin typeface="Times New Roman"/>
              <a:ea typeface="Times New Roman"/>
              <a:cs typeface="Times New Roman"/>
              <a:sym typeface="Times New Roman"/>
            </a:endParaRPr>
          </a:p>
        </p:txBody>
      </p:sp>
      <p:sp>
        <p:nvSpPr>
          <p:cNvPr id="578" name="Google Shape;578;g328c4e3bc08_0_647"/>
          <p:cNvSpPr txBox="1"/>
          <p:nvPr>
            <p:ph idx="4294967295" type="body"/>
          </p:nvPr>
        </p:nvSpPr>
        <p:spPr>
          <a:xfrm>
            <a:off x="729875" y="3473550"/>
            <a:ext cx="10990200" cy="3120300"/>
          </a:xfrm>
          <a:prstGeom prst="rect">
            <a:avLst/>
          </a:prstGeom>
        </p:spPr>
        <p:txBody>
          <a:bodyPr anchorCtr="0" anchor="t" bIns="30450" lIns="60950" spcFirstLastPara="1" rIns="60950" wrap="square" tIns="30450">
            <a:noAutofit/>
          </a:bodyPr>
          <a:lstStyle/>
          <a:p>
            <a:pPr indent="-381000" lvl="0" marL="457200" rtl="0" algn="l">
              <a:lnSpc>
                <a:spcPct val="115000"/>
              </a:lnSpc>
              <a:spcBef>
                <a:spcPts val="400"/>
              </a:spcBef>
              <a:spcAft>
                <a:spcPts val="0"/>
              </a:spcAft>
              <a:buSzPts val="2400"/>
              <a:buFont typeface="Times New Roman"/>
              <a:buChar char="•"/>
            </a:pPr>
            <a:r>
              <a:rPr lang="en-US" sz="2400">
                <a:latin typeface="Times New Roman"/>
                <a:ea typeface="Times New Roman"/>
                <a:cs typeface="Times New Roman"/>
                <a:sym typeface="Times New Roman"/>
              </a:rPr>
              <a:t>Provide clear, </a:t>
            </a:r>
            <a:r>
              <a:rPr b="1" lang="en-US" sz="2400">
                <a:latin typeface="Times New Roman"/>
                <a:ea typeface="Times New Roman"/>
                <a:cs typeface="Times New Roman"/>
                <a:sym typeface="Times New Roman"/>
              </a:rPr>
              <a:t>written instructions</a:t>
            </a:r>
            <a:r>
              <a:rPr lang="en-US" sz="2400">
                <a:latin typeface="Times New Roman"/>
                <a:ea typeface="Times New Roman"/>
                <a:cs typeface="Times New Roman"/>
                <a:sym typeface="Times New Roman"/>
              </a:rPr>
              <a:t> for preparation, such as fasting or other precautions.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b="1" lang="en-US" sz="2400">
                <a:latin typeface="Times New Roman"/>
                <a:ea typeface="Times New Roman"/>
                <a:cs typeface="Times New Roman"/>
                <a:sym typeface="Times New Roman"/>
              </a:rPr>
              <a:t>Explain test</a:t>
            </a:r>
            <a:r>
              <a:rPr lang="en-US" sz="2400">
                <a:latin typeface="Times New Roman"/>
                <a:ea typeface="Times New Roman"/>
                <a:cs typeface="Times New Roman"/>
                <a:sym typeface="Times New Roman"/>
              </a:rPr>
              <a:t> turnaround times, costs, and the significance of each test.</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Obtain </a:t>
            </a:r>
            <a:r>
              <a:rPr b="1" lang="en-US" sz="2400">
                <a:latin typeface="Times New Roman"/>
                <a:ea typeface="Times New Roman"/>
                <a:cs typeface="Times New Roman"/>
                <a:sym typeface="Times New Roman"/>
              </a:rPr>
              <a:t>informed consent </a:t>
            </a:r>
            <a:r>
              <a:rPr lang="en-US" sz="2400">
                <a:latin typeface="Times New Roman"/>
                <a:ea typeface="Times New Roman"/>
                <a:cs typeface="Times New Roman"/>
                <a:sym typeface="Times New Roman"/>
              </a:rPr>
              <a:t>for invasive procedures, explaining risks, benefits, and alternatives.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b="1" lang="en-US" sz="2400">
                <a:latin typeface="Times New Roman"/>
                <a:ea typeface="Times New Roman"/>
                <a:cs typeface="Times New Roman"/>
                <a:sym typeface="Times New Roman"/>
              </a:rPr>
              <a:t>Follow up</a:t>
            </a:r>
            <a:r>
              <a:rPr lang="en-US" sz="2400">
                <a:latin typeface="Times New Roman"/>
                <a:ea typeface="Times New Roman"/>
                <a:cs typeface="Times New Roman"/>
                <a:sym typeface="Times New Roman"/>
              </a:rPr>
              <a:t> on incomplete or missed tests to ensure continuity.</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Ensure patients get a copy of test reports</a:t>
            </a:r>
            <a:endParaRPr sz="2400">
              <a:latin typeface="Times New Roman"/>
              <a:ea typeface="Times New Roman"/>
              <a:cs typeface="Times New Roman"/>
              <a:sym typeface="Times New Roman"/>
            </a:endParaRPr>
          </a:p>
          <a:p>
            <a:pPr indent="0" lvl="0" marL="45720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p:txBody>
      </p:sp>
      <p:sp>
        <p:nvSpPr>
          <p:cNvPr id="579" name="Google Shape;579;g328c4e3bc08_0_647"/>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580" name="Google Shape;580;g328c4e3bc08_0_647"/>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581" name="Google Shape;581;g328c4e3bc08_0_647"/>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582" name="Google Shape;582;g328c4e3bc08_0_647"/>
          <p:cNvSpPr/>
          <p:nvPr/>
        </p:nvSpPr>
        <p:spPr>
          <a:xfrm>
            <a:off x="4660775" y="1398750"/>
            <a:ext cx="2451028" cy="1992727"/>
          </a:xfrm>
          <a:custGeom>
            <a:rect b="b" l="l" r="r" t="t"/>
            <a:pathLst>
              <a:path extrusionOk="0" h="1819842" w="1842878">
                <a:moveTo>
                  <a:pt x="0" y="0"/>
                </a:moveTo>
                <a:lnTo>
                  <a:pt x="1842878" y="0"/>
                </a:lnTo>
                <a:lnTo>
                  <a:pt x="1842878" y="1819842"/>
                </a:lnTo>
                <a:lnTo>
                  <a:pt x="0" y="181984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32a8a051f25_0_60"/>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588" name="Google Shape;588;g32a8a051f25_0_60"/>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589" name="Google Shape;589;g32a8a051f25_0_60"/>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590" name="Google Shape;590;g32a8a051f25_0_60"/>
          <p:cNvPicPr preferRelativeResize="0"/>
          <p:nvPr/>
        </p:nvPicPr>
        <p:blipFill>
          <a:blip r:embed="rId5">
            <a:alphaModFix/>
          </a:blip>
          <a:stretch>
            <a:fillRect/>
          </a:stretch>
        </p:blipFill>
        <p:spPr>
          <a:xfrm>
            <a:off x="2134250" y="506700"/>
            <a:ext cx="7986002" cy="59895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32a8a051f25_0_39"/>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596" name="Google Shape;596;g32a8a051f25_0_39"/>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597" name="Google Shape;597;g32a8a051f25_0_39"/>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598" name="Google Shape;598;g32a8a051f25_0_39"/>
          <p:cNvPicPr preferRelativeResize="0"/>
          <p:nvPr/>
        </p:nvPicPr>
        <p:blipFill>
          <a:blip r:embed="rId5">
            <a:alphaModFix/>
          </a:blip>
          <a:stretch>
            <a:fillRect/>
          </a:stretch>
        </p:blipFill>
        <p:spPr>
          <a:xfrm>
            <a:off x="1917864" y="552350"/>
            <a:ext cx="8498225" cy="60082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328c4e3bc08_0_655"/>
          <p:cNvSpPr txBox="1"/>
          <p:nvPr>
            <p:ph idx="4294967295" type="title"/>
          </p:nvPr>
        </p:nvSpPr>
        <p:spPr>
          <a:xfrm>
            <a:off x="1833550" y="639650"/>
            <a:ext cx="9033000" cy="7620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SzPts val="990"/>
              <a:buNone/>
            </a:pPr>
            <a:r>
              <a:rPr b="1" lang="en-US" sz="3209">
                <a:latin typeface="Times New Roman"/>
                <a:ea typeface="Times New Roman"/>
                <a:cs typeface="Times New Roman"/>
                <a:sym typeface="Times New Roman"/>
              </a:rPr>
              <a:t>Patient Engagement - Post </a:t>
            </a:r>
            <a:r>
              <a:rPr b="1" lang="en-US" sz="3209">
                <a:latin typeface="Times New Roman"/>
                <a:ea typeface="Times New Roman"/>
                <a:cs typeface="Times New Roman"/>
                <a:sym typeface="Times New Roman"/>
              </a:rPr>
              <a:t>Diagnosis Consultation and Treatment</a:t>
            </a:r>
            <a:endParaRPr b="1" sz="3209">
              <a:latin typeface="Times New Roman"/>
              <a:ea typeface="Times New Roman"/>
              <a:cs typeface="Times New Roman"/>
              <a:sym typeface="Times New Roman"/>
            </a:endParaRPr>
          </a:p>
        </p:txBody>
      </p:sp>
      <p:sp>
        <p:nvSpPr>
          <p:cNvPr id="604" name="Google Shape;604;g328c4e3bc08_0_655"/>
          <p:cNvSpPr txBox="1"/>
          <p:nvPr>
            <p:ph idx="4294967295" type="body"/>
          </p:nvPr>
        </p:nvSpPr>
        <p:spPr>
          <a:xfrm>
            <a:off x="626350" y="4083150"/>
            <a:ext cx="10990200" cy="2511600"/>
          </a:xfrm>
          <a:prstGeom prst="rect">
            <a:avLst/>
          </a:prstGeom>
        </p:spPr>
        <p:txBody>
          <a:bodyPr anchorCtr="0" anchor="t" bIns="30450" lIns="60950" spcFirstLastPara="1" rIns="60950" wrap="square" tIns="30450">
            <a:noAutofit/>
          </a:bodyPr>
          <a:lstStyle/>
          <a:p>
            <a:pPr indent="-383540" lvl="0" marL="457200" rtl="0" algn="l">
              <a:lnSpc>
                <a:spcPct val="130000"/>
              </a:lnSpc>
              <a:spcBef>
                <a:spcPts val="400"/>
              </a:spcBef>
              <a:spcAft>
                <a:spcPts val="0"/>
              </a:spcAft>
              <a:buSzPts val="2440"/>
              <a:buFont typeface="Times New Roman"/>
              <a:buChar char="•"/>
            </a:pPr>
            <a:r>
              <a:rPr lang="en-US" sz="2440">
                <a:latin typeface="Times New Roman"/>
                <a:ea typeface="Times New Roman"/>
                <a:cs typeface="Times New Roman"/>
                <a:sym typeface="Times New Roman"/>
              </a:rPr>
              <a:t>Provide a </a:t>
            </a:r>
            <a:r>
              <a:rPr b="1" lang="en-US" sz="2440">
                <a:latin typeface="Times New Roman"/>
                <a:ea typeface="Times New Roman"/>
                <a:cs typeface="Times New Roman"/>
                <a:sym typeface="Times New Roman"/>
              </a:rPr>
              <a:t>clear medicine prescription</a:t>
            </a:r>
            <a:r>
              <a:rPr lang="en-US" sz="2440">
                <a:latin typeface="Times New Roman"/>
                <a:ea typeface="Times New Roman"/>
                <a:cs typeface="Times New Roman"/>
                <a:sym typeface="Times New Roman"/>
              </a:rPr>
              <a:t> with dosage, timing, and route of ingestion.</a:t>
            </a:r>
            <a:endParaRPr sz="2440">
              <a:latin typeface="Times New Roman"/>
              <a:ea typeface="Times New Roman"/>
              <a:cs typeface="Times New Roman"/>
              <a:sym typeface="Times New Roman"/>
            </a:endParaRPr>
          </a:p>
          <a:p>
            <a:pPr indent="-383540" lvl="0" marL="457200" rtl="0" algn="l">
              <a:lnSpc>
                <a:spcPct val="130000"/>
              </a:lnSpc>
              <a:spcBef>
                <a:spcPts val="0"/>
              </a:spcBef>
              <a:spcAft>
                <a:spcPts val="0"/>
              </a:spcAft>
              <a:buSzPts val="2440"/>
              <a:buFont typeface="Times New Roman"/>
              <a:buChar char="•"/>
            </a:pPr>
            <a:r>
              <a:rPr lang="en-US" sz="2440">
                <a:latin typeface="Times New Roman"/>
                <a:ea typeface="Times New Roman"/>
                <a:cs typeface="Times New Roman"/>
                <a:sym typeface="Times New Roman"/>
              </a:rPr>
              <a:t>Recommend additional diagnostic tests or specialist reviews if required.</a:t>
            </a:r>
            <a:endParaRPr sz="2440">
              <a:latin typeface="Times New Roman"/>
              <a:ea typeface="Times New Roman"/>
              <a:cs typeface="Times New Roman"/>
              <a:sym typeface="Times New Roman"/>
            </a:endParaRPr>
          </a:p>
          <a:p>
            <a:pPr indent="-383540" lvl="0" marL="457200" rtl="0" algn="l">
              <a:lnSpc>
                <a:spcPct val="130000"/>
              </a:lnSpc>
              <a:spcBef>
                <a:spcPts val="0"/>
              </a:spcBef>
              <a:spcAft>
                <a:spcPts val="0"/>
              </a:spcAft>
              <a:buSzPts val="2440"/>
              <a:buFont typeface="Times New Roman"/>
              <a:buChar char="•"/>
            </a:pPr>
            <a:r>
              <a:rPr lang="en-US" sz="2440">
                <a:latin typeface="Times New Roman"/>
                <a:ea typeface="Times New Roman"/>
                <a:cs typeface="Times New Roman"/>
                <a:sym typeface="Times New Roman"/>
              </a:rPr>
              <a:t>Offer a </a:t>
            </a:r>
            <a:r>
              <a:rPr b="1" lang="en-US" sz="2440">
                <a:latin typeface="Times New Roman"/>
                <a:ea typeface="Times New Roman"/>
                <a:cs typeface="Times New Roman"/>
                <a:sym typeface="Times New Roman"/>
              </a:rPr>
              <a:t>written diagnosis summary</a:t>
            </a:r>
            <a:r>
              <a:rPr lang="en-US" sz="2440">
                <a:latin typeface="Times New Roman"/>
                <a:ea typeface="Times New Roman"/>
                <a:cs typeface="Times New Roman"/>
                <a:sym typeface="Times New Roman"/>
              </a:rPr>
              <a:t> and treatment options for clarity.</a:t>
            </a:r>
            <a:endParaRPr sz="2440">
              <a:latin typeface="Times New Roman"/>
              <a:ea typeface="Times New Roman"/>
              <a:cs typeface="Times New Roman"/>
              <a:sym typeface="Times New Roman"/>
            </a:endParaRPr>
          </a:p>
          <a:p>
            <a:pPr indent="-383540" lvl="0" marL="457200" rtl="0" algn="l">
              <a:lnSpc>
                <a:spcPct val="130000"/>
              </a:lnSpc>
              <a:spcBef>
                <a:spcPts val="0"/>
              </a:spcBef>
              <a:spcAft>
                <a:spcPts val="0"/>
              </a:spcAft>
              <a:buSzPts val="2440"/>
              <a:buFont typeface="Times New Roman"/>
              <a:buChar char="•"/>
            </a:pPr>
            <a:r>
              <a:rPr lang="en-US" sz="2440">
                <a:latin typeface="Times New Roman"/>
                <a:ea typeface="Times New Roman"/>
                <a:cs typeface="Times New Roman"/>
                <a:sym typeface="Times New Roman"/>
              </a:rPr>
              <a:t>Ensure continuity of care by </a:t>
            </a:r>
            <a:r>
              <a:rPr b="1" lang="en-US" sz="2440">
                <a:latin typeface="Times New Roman"/>
                <a:ea typeface="Times New Roman"/>
                <a:cs typeface="Times New Roman"/>
                <a:sym typeface="Times New Roman"/>
              </a:rPr>
              <a:t>scheduling follow-ups</a:t>
            </a:r>
            <a:r>
              <a:rPr lang="en-US" sz="2440">
                <a:latin typeface="Times New Roman"/>
                <a:ea typeface="Times New Roman"/>
                <a:cs typeface="Times New Roman"/>
                <a:sym typeface="Times New Roman"/>
              </a:rPr>
              <a:t> with the same physician or an appropriate replacement.</a:t>
            </a:r>
            <a:endParaRPr sz="2440">
              <a:latin typeface="Times New Roman"/>
              <a:ea typeface="Times New Roman"/>
              <a:cs typeface="Times New Roman"/>
              <a:sym typeface="Times New Roman"/>
            </a:endParaRPr>
          </a:p>
          <a:p>
            <a:pPr indent="0" lvl="0" marL="0" rtl="0" algn="l">
              <a:lnSpc>
                <a:spcPct val="130000"/>
              </a:lnSpc>
              <a:spcBef>
                <a:spcPts val="400"/>
              </a:spcBef>
              <a:spcAft>
                <a:spcPts val="0"/>
              </a:spcAft>
              <a:buSzPts val="935"/>
              <a:buNone/>
            </a:pPr>
            <a:r>
              <a:t/>
            </a:r>
            <a:endParaRPr sz="2440">
              <a:latin typeface="Times New Roman"/>
              <a:ea typeface="Times New Roman"/>
              <a:cs typeface="Times New Roman"/>
              <a:sym typeface="Times New Roman"/>
            </a:endParaRPr>
          </a:p>
        </p:txBody>
      </p:sp>
      <p:sp>
        <p:nvSpPr>
          <p:cNvPr id="605" name="Google Shape;605;g328c4e3bc08_0_655"/>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606" name="Google Shape;606;g328c4e3bc08_0_655"/>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607" name="Google Shape;607;g328c4e3bc08_0_655"/>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608" name="Google Shape;608;g328c4e3bc08_0_655"/>
          <p:cNvSpPr/>
          <p:nvPr/>
        </p:nvSpPr>
        <p:spPr>
          <a:xfrm>
            <a:off x="4421925" y="1662625"/>
            <a:ext cx="3345081" cy="2344891"/>
          </a:xfrm>
          <a:custGeom>
            <a:rect b="b" l="l" r="r" t="t"/>
            <a:pathLst>
              <a:path extrusionOk="0" h="1474774" w="2260190">
                <a:moveTo>
                  <a:pt x="0" y="0"/>
                </a:moveTo>
                <a:lnTo>
                  <a:pt x="2260189" y="0"/>
                </a:lnTo>
                <a:lnTo>
                  <a:pt x="2260189" y="1474774"/>
                </a:lnTo>
                <a:lnTo>
                  <a:pt x="0" y="147477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a4c9c101b6_0_57"/>
          <p:cNvSpPr txBox="1"/>
          <p:nvPr>
            <p:ph idx="4294967295" type="title"/>
          </p:nvPr>
        </p:nvSpPr>
        <p:spPr>
          <a:xfrm>
            <a:off x="4006625" y="531050"/>
            <a:ext cx="4175700" cy="7620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None/>
            </a:pPr>
            <a:r>
              <a:rPr b="1" lang="en-US" sz="4500">
                <a:latin typeface="Times New Roman"/>
                <a:ea typeface="Times New Roman"/>
                <a:cs typeface="Times New Roman"/>
                <a:sym typeface="Times New Roman"/>
              </a:rPr>
              <a:t>About PFPSF</a:t>
            </a:r>
            <a:endParaRPr b="1" sz="4500">
              <a:latin typeface="Times New Roman"/>
              <a:ea typeface="Times New Roman"/>
              <a:cs typeface="Times New Roman"/>
              <a:sym typeface="Times New Roman"/>
            </a:endParaRPr>
          </a:p>
        </p:txBody>
      </p:sp>
      <p:sp>
        <p:nvSpPr>
          <p:cNvPr id="133" name="Google Shape;133;g2a4c9c101b6_0_57"/>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Clr>
                <a:srgbClr val="000000"/>
              </a:buClr>
              <a:buFont typeface="Arial"/>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134" name="Google Shape;134;g2a4c9c101b6_0_57"/>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135" name="Google Shape;135;g2a4c9c101b6_0_57"/>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136" name="Google Shape;136;g2a4c9c101b6_0_57"/>
          <p:cNvSpPr txBox="1"/>
          <p:nvPr/>
        </p:nvSpPr>
        <p:spPr>
          <a:xfrm>
            <a:off x="750375" y="3672225"/>
            <a:ext cx="4378800" cy="237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2300">
                <a:solidFill>
                  <a:schemeClr val="dk1"/>
                </a:solidFill>
                <a:latin typeface="Times New Roman"/>
                <a:ea typeface="Times New Roman"/>
                <a:cs typeface="Times New Roman"/>
                <a:sym typeface="Times New Roman"/>
              </a:rPr>
              <a:t>Our Vision</a:t>
            </a:r>
            <a:endParaRPr b="1" sz="23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To enhance Patient Safety and reduce Avoidable Harm with the active involvement of Patients and Community with support from Healthcare providers </a:t>
            </a:r>
            <a:endParaRPr sz="2300">
              <a:solidFill>
                <a:schemeClr val="dk1"/>
              </a:solidFill>
              <a:latin typeface="Times New Roman"/>
              <a:ea typeface="Times New Roman"/>
              <a:cs typeface="Times New Roman"/>
              <a:sym typeface="Times New Roman"/>
            </a:endParaRPr>
          </a:p>
        </p:txBody>
      </p:sp>
      <p:sp>
        <p:nvSpPr>
          <p:cNvPr id="137" name="Google Shape;137;g2a4c9c101b6_0_57"/>
          <p:cNvSpPr txBox="1"/>
          <p:nvPr/>
        </p:nvSpPr>
        <p:spPr>
          <a:xfrm>
            <a:off x="5878900" y="3672225"/>
            <a:ext cx="5679600" cy="2377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2300">
                <a:solidFill>
                  <a:schemeClr val="dk1"/>
                </a:solidFill>
                <a:latin typeface="Times New Roman"/>
                <a:ea typeface="Times New Roman"/>
                <a:cs typeface="Times New Roman"/>
                <a:sym typeface="Times New Roman"/>
              </a:rPr>
              <a:t>Our Mission</a:t>
            </a:r>
            <a:endParaRPr b="1" sz="2300">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lang="en-US" sz="2300">
                <a:solidFill>
                  <a:schemeClr val="dk1"/>
                </a:solidFill>
                <a:latin typeface="Times New Roman"/>
                <a:ea typeface="Times New Roman"/>
                <a:cs typeface="Times New Roman"/>
                <a:sym typeface="Times New Roman"/>
              </a:rPr>
              <a:t>Educate and spread awareness about Patient Safety and Best Practices among patients and the general public, empower them and their families to engage in their own care, and share their experiences to foster patient safety</a:t>
            </a:r>
            <a:endParaRPr sz="2300">
              <a:solidFill>
                <a:schemeClr val="dk1"/>
              </a:solidFill>
              <a:latin typeface="Times New Roman"/>
              <a:ea typeface="Times New Roman"/>
              <a:cs typeface="Times New Roman"/>
              <a:sym typeface="Times New Roman"/>
            </a:endParaRPr>
          </a:p>
        </p:txBody>
      </p:sp>
      <p:pic>
        <p:nvPicPr>
          <p:cNvPr id="138" name="Google Shape;138;g2a4c9c101b6_0_57"/>
          <p:cNvPicPr preferRelativeResize="0"/>
          <p:nvPr/>
        </p:nvPicPr>
        <p:blipFill>
          <a:blip r:embed="rId5">
            <a:alphaModFix/>
          </a:blip>
          <a:stretch>
            <a:fillRect/>
          </a:stretch>
        </p:blipFill>
        <p:spPr>
          <a:xfrm>
            <a:off x="1793638" y="1736775"/>
            <a:ext cx="2292265" cy="1935450"/>
          </a:xfrm>
          <a:prstGeom prst="rect">
            <a:avLst/>
          </a:prstGeom>
          <a:noFill/>
          <a:ln>
            <a:noFill/>
          </a:ln>
        </p:spPr>
      </p:pic>
      <p:pic>
        <p:nvPicPr>
          <p:cNvPr id="139" name="Google Shape;139;g2a4c9c101b6_0_57"/>
          <p:cNvPicPr preferRelativeResize="0"/>
          <p:nvPr/>
        </p:nvPicPr>
        <p:blipFill rotWithShape="1">
          <a:blip r:embed="rId6">
            <a:alphaModFix/>
          </a:blip>
          <a:srcRect b="7868" l="0" r="0" t="0"/>
          <a:stretch/>
        </p:blipFill>
        <p:spPr>
          <a:xfrm>
            <a:off x="7856250" y="1736775"/>
            <a:ext cx="2153000" cy="1935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328c4e3bc08_0_663"/>
          <p:cNvSpPr txBox="1"/>
          <p:nvPr>
            <p:ph idx="4294967295" type="title"/>
          </p:nvPr>
        </p:nvSpPr>
        <p:spPr>
          <a:xfrm>
            <a:off x="2020325" y="647050"/>
            <a:ext cx="8148300" cy="762000"/>
          </a:xfrm>
          <a:prstGeom prst="rect">
            <a:avLst/>
          </a:prstGeom>
        </p:spPr>
        <p:txBody>
          <a:bodyPr anchorCtr="0" anchor="ctr" bIns="30450" lIns="60950" spcFirstLastPara="1" rIns="60950" wrap="square" tIns="30450">
            <a:noAutofit/>
          </a:bodyPr>
          <a:lstStyle/>
          <a:p>
            <a:pPr indent="0" lvl="0" marL="0" rtl="0" algn="ctr">
              <a:lnSpc>
                <a:spcPct val="87013"/>
              </a:lnSpc>
              <a:spcBef>
                <a:spcPts val="0"/>
              </a:spcBef>
              <a:spcAft>
                <a:spcPts val="0"/>
              </a:spcAft>
              <a:buNone/>
            </a:pPr>
            <a:r>
              <a:rPr b="1" lang="en-US" sz="3200">
                <a:latin typeface="Times New Roman"/>
                <a:ea typeface="Times New Roman"/>
                <a:cs typeface="Times New Roman"/>
                <a:sym typeface="Times New Roman"/>
              </a:rPr>
              <a:t>Patient Engagement - Review and Follow-up post Treatment</a:t>
            </a:r>
            <a:endParaRPr b="1" sz="3200">
              <a:latin typeface="Times New Roman"/>
              <a:ea typeface="Times New Roman"/>
              <a:cs typeface="Times New Roman"/>
              <a:sym typeface="Times New Roman"/>
            </a:endParaRPr>
          </a:p>
        </p:txBody>
      </p:sp>
      <p:sp>
        <p:nvSpPr>
          <p:cNvPr id="614" name="Google Shape;614;g328c4e3bc08_0_663"/>
          <p:cNvSpPr txBox="1"/>
          <p:nvPr>
            <p:ph idx="4294967295" type="body"/>
          </p:nvPr>
        </p:nvSpPr>
        <p:spPr>
          <a:xfrm>
            <a:off x="1323275" y="4350325"/>
            <a:ext cx="9542400" cy="1902600"/>
          </a:xfrm>
          <a:prstGeom prst="rect">
            <a:avLst/>
          </a:prstGeom>
        </p:spPr>
        <p:txBody>
          <a:bodyPr anchorCtr="0" anchor="t" bIns="30450" lIns="60950" spcFirstLastPara="1" rIns="60950" wrap="square" tIns="30450">
            <a:noAutofit/>
          </a:bodyPr>
          <a:lstStyle/>
          <a:p>
            <a:pPr indent="-381000" lvl="0" marL="457200" rtl="0" algn="l">
              <a:lnSpc>
                <a:spcPct val="150000"/>
              </a:lnSpc>
              <a:spcBef>
                <a:spcPts val="400"/>
              </a:spcBef>
              <a:spcAft>
                <a:spcPts val="0"/>
              </a:spcAft>
              <a:buSzPts val="2400"/>
              <a:buFont typeface="Times New Roman"/>
              <a:buChar char="•"/>
            </a:pPr>
            <a:r>
              <a:rPr b="1" lang="en-US" sz="2400">
                <a:latin typeface="Times New Roman"/>
                <a:ea typeface="Times New Roman"/>
                <a:cs typeface="Times New Roman"/>
                <a:sym typeface="Times New Roman"/>
              </a:rPr>
              <a:t>Schedule follow-up</a:t>
            </a:r>
            <a:r>
              <a:rPr lang="en-US" sz="2400">
                <a:latin typeface="Times New Roman"/>
                <a:ea typeface="Times New Roman"/>
                <a:cs typeface="Times New Roman"/>
                <a:sym typeface="Times New Roman"/>
              </a:rPr>
              <a:t> appointments on the same day as the consultation.</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Share patient-centric information for better preparation before reviews.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b="1" lang="en-US" sz="2400">
                <a:latin typeface="Times New Roman"/>
                <a:ea typeface="Times New Roman"/>
                <a:cs typeface="Times New Roman"/>
                <a:sym typeface="Times New Roman"/>
              </a:rPr>
              <a:t>Clarify days/timings</a:t>
            </a:r>
            <a:r>
              <a:rPr lang="en-US" sz="2400">
                <a:latin typeface="Times New Roman"/>
                <a:ea typeface="Times New Roman"/>
                <a:cs typeface="Times New Roman"/>
                <a:sym typeface="Times New Roman"/>
              </a:rPr>
              <a:t> of visiting consultants to avoid confusion.</a:t>
            </a:r>
            <a:endParaRPr sz="2400">
              <a:latin typeface="Times New Roman"/>
              <a:ea typeface="Times New Roman"/>
              <a:cs typeface="Times New Roman"/>
              <a:sym typeface="Times New Roman"/>
            </a:endParaRPr>
          </a:p>
          <a:p>
            <a:pPr indent="0" lvl="0" marL="457200" rtl="0" algn="l">
              <a:lnSpc>
                <a:spcPct val="150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50000"/>
              </a:lnSpc>
              <a:spcBef>
                <a:spcPts val="400"/>
              </a:spcBef>
              <a:spcAft>
                <a:spcPts val="0"/>
              </a:spcAft>
              <a:buNone/>
            </a:pPr>
            <a:r>
              <a:t/>
            </a:r>
            <a:endParaRPr sz="2400">
              <a:latin typeface="Times New Roman"/>
              <a:ea typeface="Times New Roman"/>
              <a:cs typeface="Times New Roman"/>
              <a:sym typeface="Times New Roman"/>
            </a:endParaRPr>
          </a:p>
        </p:txBody>
      </p:sp>
      <p:sp>
        <p:nvSpPr>
          <p:cNvPr id="615" name="Google Shape;615;g328c4e3bc08_0_663"/>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616" name="Google Shape;616;g328c4e3bc08_0_663"/>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617" name="Google Shape;617;g328c4e3bc08_0_663"/>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618" name="Google Shape;618;g328c4e3bc08_0_663"/>
          <p:cNvSpPr/>
          <p:nvPr/>
        </p:nvSpPr>
        <p:spPr>
          <a:xfrm>
            <a:off x="4149189" y="1637641"/>
            <a:ext cx="3724213" cy="2583497"/>
          </a:xfrm>
          <a:custGeom>
            <a:rect b="b" l="l" r="r" t="t"/>
            <a:pathLst>
              <a:path extrusionOk="0" h="1797215" w="2257099">
                <a:moveTo>
                  <a:pt x="0" y="0"/>
                </a:moveTo>
                <a:lnTo>
                  <a:pt x="2257099" y="0"/>
                </a:lnTo>
                <a:lnTo>
                  <a:pt x="2257099" y="1797215"/>
                </a:lnTo>
                <a:lnTo>
                  <a:pt x="0" y="179721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328c4e3bc08_0_671"/>
          <p:cNvSpPr txBox="1"/>
          <p:nvPr>
            <p:ph idx="4294967295" type="title"/>
          </p:nvPr>
        </p:nvSpPr>
        <p:spPr>
          <a:xfrm>
            <a:off x="1637375" y="654150"/>
            <a:ext cx="9676200" cy="762000"/>
          </a:xfrm>
          <a:prstGeom prst="rect">
            <a:avLst/>
          </a:prstGeom>
        </p:spPr>
        <p:txBody>
          <a:bodyPr anchorCtr="0" anchor="ctr" bIns="30450" lIns="60950" spcFirstLastPara="1" rIns="60950" wrap="square" tIns="30450">
            <a:noAutofit/>
          </a:bodyPr>
          <a:lstStyle/>
          <a:p>
            <a:pPr indent="0" lvl="0" marL="0" rtl="0" algn="l">
              <a:lnSpc>
                <a:spcPct val="87013"/>
              </a:lnSpc>
              <a:spcBef>
                <a:spcPts val="0"/>
              </a:spcBef>
              <a:spcAft>
                <a:spcPts val="0"/>
              </a:spcAft>
              <a:buNone/>
            </a:pPr>
            <a:r>
              <a:rPr b="1" lang="en-US" sz="3200">
                <a:latin typeface="Times New Roman"/>
                <a:ea typeface="Times New Roman"/>
                <a:cs typeface="Times New Roman"/>
                <a:sym typeface="Times New Roman"/>
              </a:rPr>
              <a:t>Patient Engagement - D</a:t>
            </a:r>
            <a:r>
              <a:rPr b="1" lang="en-US" sz="3200">
                <a:latin typeface="Times New Roman"/>
                <a:ea typeface="Times New Roman"/>
                <a:cs typeface="Times New Roman"/>
                <a:sym typeface="Times New Roman"/>
              </a:rPr>
              <a:t>ischarge and Home Care</a:t>
            </a:r>
            <a:endParaRPr b="1" sz="3200">
              <a:latin typeface="Times New Roman"/>
              <a:ea typeface="Times New Roman"/>
              <a:cs typeface="Times New Roman"/>
              <a:sym typeface="Times New Roman"/>
            </a:endParaRPr>
          </a:p>
        </p:txBody>
      </p:sp>
      <p:sp>
        <p:nvSpPr>
          <p:cNvPr id="624" name="Google Shape;624;g328c4e3bc08_0_671"/>
          <p:cNvSpPr txBox="1"/>
          <p:nvPr>
            <p:ph idx="4294967295" type="body"/>
          </p:nvPr>
        </p:nvSpPr>
        <p:spPr>
          <a:xfrm>
            <a:off x="1012625" y="4259725"/>
            <a:ext cx="10163700" cy="1917000"/>
          </a:xfrm>
          <a:prstGeom prst="rect">
            <a:avLst/>
          </a:prstGeom>
        </p:spPr>
        <p:txBody>
          <a:bodyPr anchorCtr="0" anchor="t" bIns="30450" lIns="60950" spcFirstLastPara="1" rIns="60950" wrap="square" tIns="30450">
            <a:noAutofit/>
          </a:bodyPr>
          <a:lstStyle/>
          <a:p>
            <a:pPr indent="-381000" lvl="0" marL="457200" rtl="0" algn="l">
              <a:lnSpc>
                <a:spcPct val="115000"/>
              </a:lnSpc>
              <a:spcBef>
                <a:spcPts val="400"/>
              </a:spcBef>
              <a:spcAft>
                <a:spcPts val="0"/>
              </a:spcAft>
              <a:buSzPts val="2400"/>
              <a:buFont typeface="Times New Roman"/>
              <a:buChar char="•"/>
            </a:pPr>
            <a:r>
              <a:rPr lang="en-US" sz="2400">
                <a:latin typeface="Times New Roman"/>
                <a:ea typeface="Times New Roman"/>
                <a:cs typeface="Times New Roman"/>
                <a:sym typeface="Times New Roman"/>
              </a:rPr>
              <a:t>Provide </a:t>
            </a:r>
            <a:r>
              <a:rPr b="1" lang="en-US" sz="2400">
                <a:latin typeface="Times New Roman"/>
                <a:ea typeface="Times New Roman"/>
                <a:cs typeface="Times New Roman"/>
                <a:sym typeface="Times New Roman"/>
              </a:rPr>
              <a:t>physical or digital reports</a:t>
            </a:r>
            <a:r>
              <a:rPr lang="en-US" sz="2400">
                <a:latin typeface="Times New Roman"/>
                <a:ea typeface="Times New Roman"/>
                <a:cs typeface="Times New Roman"/>
                <a:sym typeface="Times New Roman"/>
              </a:rPr>
              <a:t> to patients promptly.</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Advice</a:t>
            </a:r>
            <a:r>
              <a:rPr lang="en-US" sz="2400">
                <a:latin typeface="Times New Roman"/>
                <a:ea typeface="Times New Roman"/>
                <a:cs typeface="Times New Roman"/>
                <a:sym typeface="Times New Roman"/>
              </a:rPr>
              <a:t> on </a:t>
            </a:r>
            <a:r>
              <a:rPr b="1" lang="en-US" sz="2400">
                <a:latin typeface="Times New Roman"/>
                <a:ea typeface="Times New Roman"/>
                <a:cs typeface="Times New Roman"/>
                <a:sym typeface="Times New Roman"/>
              </a:rPr>
              <a:t>Do’s and Don’ts</a:t>
            </a:r>
            <a:r>
              <a:rPr lang="en-US" sz="2400">
                <a:latin typeface="Times New Roman"/>
                <a:ea typeface="Times New Roman"/>
                <a:cs typeface="Times New Roman"/>
                <a:sym typeface="Times New Roman"/>
              </a:rPr>
              <a:t> at home care, including treatment plans, precautions, and follow-up timelines.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Explain patients which </a:t>
            </a:r>
            <a:r>
              <a:rPr b="1" lang="en-US" sz="2400">
                <a:latin typeface="Times New Roman"/>
                <a:ea typeface="Times New Roman"/>
                <a:cs typeface="Times New Roman"/>
                <a:sym typeface="Times New Roman"/>
              </a:rPr>
              <a:t>negative signs</a:t>
            </a:r>
            <a:r>
              <a:rPr lang="en-US" sz="2400">
                <a:latin typeface="Times New Roman"/>
                <a:ea typeface="Times New Roman"/>
                <a:cs typeface="Times New Roman"/>
                <a:sym typeface="Times New Roman"/>
              </a:rPr>
              <a:t> </a:t>
            </a:r>
            <a:r>
              <a:rPr lang="en-US" sz="2400">
                <a:latin typeface="Times New Roman"/>
                <a:ea typeface="Times New Roman"/>
                <a:cs typeface="Times New Roman"/>
                <a:sym typeface="Times New Roman"/>
              </a:rPr>
              <a:t>to watch</a:t>
            </a:r>
            <a:r>
              <a:rPr lang="en-US" sz="2400">
                <a:latin typeface="Times New Roman"/>
                <a:ea typeface="Times New Roman"/>
                <a:cs typeface="Times New Roman"/>
                <a:sym typeface="Times New Roman"/>
              </a:rPr>
              <a:t> out for</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Ensure patients understand how to reach out for further assistance or queries.</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p:txBody>
      </p:sp>
      <p:sp>
        <p:nvSpPr>
          <p:cNvPr id="625" name="Google Shape;625;g328c4e3bc08_0_671"/>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626" name="Google Shape;626;g328c4e3bc08_0_671"/>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627" name="Google Shape;627;g328c4e3bc08_0_671"/>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628" name="Google Shape;628;g328c4e3bc08_0_671"/>
          <p:cNvSpPr/>
          <p:nvPr/>
        </p:nvSpPr>
        <p:spPr>
          <a:xfrm>
            <a:off x="4291175" y="1642548"/>
            <a:ext cx="2483347" cy="2176607"/>
          </a:xfrm>
          <a:custGeom>
            <a:rect b="b" l="l" r="r" t="t"/>
            <a:pathLst>
              <a:path extrusionOk="0" h="1832932" w="1796273">
                <a:moveTo>
                  <a:pt x="0" y="0"/>
                </a:moveTo>
                <a:lnTo>
                  <a:pt x="1796274" y="0"/>
                </a:lnTo>
                <a:lnTo>
                  <a:pt x="1796274" y="1832932"/>
                </a:lnTo>
                <a:lnTo>
                  <a:pt x="0" y="183293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328c4e3bc08_0_245"/>
          <p:cNvSpPr/>
          <p:nvPr/>
        </p:nvSpPr>
        <p:spPr>
          <a:xfrm>
            <a:off x="304669" y="237643"/>
            <a:ext cx="1145037" cy="508905"/>
          </a:xfrm>
          <a:custGeom>
            <a:rect b="b" l="l" r="r" t="t"/>
            <a:pathLst>
              <a:path extrusionOk="0" h="762405" w="1715411">
                <a:moveTo>
                  <a:pt x="0" y="0"/>
                </a:moveTo>
                <a:lnTo>
                  <a:pt x="1715411" y="0"/>
                </a:lnTo>
                <a:lnTo>
                  <a:pt x="1715411" y="762406"/>
                </a:lnTo>
                <a:lnTo>
                  <a:pt x="0" y="762406"/>
                </a:lnTo>
                <a:lnTo>
                  <a:pt x="0" y="0"/>
                </a:lnTo>
                <a:close/>
              </a:path>
            </a:pathLst>
          </a:custGeom>
          <a:blipFill rotWithShape="1">
            <a:blip r:embed="rId3">
              <a:alphaModFix/>
            </a:blip>
            <a:stretch>
              <a:fillRect b="0" l="0" r="0" t="0"/>
            </a:stretch>
          </a:blipFill>
          <a:ln>
            <a:noFill/>
          </a:ln>
        </p:spPr>
      </p:sp>
      <p:sp>
        <p:nvSpPr>
          <p:cNvPr id="634" name="Google Shape;634;g328c4e3bc08_0_245"/>
          <p:cNvSpPr/>
          <p:nvPr/>
        </p:nvSpPr>
        <p:spPr>
          <a:xfrm>
            <a:off x="11282188" y="245275"/>
            <a:ext cx="624560" cy="697364"/>
          </a:xfrm>
          <a:custGeom>
            <a:rect b="b" l="l" r="r" t="t"/>
            <a:pathLst>
              <a:path extrusionOk="0" h="1044740" w="935670">
                <a:moveTo>
                  <a:pt x="0" y="0"/>
                </a:moveTo>
                <a:lnTo>
                  <a:pt x="935671" y="0"/>
                </a:lnTo>
                <a:lnTo>
                  <a:pt x="935671" y="1044740"/>
                </a:lnTo>
                <a:lnTo>
                  <a:pt x="0" y="1044740"/>
                </a:lnTo>
                <a:lnTo>
                  <a:pt x="0" y="0"/>
                </a:lnTo>
                <a:close/>
              </a:path>
            </a:pathLst>
          </a:custGeom>
          <a:blipFill rotWithShape="1">
            <a:blip r:embed="rId4">
              <a:alphaModFix/>
            </a:blip>
            <a:stretch>
              <a:fillRect b="-82345" l="-144630" r="-308957" t="-96555"/>
            </a:stretch>
          </a:blipFill>
          <a:ln>
            <a:noFill/>
          </a:ln>
        </p:spPr>
      </p:sp>
      <p:sp>
        <p:nvSpPr>
          <p:cNvPr id="635" name="Google Shape;635;g328c4e3bc08_0_245"/>
          <p:cNvSpPr/>
          <p:nvPr/>
        </p:nvSpPr>
        <p:spPr>
          <a:xfrm>
            <a:off x="8730965" y="2991501"/>
            <a:ext cx="1433153" cy="861683"/>
          </a:xfrm>
          <a:custGeom>
            <a:rect b="b" l="l" r="r" t="t"/>
            <a:pathLst>
              <a:path extrusionOk="0" h="1290911" w="2147045">
                <a:moveTo>
                  <a:pt x="0" y="0"/>
                </a:moveTo>
                <a:lnTo>
                  <a:pt x="2147045" y="0"/>
                </a:lnTo>
                <a:lnTo>
                  <a:pt x="2147045" y="1290911"/>
                </a:lnTo>
                <a:lnTo>
                  <a:pt x="0" y="1290911"/>
                </a:lnTo>
                <a:lnTo>
                  <a:pt x="0" y="0"/>
                </a:lnTo>
                <a:close/>
              </a:path>
            </a:pathLst>
          </a:custGeom>
          <a:blipFill rotWithShape="1">
            <a:blip r:embed="rId5">
              <a:alphaModFix/>
            </a:blip>
            <a:stretch>
              <a:fillRect b="0" l="0" r="0" t="0"/>
            </a:stretch>
          </a:blipFill>
          <a:ln>
            <a:noFill/>
          </a:ln>
        </p:spPr>
      </p:sp>
      <p:sp>
        <p:nvSpPr>
          <p:cNvPr id="636" name="Google Shape;636;g328c4e3bc08_0_245"/>
          <p:cNvSpPr/>
          <p:nvPr/>
        </p:nvSpPr>
        <p:spPr>
          <a:xfrm>
            <a:off x="8019735" y="4631572"/>
            <a:ext cx="1073475" cy="1291398"/>
          </a:xfrm>
          <a:custGeom>
            <a:rect b="b" l="l" r="r" t="t"/>
            <a:pathLst>
              <a:path extrusionOk="0" h="1934679" w="1608202">
                <a:moveTo>
                  <a:pt x="0" y="0"/>
                </a:moveTo>
                <a:lnTo>
                  <a:pt x="1608202" y="0"/>
                </a:lnTo>
                <a:lnTo>
                  <a:pt x="1608202" y="1934679"/>
                </a:lnTo>
                <a:lnTo>
                  <a:pt x="0" y="1934679"/>
                </a:lnTo>
                <a:lnTo>
                  <a:pt x="0" y="0"/>
                </a:lnTo>
                <a:close/>
              </a:path>
            </a:pathLst>
          </a:custGeom>
          <a:blipFill rotWithShape="1">
            <a:blip r:embed="rId6">
              <a:alphaModFix/>
            </a:blip>
            <a:stretch>
              <a:fillRect b="0" l="0" r="0" t="0"/>
            </a:stretch>
          </a:blipFill>
          <a:ln>
            <a:noFill/>
          </a:ln>
        </p:spPr>
      </p:sp>
      <p:sp>
        <p:nvSpPr>
          <p:cNvPr id="637" name="Google Shape;637;g328c4e3bc08_0_245"/>
          <p:cNvSpPr/>
          <p:nvPr/>
        </p:nvSpPr>
        <p:spPr>
          <a:xfrm>
            <a:off x="5812229" y="4783792"/>
            <a:ext cx="1263933" cy="1252873"/>
          </a:xfrm>
          <a:custGeom>
            <a:rect b="b" l="l" r="r" t="t"/>
            <a:pathLst>
              <a:path extrusionOk="0" h="1876964" w="1893532">
                <a:moveTo>
                  <a:pt x="0" y="0"/>
                </a:moveTo>
                <a:lnTo>
                  <a:pt x="1893533" y="0"/>
                </a:lnTo>
                <a:lnTo>
                  <a:pt x="1893533" y="1876964"/>
                </a:lnTo>
                <a:lnTo>
                  <a:pt x="0" y="1876964"/>
                </a:lnTo>
                <a:lnTo>
                  <a:pt x="0" y="0"/>
                </a:lnTo>
                <a:close/>
              </a:path>
            </a:pathLst>
          </a:custGeom>
          <a:blipFill rotWithShape="1">
            <a:blip r:embed="rId7">
              <a:alphaModFix/>
            </a:blip>
            <a:stretch>
              <a:fillRect b="0" l="0" r="0" t="0"/>
            </a:stretch>
          </a:blipFill>
          <a:ln>
            <a:noFill/>
          </a:ln>
        </p:spPr>
      </p:sp>
      <p:sp>
        <p:nvSpPr>
          <p:cNvPr id="638" name="Google Shape;638;g328c4e3bc08_0_245"/>
          <p:cNvSpPr/>
          <p:nvPr/>
        </p:nvSpPr>
        <p:spPr>
          <a:xfrm>
            <a:off x="3343228" y="5125323"/>
            <a:ext cx="1462450" cy="839081"/>
          </a:xfrm>
          <a:custGeom>
            <a:rect b="b" l="l" r="r" t="t"/>
            <a:pathLst>
              <a:path extrusionOk="0" h="1257050" w="2190937">
                <a:moveTo>
                  <a:pt x="0" y="0"/>
                </a:moveTo>
                <a:lnTo>
                  <a:pt x="2190937" y="0"/>
                </a:lnTo>
                <a:lnTo>
                  <a:pt x="2190937" y="1257050"/>
                </a:lnTo>
                <a:lnTo>
                  <a:pt x="0" y="1257050"/>
                </a:lnTo>
                <a:lnTo>
                  <a:pt x="0" y="0"/>
                </a:lnTo>
                <a:close/>
              </a:path>
            </a:pathLst>
          </a:custGeom>
          <a:blipFill rotWithShape="1">
            <a:blip r:embed="rId8">
              <a:alphaModFix/>
            </a:blip>
            <a:stretch>
              <a:fillRect b="0" l="0" r="0" t="0"/>
            </a:stretch>
          </a:blipFill>
          <a:ln>
            <a:noFill/>
          </a:ln>
        </p:spPr>
      </p:sp>
      <p:sp>
        <p:nvSpPr>
          <p:cNvPr id="639" name="Google Shape;639;g328c4e3bc08_0_245"/>
          <p:cNvSpPr/>
          <p:nvPr/>
        </p:nvSpPr>
        <p:spPr>
          <a:xfrm>
            <a:off x="2262479" y="3619387"/>
            <a:ext cx="1206245" cy="948411"/>
          </a:xfrm>
          <a:custGeom>
            <a:rect b="b" l="l" r="r" t="t"/>
            <a:pathLst>
              <a:path extrusionOk="0" h="1420840" w="1807109">
                <a:moveTo>
                  <a:pt x="0" y="0"/>
                </a:moveTo>
                <a:lnTo>
                  <a:pt x="1807109" y="0"/>
                </a:lnTo>
                <a:lnTo>
                  <a:pt x="1807109" y="1420840"/>
                </a:lnTo>
                <a:lnTo>
                  <a:pt x="0" y="1420840"/>
                </a:lnTo>
                <a:lnTo>
                  <a:pt x="0" y="0"/>
                </a:lnTo>
                <a:close/>
              </a:path>
            </a:pathLst>
          </a:custGeom>
          <a:blipFill rotWithShape="1">
            <a:blip r:embed="rId9">
              <a:alphaModFix/>
            </a:blip>
            <a:stretch>
              <a:fillRect b="0" l="0" r="0" t="0"/>
            </a:stretch>
          </a:blipFill>
          <a:ln>
            <a:noFill/>
          </a:ln>
        </p:spPr>
      </p:sp>
      <p:sp>
        <p:nvSpPr>
          <p:cNvPr id="640" name="Google Shape;640;g328c4e3bc08_0_245"/>
          <p:cNvSpPr/>
          <p:nvPr/>
        </p:nvSpPr>
        <p:spPr>
          <a:xfrm>
            <a:off x="3516597" y="1270345"/>
            <a:ext cx="991996" cy="1121322"/>
          </a:xfrm>
          <a:custGeom>
            <a:rect b="b" l="l" r="r" t="t"/>
            <a:pathLst>
              <a:path extrusionOk="0" h="1679883" w="1486136">
                <a:moveTo>
                  <a:pt x="0" y="0"/>
                </a:moveTo>
                <a:lnTo>
                  <a:pt x="1486136" y="0"/>
                </a:lnTo>
                <a:lnTo>
                  <a:pt x="1486136" y="1679883"/>
                </a:lnTo>
                <a:lnTo>
                  <a:pt x="0" y="1679883"/>
                </a:lnTo>
                <a:lnTo>
                  <a:pt x="0" y="0"/>
                </a:lnTo>
                <a:close/>
              </a:path>
            </a:pathLst>
          </a:custGeom>
          <a:blipFill rotWithShape="1">
            <a:blip r:embed="rId10">
              <a:alphaModFix/>
            </a:blip>
            <a:stretch>
              <a:fillRect b="0" l="0" r="0" t="0"/>
            </a:stretch>
          </a:blipFill>
          <a:ln>
            <a:noFill/>
          </a:ln>
        </p:spPr>
      </p:sp>
      <p:sp>
        <p:nvSpPr>
          <p:cNvPr id="641" name="Google Shape;641;g328c4e3bc08_0_245"/>
          <p:cNvSpPr/>
          <p:nvPr/>
        </p:nvSpPr>
        <p:spPr>
          <a:xfrm>
            <a:off x="5340574" y="1232068"/>
            <a:ext cx="1490264" cy="890433"/>
          </a:xfrm>
          <a:custGeom>
            <a:rect b="b" l="l" r="r" t="t"/>
            <a:pathLst>
              <a:path extrusionOk="0" h="1333982" w="2232605">
                <a:moveTo>
                  <a:pt x="0" y="0"/>
                </a:moveTo>
                <a:lnTo>
                  <a:pt x="2232605" y="0"/>
                </a:lnTo>
                <a:lnTo>
                  <a:pt x="2232605" y="1333981"/>
                </a:lnTo>
                <a:lnTo>
                  <a:pt x="0" y="1333981"/>
                </a:lnTo>
                <a:lnTo>
                  <a:pt x="0" y="0"/>
                </a:lnTo>
                <a:close/>
              </a:path>
            </a:pathLst>
          </a:custGeom>
          <a:blipFill rotWithShape="1">
            <a:blip r:embed="rId11">
              <a:alphaModFix/>
            </a:blip>
            <a:stretch>
              <a:fillRect b="0" l="0" r="0" t="0"/>
            </a:stretch>
          </a:blipFill>
          <a:ln>
            <a:noFill/>
          </a:ln>
        </p:spPr>
      </p:sp>
      <p:sp>
        <p:nvSpPr>
          <p:cNvPr id="642" name="Google Shape;642;g328c4e3bc08_0_245"/>
          <p:cNvSpPr txBox="1"/>
          <p:nvPr/>
        </p:nvSpPr>
        <p:spPr>
          <a:xfrm>
            <a:off x="5325399" y="2151500"/>
            <a:ext cx="1494900" cy="227700"/>
          </a:xfrm>
          <a:prstGeom prst="rect">
            <a:avLst/>
          </a:prstGeom>
          <a:noFill/>
          <a:ln>
            <a:noFill/>
          </a:ln>
        </p:spPr>
        <p:txBody>
          <a:bodyPr anchorCtr="0" anchor="t" bIns="0" lIns="0" spcFirstLastPara="1" rIns="0" wrap="square" tIns="0">
            <a:spAutoFit/>
          </a:bodyPr>
          <a:lstStyle/>
          <a:p>
            <a:pPr indent="-336550" lvl="0" marL="457200" marR="0" rtl="0" algn="l">
              <a:lnSpc>
                <a:spcPct val="87013"/>
              </a:lnSpc>
              <a:spcBef>
                <a:spcPts val="0"/>
              </a:spcBef>
              <a:spcAft>
                <a:spcPts val="0"/>
              </a:spcAft>
              <a:buClr>
                <a:srgbClr val="000000"/>
              </a:buClr>
              <a:buSzPts val="1700"/>
              <a:buFont typeface="Times New Roman"/>
              <a:buAutoNum type="arabicPeriod"/>
            </a:pPr>
            <a:r>
              <a:rPr b="1" lang="en-US" sz="1700">
                <a:latin typeface="Times New Roman"/>
                <a:ea typeface="Times New Roman"/>
                <a:cs typeface="Times New Roman"/>
                <a:sym typeface="Times New Roman"/>
              </a:rPr>
              <a:t>Admission</a:t>
            </a:r>
            <a:r>
              <a:rPr b="1" i="0" lang="en-US" sz="1700" u="none" cap="none" strike="noStrike">
                <a:solidFill>
                  <a:srgbClr val="000000"/>
                </a:solidFill>
                <a:latin typeface="Times New Roman"/>
                <a:ea typeface="Times New Roman"/>
                <a:cs typeface="Times New Roman"/>
                <a:sym typeface="Times New Roman"/>
              </a:rPr>
              <a:t>  </a:t>
            </a:r>
            <a:endParaRPr sz="1700">
              <a:latin typeface="Times New Roman"/>
              <a:ea typeface="Times New Roman"/>
              <a:cs typeface="Times New Roman"/>
              <a:sym typeface="Times New Roman"/>
            </a:endParaRPr>
          </a:p>
        </p:txBody>
      </p:sp>
      <p:grpSp>
        <p:nvGrpSpPr>
          <p:cNvPr id="643" name="Google Shape;643;g328c4e3bc08_0_245"/>
          <p:cNvGrpSpPr/>
          <p:nvPr/>
        </p:nvGrpSpPr>
        <p:grpSpPr>
          <a:xfrm>
            <a:off x="7751107" y="1507079"/>
            <a:ext cx="1306124" cy="1139423"/>
            <a:chOff x="0" y="0"/>
            <a:chExt cx="2612770" cy="2278846"/>
          </a:xfrm>
        </p:grpSpPr>
        <p:sp>
          <p:nvSpPr>
            <p:cNvPr id="644" name="Google Shape;644;g328c4e3bc08_0_245"/>
            <p:cNvSpPr/>
            <p:nvPr/>
          </p:nvSpPr>
          <p:spPr>
            <a:xfrm>
              <a:off x="0" y="0"/>
              <a:ext cx="2612770" cy="1649311"/>
            </a:xfrm>
            <a:custGeom>
              <a:rect b="b" l="l" r="r" t="t"/>
              <a:pathLst>
                <a:path extrusionOk="0" h="1649311" w="2612770">
                  <a:moveTo>
                    <a:pt x="0" y="0"/>
                  </a:moveTo>
                  <a:lnTo>
                    <a:pt x="2612770" y="0"/>
                  </a:lnTo>
                  <a:lnTo>
                    <a:pt x="2612770" y="1649311"/>
                  </a:lnTo>
                  <a:lnTo>
                    <a:pt x="0" y="1649311"/>
                  </a:lnTo>
                  <a:lnTo>
                    <a:pt x="0" y="0"/>
                  </a:lnTo>
                  <a:close/>
                </a:path>
              </a:pathLst>
            </a:custGeom>
            <a:blipFill rotWithShape="1">
              <a:blip r:embed="rId12">
                <a:alphaModFix/>
              </a:blip>
              <a:stretch>
                <a:fillRect b="0" l="0" r="0" t="0"/>
              </a:stretch>
            </a:blipFill>
            <a:ln>
              <a:noFill/>
            </a:ln>
          </p:spPr>
        </p:sp>
        <p:sp>
          <p:nvSpPr>
            <p:cNvPr id="645" name="Google Shape;645;g328c4e3bc08_0_245"/>
            <p:cNvSpPr txBox="1"/>
            <p:nvPr/>
          </p:nvSpPr>
          <p:spPr>
            <a:xfrm>
              <a:off x="0" y="1823446"/>
              <a:ext cx="2607000" cy="455400"/>
            </a:xfrm>
            <a:prstGeom prst="rect">
              <a:avLst/>
            </a:prstGeom>
            <a:noFill/>
            <a:ln>
              <a:noFill/>
            </a:ln>
          </p:spPr>
          <p:txBody>
            <a:bodyPr anchorCtr="0" anchor="t" bIns="0" lIns="0" spcFirstLastPara="1" rIns="0" wrap="square" tIns="0">
              <a:spAutoFit/>
            </a:bodyPr>
            <a:lstStyle/>
            <a:p>
              <a:pPr indent="0" lvl="0" marL="0" marR="0" rtl="0" algn="l">
                <a:lnSpc>
                  <a:spcPct val="87013"/>
                </a:lnSpc>
                <a:spcBef>
                  <a:spcPts val="0"/>
                </a:spcBef>
                <a:spcAft>
                  <a:spcPts val="0"/>
                </a:spcAft>
                <a:buNone/>
              </a:pPr>
              <a:r>
                <a:rPr b="1" lang="en-US" sz="1700">
                  <a:latin typeface="Times New Roman"/>
                  <a:ea typeface="Times New Roman"/>
                  <a:cs typeface="Times New Roman"/>
                  <a:sym typeface="Times New Roman"/>
                </a:rPr>
                <a:t>2. </a:t>
              </a:r>
              <a:r>
                <a:rPr b="1" i="0" lang="en-US" sz="1700" u="none" cap="none" strike="noStrike">
                  <a:solidFill>
                    <a:srgbClr val="000000"/>
                  </a:solidFill>
                  <a:latin typeface="Times New Roman"/>
                  <a:ea typeface="Times New Roman"/>
                  <a:cs typeface="Times New Roman"/>
                  <a:sym typeface="Times New Roman"/>
                </a:rPr>
                <a:t>Insurance</a:t>
              </a:r>
              <a:endParaRPr sz="1700">
                <a:latin typeface="Times New Roman"/>
                <a:ea typeface="Times New Roman"/>
                <a:cs typeface="Times New Roman"/>
                <a:sym typeface="Times New Roman"/>
              </a:endParaRPr>
            </a:p>
          </p:txBody>
        </p:sp>
      </p:grpSp>
      <p:sp>
        <p:nvSpPr>
          <p:cNvPr id="646" name="Google Shape;646;g328c4e3bc08_0_245"/>
          <p:cNvSpPr/>
          <p:nvPr/>
        </p:nvSpPr>
        <p:spPr>
          <a:xfrm>
            <a:off x="6948778" y="1681716"/>
            <a:ext cx="702489" cy="251140"/>
          </a:xfrm>
          <a:custGeom>
            <a:rect b="b" l="l" r="r" t="t"/>
            <a:pathLst>
              <a:path extrusionOk="0" h="376240" w="1052418">
                <a:moveTo>
                  <a:pt x="0" y="0"/>
                </a:moveTo>
                <a:lnTo>
                  <a:pt x="1052418" y="0"/>
                </a:lnTo>
                <a:lnTo>
                  <a:pt x="1052418" y="376239"/>
                </a:lnTo>
                <a:lnTo>
                  <a:pt x="0" y="376239"/>
                </a:lnTo>
                <a:lnTo>
                  <a:pt x="0" y="0"/>
                </a:lnTo>
                <a:close/>
              </a:path>
            </a:pathLst>
          </a:custGeom>
          <a:blipFill rotWithShape="1">
            <a:blip r:embed="rId13">
              <a:alphaModFix/>
            </a:blip>
            <a:stretch>
              <a:fillRect b="0" l="0" r="0" t="0"/>
            </a:stretch>
          </a:blipFill>
          <a:ln>
            <a:noFill/>
          </a:ln>
        </p:spPr>
      </p:sp>
      <p:sp>
        <p:nvSpPr>
          <p:cNvPr id="647" name="Google Shape;647;g328c4e3bc08_0_245"/>
          <p:cNvSpPr txBox="1"/>
          <p:nvPr/>
        </p:nvSpPr>
        <p:spPr>
          <a:xfrm>
            <a:off x="9012525" y="3927425"/>
            <a:ext cx="11451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1700">
                <a:latin typeface="Times New Roman"/>
                <a:ea typeface="Times New Roman"/>
                <a:cs typeface="Times New Roman"/>
                <a:sym typeface="Times New Roman"/>
              </a:rPr>
              <a:t>3. </a:t>
            </a:r>
            <a:r>
              <a:rPr b="1" i="0" lang="en-US" sz="1700" u="none" cap="none" strike="noStrike">
                <a:solidFill>
                  <a:srgbClr val="000000"/>
                </a:solidFill>
                <a:latin typeface="Times New Roman"/>
                <a:ea typeface="Times New Roman"/>
                <a:cs typeface="Times New Roman"/>
                <a:sym typeface="Times New Roman"/>
              </a:rPr>
              <a:t>Ward Instruction</a:t>
            </a:r>
            <a:endParaRPr sz="1700">
              <a:latin typeface="Times New Roman"/>
              <a:ea typeface="Times New Roman"/>
              <a:cs typeface="Times New Roman"/>
              <a:sym typeface="Times New Roman"/>
            </a:endParaRPr>
          </a:p>
        </p:txBody>
      </p:sp>
      <p:sp>
        <p:nvSpPr>
          <p:cNvPr id="648" name="Google Shape;648;g328c4e3bc08_0_245"/>
          <p:cNvSpPr txBox="1"/>
          <p:nvPr/>
        </p:nvSpPr>
        <p:spPr>
          <a:xfrm>
            <a:off x="2315460" y="4620545"/>
            <a:ext cx="1207800" cy="227700"/>
          </a:xfrm>
          <a:prstGeom prst="rect">
            <a:avLst/>
          </a:prstGeom>
          <a:noFill/>
          <a:ln>
            <a:noFill/>
          </a:ln>
        </p:spPr>
        <p:txBody>
          <a:bodyPr anchorCtr="0" anchor="t" bIns="0" lIns="0" spcFirstLastPara="1" rIns="0" wrap="square" tIns="0">
            <a:spAutoFit/>
          </a:bodyPr>
          <a:lstStyle/>
          <a:p>
            <a:pPr indent="0" lvl="0" marL="0" marR="0" rtl="0" algn="l">
              <a:lnSpc>
                <a:spcPct val="87013"/>
              </a:lnSpc>
              <a:spcBef>
                <a:spcPts val="0"/>
              </a:spcBef>
              <a:spcAft>
                <a:spcPts val="0"/>
              </a:spcAft>
              <a:buNone/>
            </a:pPr>
            <a:r>
              <a:rPr b="1" lang="en-US" sz="1700">
                <a:latin typeface="Times New Roman"/>
                <a:ea typeface="Times New Roman"/>
                <a:cs typeface="Times New Roman"/>
                <a:sym typeface="Times New Roman"/>
              </a:rPr>
              <a:t>7. </a:t>
            </a:r>
            <a:r>
              <a:rPr b="1" i="0" lang="en-US" sz="1700" u="none" cap="none" strike="noStrike">
                <a:solidFill>
                  <a:srgbClr val="000000"/>
                </a:solidFill>
                <a:latin typeface="Times New Roman"/>
                <a:ea typeface="Times New Roman"/>
                <a:cs typeface="Times New Roman"/>
                <a:sym typeface="Times New Roman"/>
              </a:rPr>
              <a:t>Discharge</a:t>
            </a:r>
            <a:endParaRPr sz="1700">
              <a:latin typeface="Times New Roman"/>
              <a:ea typeface="Times New Roman"/>
              <a:cs typeface="Times New Roman"/>
              <a:sym typeface="Times New Roman"/>
            </a:endParaRPr>
          </a:p>
        </p:txBody>
      </p:sp>
      <p:sp>
        <p:nvSpPr>
          <p:cNvPr id="649" name="Google Shape;649;g328c4e3bc08_0_245"/>
          <p:cNvSpPr txBox="1"/>
          <p:nvPr/>
        </p:nvSpPr>
        <p:spPr>
          <a:xfrm>
            <a:off x="3097377" y="2432418"/>
            <a:ext cx="1494900" cy="455400"/>
          </a:xfrm>
          <a:prstGeom prst="rect">
            <a:avLst/>
          </a:prstGeom>
          <a:noFill/>
          <a:ln>
            <a:noFill/>
          </a:ln>
        </p:spPr>
        <p:txBody>
          <a:bodyPr anchorCtr="0" anchor="t" bIns="0" lIns="0" spcFirstLastPara="1" rIns="0" wrap="square" tIns="0">
            <a:spAutoFit/>
          </a:bodyPr>
          <a:lstStyle/>
          <a:p>
            <a:pPr indent="0" lvl="0" marL="0" marR="0" rtl="0" algn="ctr">
              <a:lnSpc>
                <a:spcPct val="87013"/>
              </a:lnSpc>
              <a:spcBef>
                <a:spcPts val="0"/>
              </a:spcBef>
              <a:spcAft>
                <a:spcPts val="0"/>
              </a:spcAft>
              <a:buNone/>
            </a:pPr>
            <a:r>
              <a:rPr b="1" lang="en-US" sz="1700">
                <a:latin typeface="Times New Roman"/>
                <a:ea typeface="Times New Roman"/>
                <a:cs typeface="Times New Roman"/>
                <a:sym typeface="Times New Roman"/>
              </a:rPr>
              <a:t>8. </a:t>
            </a:r>
            <a:r>
              <a:rPr b="1" i="0" lang="en-US" sz="1700" u="none" cap="none" strike="noStrike">
                <a:solidFill>
                  <a:srgbClr val="000000"/>
                </a:solidFill>
                <a:latin typeface="Times New Roman"/>
                <a:ea typeface="Times New Roman"/>
                <a:cs typeface="Times New Roman"/>
                <a:sym typeface="Times New Roman"/>
              </a:rPr>
              <a:t>Review and Follow-up</a:t>
            </a:r>
            <a:endParaRPr sz="1700">
              <a:latin typeface="Times New Roman"/>
              <a:ea typeface="Times New Roman"/>
              <a:cs typeface="Times New Roman"/>
              <a:sym typeface="Times New Roman"/>
            </a:endParaRPr>
          </a:p>
        </p:txBody>
      </p:sp>
      <p:sp>
        <p:nvSpPr>
          <p:cNvPr id="650" name="Google Shape;650;g328c4e3bc08_0_245"/>
          <p:cNvSpPr txBox="1"/>
          <p:nvPr/>
        </p:nvSpPr>
        <p:spPr>
          <a:xfrm>
            <a:off x="2186275" y="469700"/>
            <a:ext cx="8466000" cy="5541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i="0" lang="en-US" sz="3600" u="none" cap="none" strike="noStrike">
                <a:solidFill>
                  <a:srgbClr val="000000"/>
                </a:solidFill>
                <a:latin typeface="Times New Roman"/>
                <a:ea typeface="Times New Roman"/>
                <a:cs typeface="Times New Roman"/>
                <a:sym typeface="Times New Roman"/>
              </a:rPr>
              <a:t>Opportunities to Engage with In Patients</a:t>
            </a:r>
            <a:endParaRPr sz="3600">
              <a:latin typeface="Times New Roman"/>
              <a:ea typeface="Times New Roman"/>
              <a:cs typeface="Times New Roman"/>
              <a:sym typeface="Times New Roman"/>
            </a:endParaRPr>
          </a:p>
        </p:txBody>
      </p:sp>
      <p:sp>
        <p:nvSpPr>
          <p:cNvPr id="651" name="Google Shape;651;g328c4e3bc08_0_245"/>
          <p:cNvSpPr txBox="1"/>
          <p:nvPr/>
        </p:nvSpPr>
        <p:spPr>
          <a:xfrm>
            <a:off x="8031785" y="6027737"/>
            <a:ext cx="1277700" cy="227700"/>
          </a:xfrm>
          <a:prstGeom prst="rect">
            <a:avLst/>
          </a:prstGeom>
          <a:noFill/>
          <a:ln>
            <a:noFill/>
          </a:ln>
        </p:spPr>
        <p:txBody>
          <a:bodyPr anchorCtr="0" anchor="t" bIns="0" lIns="0" spcFirstLastPara="1" rIns="0" wrap="square" tIns="0">
            <a:spAutoFit/>
          </a:bodyPr>
          <a:lstStyle/>
          <a:p>
            <a:pPr indent="0" lvl="0" marL="0" marR="0" rtl="0" algn="l">
              <a:lnSpc>
                <a:spcPct val="87013"/>
              </a:lnSpc>
              <a:spcBef>
                <a:spcPts val="0"/>
              </a:spcBef>
              <a:spcAft>
                <a:spcPts val="0"/>
              </a:spcAft>
              <a:buNone/>
            </a:pPr>
            <a:r>
              <a:rPr b="1" lang="en-US" sz="1700">
                <a:latin typeface="Times New Roman"/>
                <a:ea typeface="Times New Roman"/>
                <a:cs typeface="Times New Roman"/>
                <a:sym typeface="Times New Roman"/>
              </a:rPr>
              <a:t>4. </a:t>
            </a:r>
            <a:r>
              <a:rPr b="1" i="0" lang="en-US" sz="1700" u="none" cap="none" strike="noStrike">
                <a:solidFill>
                  <a:srgbClr val="000000"/>
                </a:solidFill>
                <a:latin typeface="Times New Roman"/>
                <a:ea typeface="Times New Roman"/>
                <a:cs typeface="Times New Roman"/>
                <a:sym typeface="Times New Roman"/>
              </a:rPr>
              <a:t>Checkups</a:t>
            </a:r>
            <a:endParaRPr sz="1700">
              <a:latin typeface="Times New Roman"/>
              <a:ea typeface="Times New Roman"/>
              <a:cs typeface="Times New Roman"/>
              <a:sym typeface="Times New Roman"/>
            </a:endParaRPr>
          </a:p>
        </p:txBody>
      </p:sp>
      <p:sp>
        <p:nvSpPr>
          <p:cNvPr id="652" name="Google Shape;652;g328c4e3bc08_0_245"/>
          <p:cNvSpPr txBox="1"/>
          <p:nvPr/>
        </p:nvSpPr>
        <p:spPr>
          <a:xfrm>
            <a:off x="5903426" y="6129075"/>
            <a:ext cx="1306200" cy="455400"/>
          </a:xfrm>
          <a:prstGeom prst="rect">
            <a:avLst/>
          </a:prstGeom>
          <a:noFill/>
          <a:ln>
            <a:noFill/>
          </a:ln>
        </p:spPr>
        <p:txBody>
          <a:bodyPr anchorCtr="0" anchor="t" bIns="0" lIns="0" spcFirstLastPara="1" rIns="0" wrap="square" tIns="0">
            <a:spAutoFit/>
          </a:bodyPr>
          <a:lstStyle/>
          <a:p>
            <a:pPr indent="0" lvl="0" marL="0" marR="0" rtl="0" algn="ctr">
              <a:lnSpc>
                <a:spcPct val="87013"/>
              </a:lnSpc>
              <a:spcBef>
                <a:spcPts val="0"/>
              </a:spcBef>
              <a:spcAft>
                <a:spcPts val="0"/>
              </a:spcAft>
              <a:buNone/>
            </a:pPr>
            <a:r>
              <a:rPr b="1" lang="en-US" sz="1700">
                <a:latin typeface="Times New Roman"/>
                <a:ea typeface="Times New Roman"/>
                <a:cs typeface="Times New Roman"/>
                <a:sym typeface="Times New Roman"/>
              </a:rPr>
              <a:t>5. </a:t>
            </a:r>
            <a:r>
              <a:rPr b="1" i="0" lang="en-US" sz="1700" u="none" cap="none" strike="noStrike">
                <a:solidFill>
                  <a:srgbClr val="000000"/>
                </a:solidFill>
                <a:latin typeface="Times New Roman"/>
                <a:ea typeface="Times New Roman"/>
                <a:cs typeface="Times New Roman"/>
                <a:sym typeface="Times New Roman"/>
              </a:rPr>
              <a:t>Treatment / Surgery</a:t>
            </a:r>
            <a:endParaRPr sz="1700">
              <a:latin typeface="Times New Roman"/>
              <a:ea typeface="Times New Roman"/>
              <a:cs typeface="Times New Roman"/>
              <a:sym typeface="Times New Roman"/>
            </a:endParaRPr>
          </a:p>
        </p:txBody>
      </p:sp>
      <p:sp>
        <p:nvSpPr>
          <p:cNvPr id="653" name="Google Shape;653;g328c4e3bc08_0_245"/>
          <p:cNvSpPr txBox="1"/>
          <p:nvPr/>
        </p:nvSpPr>
        <p:spPr>
          <a:xfrm rot="-60079">
            <a:off x="3697598" y="6020885"/>
            <a:ext cx="1201684" cy="227733"/>
          </a:xfrm>
          <a:prstGeom prst="rect">
            <a:avLst/>
          </a:prstGeom>
          <a:noFill/>
          <a:ln>
            <a:noFill/>
          </a:ln>
        </p:spPr>
        <p:txBody>
          <a:bodyPr anchorCtr="0" anchor="t" bIns="0" lIns="0" spcFirstLastPara="1" rIns="0" wrap="square" tIns="0">
            <a:spAutoFit/>
          </a:bodyPr>
          <a:lstStyle/>
          <a:p>
            <a:pPr indent="0" lvl="0" marL="0" marR="0" rtl="0" algn="l">
              <a:lnSpc>
                <a:spcPct val="87013"/>
              </a:lnSpc>
              <a:spcBef>
                <a:spcPts val="0"/>
              </a:spcBef>
              <a:spcAft>
                <a:spcPts val="0"/>
              </a:spcAft>
              <a:buNone/>
            </a:pPr>
            <a:r>
              <a:rPr b="1" lang="en-US" sz="1700">
                <a:latin typeface="Times New Roman"/>
                <a:ea typeface="Times New Roman"/>
                <a:cs typeface="Times New Roman"/>
                <a:sym typeface="Times New Roman"/>
              </a:rPr>
              <a:t>6. </a:t>
            </a:r>
            <a:r>
              <a:rPr b="1" i="0" lang="en-US" sz="1700" u="none" cap="none" strike="noStrike">
                <a:solidFill>
                  <a:srgbClr val="000000"/>
                </a:solidFill>
                <a:latin typeface="Times New Roman"/>
                <a:ea typeface="Times New Roman"/>
                <a:cs typeface="Times New Roman"/>
                <a:sym typeface="Times New Roman"/>
              </a:rPr>
              <a:t>Recovery</a:t>
            </a:r>
            <a:endParaRPr sz="1700">
              <a:latin typeface="Times New Roman"/>
              <a:ea typeface="Times New Roman"/>
              <a:cs typeface="Times New Roman"/>
              <a:sym typeface="Times New Roman"/>
            </a:endParaRPr>
          </a:p>
        </p:txBody>
      </p:sp>
      <p:sp>
        <p:nvSpPr>
          <p:cNvPr id="654" name="Google Shape;654;g328c4e3bc08_0_245"/>
          <p:cNvSpPr/>
          <p:nvPr/>
        </p:nvSpPr>
        <p:spPr>
          <a:xfrm rot="2700000">
            <a:off x="9042608" y="2491070"/>
            <a:ext cx="703242" cy="251410"/>
          </a:xfrm>
          <a:custGeom>
            <a:rect b="b" l="l" r="r" t="t"/>
            <a:pathLst>
              <a:path extrusionOk="0" h="376240" w="1052418">
                <a:moveTo>
                  <a:pt x="0" y="0"/>
                </a:moveTo>
                <a:lnTo>
                  <a:pt x="1052419" y="0"/>
                </a:lnTo>
                <a:lnTo>
                  <a:pt x="1052419" y="376239"/>
                </a:lnTo>
                <a:lnTo>
                  <a:pt x="0" y="376239"/>
                </a:lnTo>
                <a:lnTo>
                  <a:pt x="0" y="0"/>
                </a:lnTo>
                <a:close/>
              </a:path>
            </a:pathLst>
          </a:custGeom>
          <a:blipFill rotWithShape="1">
            <a:blip r:embed="rId13">
              <a:alphaModFix/>
            </a:blip>
            <a:stretch>
              <a:fillRect b="0" l="0" r="0" t="0"/>
            </a:stretch>
          </a:blipFill>
          <a:ln>
            <a:noFill/>
          </a:ln>
        </p:spPr>
      </p:sp>
      <p:sp>
        <p:nvSpPr>
          <p:cNvPr id="655" name="Google Shape;655;g328c4e3bc08_0_245"/>
          <p:cNvSpPr/>
          <p:nvPr/>
        </p:nvSpPr>
        <p:spPr>
          <a:xfrm rot="7346294">
            <a:off x="9310555" y="4747973"/>
            <a:ext cx="701429" cy="250761"/>
          </a:xfrm>
          <a:custGeom>
            <a:rect b="b" l="l" r="r" t="t"/>
            <a:pathLst>
              <a:path extrusionOk="0" h="376240" w="1052418">
                <a:moveTo>
                  <a:pt x="0" y="0"/>
                </a:moveTo>
                <a:lnTo>
                  <a:pt x="1052419" y="0"/>
                </a:lnTo>
                <a:lnTo>
                  <a:pt x="1052419" y="376239"/>
                </a:lnTo>
                <a:lnTo>
                  <a:pt x="0" y="376239"/>
                </a:lnTo>
                <a:lnTo>
                  <a:pt x="0" y="0"/>
                </a:lnTo>
                <a:close/>
              </a:path>
            </a:pathLst>
          </a:custGeom>
          <a:blipFill rotWithShape="1">
            <a:blip r:embed="rId13">
              <a:alphaModFix/>
            </a:blip>
            <a:stretch>
              <a:fillRect b="0" l="0" r="0" t="0"/>
            </a:stretch>
          </a:blipFill>
          <a:ln>
            <a:noFill/>
          </a:ln>
        </p:spPr>
      </p:sp>
      <p:sp>
        <p:nvSpPr>
          <p:cNvPr id="656" name="Google Shape;656;g328c4e3bc08_0_245"/>
          <p:cNvSpPr/>
          <p:nvPr/>
        </p:nvSpPr>
        <p:spPr>
          <a:xfrm rot="10111278">
            <a:off x="7255558" y="5477052"/>
            <a:ext cx="700718" cy="250507"/>
          </a:xfrm>
          <a:custGeom>
            <a:rect b="b" l="l" r="r" t="t"/>
            <a:pathLst>
              <a:path extrusionOk="0" h="376240" w="1052418">
                <a:moveTo>
                  <a:pt x="0" y="0"/>
                </a:moveTo>
                <a:lnTo>
                  <a:pt x="1052418" y="0"/>
                </a:lnTo>
                <a:lnTo>
                  <a:pt x="1052418" y="376239"/>
                </a:lnTo>
                <a:lnTo>
                  <a:pt x="0" y="376239"/>
                </a:lnTo>
                <a:lnTo>
                  <a:pt x="0" y="0"/>
                </a:lnTo>
                <a:close/>
              </a:path>
            </a:pathLst>
          </a:custGeom>
          <a:blipFill rotWithShape="1">
            <a:blip r:embed="rId13">
              <a:alphaModFix/>
            </a:blip>
            <a:stretch>
              <a:fillRect b="0" l="0" r="0" t="0"/>
            </a:stretch>
          </a:blipFill>
          <a:ln>
            <a:noFill/>
          </a:ln>
        </p:spPr>
      </p:sp>
      <p:sp>
        <p:nvSpPr>
          <p:cNvPr id="657" name="Google Shape;657;g328c4e3bc08_0_245"/>
          <p:cNvSpPr/>
          <p:nvPr/>
        </p:nvSpPr>
        <p:spPr>
          <a:xfrm rot="10111278">
            <a:off x="4991552" y="5611945"/>
            <a:ext cx="700718" cy="250507"/>
          </a:xfrm>
          <a:custGeom>
            <a:rect b="b" l="l" r="r" t="t"/>
            <a:pathLst>
              <a:path extrusionOk="0" h="376240" w="1052418">
                <a:moveTo>
                  <a:pt x="0" y="0"/>
                </a:moveTo>
                <a:lnTo>
                  <a:pt x="1052418" y="0"/>
                </a:lnTo>
                <a:lnTo>
                  <a:pt x="1052418" y="376240"/>
                </a:lnTo>
                <a:lnTo>
                  <a:pt x="0" y="376240"/>
                </a:lnTo>
                <a:lnTo>
                  <a:pt x="0" y="0"/>
                </a:lnTo>
                <a:close/>
              </a:path>
            </a:pathLst>
          </a:custGeom>
          <a:blipFill rotWithShape="1">
            <a:blip r:embed="rId13">
              <a:alphaModFix/>
            </a:blip>
            <a:stretch>
              <a:fillRect b="0" l="0" r="0" t="0"/>
            </a:stretch>
          </a:blipFill>
          <a:ln>
            <a:noFill/>
          </a:ln>
        </p:spPr>
      </p:sp>
      <p:sp>
        <p:nvSpPr>
          <p:cNvPr id="658" name="Google Shape;658;g328c4e3bc08_0_245"/>
          <p:cNvSpPr/>
          <p:nvPr/>
        </p:nvSpPr>
        <p:spPr>
          <a:xfrm rot="-6640922">
            <a:off x="2721587" y="5158116"/>
            <a:ext cx="700258" cy="250343"/>
          </a:xfrm>
          <a:custGeom>
            <a:rect b="b" l="l" r="r" t="t"/>
            <a:pathLst>
              <a:path extrusionOk="0" h="376240" w="1052418">
                <a:moveTo>
                  <a:pt x="0" y="0"/>
                </a:moveTo>
                <a:lnTo>
                  <a:pt x="1052419" y="0"/>
                </a:lnTo>
                <a:lnTo>
                  <a:pt x="1052419" y="376239"/>
                </a:lnTo>
                <a:lnTo>
                  <a:pt x="0" y="376239"/>
                </a:lnTo>
                <a:lnTo>
                  <a:pt x="0" y="0"/>
                </a:lnTo>
                <a:close/>
              </a:path>
            </a:pathLst>
          </a:custGeom>
          <a:blipFill rotWithShape="1">
            <a:blip r:embed="rId13">
              <a:alphaModFix/>
            </a:blip>
            <a:stretch>
              <a:fillRect b="0" l="0" r="0" t="0"/>
            </a:stretch>
          </a:blipFill>
          <a:ln>
            <a:noFill/>
          </a:ln>
        </p:spPr>
      </p:sp>
      <p:sp>
        <p:nvSpPr>
          <p:cNvPr id="659" name="Google Shape;659;g328c4e3bc08_0_245"/>
          <p:cNvSpPr/>
          <p:nvPr/>
        </p:nvSpPr>
        <p:spPr>
          <a:xfrm rot="-3950455">
            <a:off x="2585657" y="3055675"/>
            <a:ext cx="700718" cy="250507"/>
          </a:xfrm>
          <a:custGeom>
            <a:rect b="b" l="l" r="r" t="t"/>
            <a:pathLst>
              <a:path extrusionOk="0" h="376240" w="1052418">
                <a:moveTo>
                  <a:pt x="0" y="0"/>
                </a:moveTo>
                <a:lnTo>
                  <a:pt x="1052418" y="0"/>
                </a:lnTo>
                <a:lnTo>
                  <a:pt x="1052418" y="376240"/>
                </a:lnTo>
                <a:lnTo>
                  <a:pt x="0" y="376240"/>
                </a:lnTo>
                <a:lnTo>
                  <a:pt x="0" y="0"/>
                </a:lnTo>
                <a:close/>
              </a:path>
            </a:pathLst>
          </a:custGeom>
          <a:blipFill rotWithShape="1">
            <a:blip r:embed="rId13">
              <a:alphaModFix/>
            </a:blip>
            <a:stretch>
              <a:fillRect b="0" l="0" r="0" t="0"/>
            </a:stretch>
          </a:blipFill>
          <a:ln>
            <a:noFill/>
          </a:ln>
        </p:spPr>
      </p:sp>
      <p:sp>
        <p:nvSpPr>
          <p:cNvPr id="660" name="Google Shape;660;g328c4e3bc08_0_245"/>
          <p:cNvSpPr txBox="1"/>
          <p:nvPr/>
        </p:nvSpPr>
        <p:spPr>
          <a:xfrm>
            <a:off x="5783300" y="3217800"/>
            <a:ext cx="992100" cy="52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100">
                <a:solidFill>
                  <a:schemeClr val="dk1"/>
                </a:solidFill>
                <a:latin typeface="Times New Roman"/>
                <a:ea typeface="Times New Roman"/>
                <a:cs typeface="Times New Roman"/>
                <a:sym typeface="Times New Roman"/>
              </a:rPr>
              <a:t>IPD</a:t>
            </a:r>
            <a:endParaRPr b="1" sz="3100">
              <a:solidFill>
                <a:schemeClr val="dk1"/>
              </a:solidFill>
              <a:latin typeface="Times New Roman"/>
              <a:ea typeface="Times New Roman"/>
              <a:cs typeface="Times New Roman"/>
              <a:sym typeface="Times New Roman"/>
            </a:endParaRPr>
          </a:p>
        </p:txBody>
      </p:sp>
      <p:sp>
        <p:nvSpPr>
          <p:cNvPr id="661" name="Google Shape;661;g328c4e3bc08_0_245"/>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g32288256976_0_699"/>
          <p:cNvSpPr txBox="1"/>
          <p:nvPr>
            <p:ph idx="4294967295" type="title"/>
          </p:nvPr>
        </p:nvSpPr>
        <p:spPr>
          <a:xfrm>
            <a:off x="2520575" y="592925"/>
            <a:ext cx="8501400" cy="7620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SzPts val="990"/>
              <a:buNone/>
            </a:pPr>
            <a:r>
              <a:rPr b="1" lang="en-US" sz="3809">
                <a:latin typeface="Times New Roman"/>
                <a:ea typeface="Times New Roman"/>
                <a:cs typeface="Times New Roman"/>
                <a:sym typeface="Times New Roman"/>
              </a:rPr>
              <a:t>Potential </a:t>
            </a:r>
            <a:r>
              <a:rPr b="1" lang="en-US" sz="3809">
                <a:latin typeface="Times New Roman"/>
                <a:ea typeface="Times New Roman"/>
                <a:cs typeface="Times New Roman"/>
                <a:sym typeface="Times New Roman"/>
              </a:rPr>
              <a:t>Errors by </a:t>
            </a:r>
            <a:r>
              <a:rPr b="1" lang="en-US" sz="3809">
                <a:latin typeface="Times New Roman"/>
                <a:ea typeface="Times New Roman"/>
                <a:cs typeface="Times New Roman"/>
                <a:sym typeface="Times New Roman"/>
              </a:rPr>
              <a:t>Patient during IPD</a:t>
            </a:r>
            <a:endParaRPr b="1" sz="3809">
              <a:latin typeface="Times New Roman"/>
              <a:ea typeface="Times New Roman"/>
              <a:cs typeface="Times New Roman"/>
              <a:sym typeface="Times New Roman"/>
            </a:endParaRPr>
          </a:p>
        </p:txBody>
      </p:sp>
      <p:sp>
        <p:nvSpPr>
          <p:cNvPr id="667" name="Google Shape;667;g32288256976_0_699"/>
          <p:cNvSpPr txBox="1"/>
          <p:nvPr>
            <p:ph idx="4294967295" type="body"/>
          </p:nvPr>
        </p:nvSpPr>
        <p:spPr>
          <a:xfrm>
            <a:off x="577625" y="1657225"/>
            <a:ext cx="11033700" cy="4258200"/>
          </a:xfrm>
          <a:prstGeom prst="rect">
            <a:avLst/>
          </a:prstGeom>
        </p:spPr>
        <p:txBody>
          <a:bodyPr anchorCtr="0" anchor="t" bIns="30450" lIns="60950" spcFirstLastPara="1" rIns="60950" wrap="square" tIns="30450">
            <a:noAutofit/>
          </a:bodyPr>
          <a:lstStyle/>
          <a:p>
            <a:pPr indent="-382746" lvl="0" marL="457200" rtl="0" algn="l">
              <a:lnSpc>
                <a:spcPct val="130000"/>
              </a:lnSpc>
              <a:spcBef>
                <a:spcPts val="400"/>
              </a:spcBef>
              <a:spcAft>
                <a:spcPts val="0"/>
              </a:spcAft>
              <a:buSzPts val="2428"/>
              <a:buFont typeface="Times New Roman"/>
              <a:buChar char="•"/>
            </a:pPr>
            <a:r>
              <a:rPr lang="en-US" sz="2427">
                <a:latin typeface="Times New Roman"/>
                <a:ea typeface="Times New Roman"/>
                <a:cs typeface="Times New Roman"/>
                <a:sym typeface="Times New Roman"/>
              </a:rPr>
              <a:t>Lack of vigilance regarding </a:t>
            </a:r>
            <a:r>
              <a:rPr b="1" lang="en-US" sz="2427">
                <a:latin typeface="Times New Roman"/>
                <a:ea typeface="Times New Roman"/>
                <a:cs typeface="Times New Roman"/>
                <a:sym typeface="Times New Roman"/>
              </a:rPr>
              <a:t>alarming symptoms</a:t>
            </a:r>
            <a:r>
              <a:rPr lang="en-US" sz="2427">
                <a:latin typeface="Times New Roman"/>
                <a:ea typeface="Times New Roman"/>
                <a:cs typeface="Times New Roman"/>
                <a:sym typeface="Times New Roman"/>
              </a:rPr>
              <a:t> and no </a:t>
            </a:r>
            <a:r>
              <a:rPr b="1" lang="en-US" sz="2427">
                <a:latin typeface="Times New Roman"/>
                <a:ea typeface="Times New Roman"/>
                <a:cs typeface="Times New Roman"/>
                <a:sym typeface="Times New Roman"/>
              </a:rPr>
              <a:t>timely presentation</a:t>
            </a:r>
            <a:r>
              <a:rPr lang="en-US" sz="2427">
                <a:latin typeface="Times New Roman"/>
                <a:ea typeface="Times New Roman"/>
                <a:cs typeface="Times New Roman"/>
                <a:sym typeface="Times New Roman"/>
              </a:rPr>
              <a:t> </a:t>
            </a:r>
            <a:endParaRPr sz="2427">
              <a:latin typeface="Times New Roman"/>
              <a:ea typeface="Times New Roman"/>
              <a:cs typeface="Times New Roman"/>
              <a:sym typeface="Times New Roman"/>
            </a:endParaRPr>
          </a:p>
          <a:p>
            <a:pPr indent="-382746" lvl="0" marL="457200" rtl="0" algn="l">
              <a:lnSpc>
                <a:spcPct val="130000"/>
              </a:lnSpc>
              <a:spcBef>
                <a:spcPts val="0"/>
              </a:spcBef>
              <a:spcAft>
                <a:spcPts val="0"/>
              </a:spcAft>
              <a:buSzPts val="2428"/>
              <a:buFont typeface="Times New Roman"/>
              <a:buChar char="•"/>
            </a:pPr>
            <a:r>
              <a:rPr lang="en-US" sz="2427">
                <a:latin typeface="Times New Roman"/>
                <a:ea typeface="Times New Roman"/>
                <a:cs typeface="Times New Roman"/>
                <a:sym typeface="Times New Roman"/>
              </a:rPr>
              <a:t>Not having </a:t>
            </a:r>
            <a:r>
              <a:rPr lang="en-US" sz="2427">
                <a:latin typeface="Times New Roman"/>
                <a:ea typeface="Times New Roman"/>
                <a:cs typeface="Times New Roman"/>
                <a:sym typeface="Times New Roman"/>
              </a:rPr>
              <a:t>one designated family member, leading to missed information among </a:t>
            </a:r>
            <a:r>
              <a:rPr b="1" lang="en-US" sz="2427">
                <a:latin typeface="Times New Roman"/>
                <a:ea typeface="Times New Roman"/>
                <a:cs typeface="Times New Roman"/>
                <a:sym typeface="Times New Roman"/>
              </a:rPr>
              <a:t>multiple caregivers</a:t>
            </a:r>
            <a:r>
              <a:rPr lang="en-US" sz="2427">
                <a:latin typeface="Times New Roman"/>
                <a:ea typeface="Times New Roman"/>
                <a:cs typeface="Times New Roman"/>
                <a:sym typeface="Times New Roman"/>
              </a:rPr>
              <a:t>.</a:t>
            </a:r>
            <a:endParaRPr sz="2427">
              <a:latin typeface="Times New Roman"/>
              <a:ea typeface="Times New Roman"/>
              <a:cs typeface="Times New Roman"/>
              <a:sym typeface="Times New Roman"/>
            </a:endParaRPr>
          </a:p>
          <a:p>
            <a:pPr indent="-382746" lvl="0" marL="457200" rtl="0" algn="l">
              <a:lnSpc>
                <a:spcPct val="130000"/>
              </a:lnSpc>
              <a:spcBef>
                <a:spcPts val="0"/>
              </a:spcBef>
              <a:spcAft>
                <a:spcPts val="0"/>
              </a:spcAft>
              <a:buSzPts val="2428"/>
              <a:buFont typeface="Times New Roman"/>
              <a:buChar char="•"/>
            </a:pPr>
            <a:r>
              <a:rPr lang="en-US" sz="2427">
                <a:latin typeface="Times New Roman"/>
                <a:ea typeface="Times New Roman"/>
                <a:cs typeface="Times New Roman"/>
                <a:sym typeface="Times New Roman"/>
              </a:rPr>
              <a:t>Over dependence on nurse, </a:t>
            </a:r>
            <a:r>
              <a:rPr b="1" lang="en-US" sz="2427">
                <a:latin typeface="Times New Roman"/>
                <a:ea typeface="Times New Roman"/>
                <a:cs typeface="Times New Roman"/>
                <a:sym typeface="Times New Roman"/>
              </a:rPr>
              <a:t>not taking ownership</a:t>
            </a:r>
            <a:r>
              <a:rPr lang="en-US" sz="2427">
                <a:latin typeface="Times New Roman"/>
                <a:ea typeface="Times New Roman"/>
                <a:cs typeface="Times New Roman"/>
                <a:sym typeface="Times New Roman"/>
              </a:rPr>
              <a:t> themselves of own health</a:t>
            </a:r>
            <a:endParaRPr sz="2427">
              <a:latin typeface="Times New Roman"/>
              <a:ea typeface="Times New Roman"/>
              <a:cs typeface="Times New Roman"/>
              <a:sym typeface="Times New Roman"/>
            </a:endParaRPr>
          </a:p>
          <a:p>
            <a:pPr indent="-382746" lvl="0" marL="457200" rtl="0" algn="l">
              <a:lnSpc>
                <a:spcPct val="130000"/>
              </a:lnSpc>
              <a:spcBef>
                <a:spcPts val="0"/>
              </a:spcBef>
              <a:spcAft>
                <a:spcPts val="0"/>
              </a:spcAft>
              <a:buSzPts val="2428"/>
              <a:buFont typeface="Times New Roman"/>
              <a:buChar char="•"/>
            </a:pPr>
            <a:r>
              <a:rPr lang="en-US" sz="2427">
                <a:latin typeface="Times New Roman"/>
                <a:ea typeface="Times New Roman"/>
                <a:cs typeface="Times New Roman"/>
                <a:sym typeface="Times New Roman"/>
              </a:rPr>
              <a:t>Not adhering to treatment plan medicines, diet, exercise, or vital monitoring.</a:t>
            </a:r>
            <a:endParaRPr sz="2427">
              <a:latin typeface="Times New Roman"/>
              <a:ea typeface="Times New Roman"/>
              <a:cs typeface="Times New Roman"/>
              <a:sym typeface="Times New Roman"/>
            </a:endParaRPr>
          </a:p>
          <a:p>
            <a:pPr indent="-382746" lvl="0" marL="457200" rtl="0" algn="l">
              <a:lnSpc>
                <a:spcPct val="130000"/>
              </a:lnSpc>
              <a:spcBef>
                <a:spcPts val="0"/>
              </a:spcBef>
              <a:spcAft>
                <a:spcPts val="0"/>
              </a:spcAft>
              <a:buSzPts val="2428"/>
              <a:buFont typeface="Times New Roman"/>
              <a:buChar char="•"/>
            </a:pPr>
            <a:r>
              <a:rPr lang="en-US" sz="2427">
                <a:latin typeface="Times New Roman"/>
                <a:ea typeface="Times New Roman"/>
                <a:cs typeface="Times New Roman"/>
                <a:sym typeface="Times New Roman"/>
              </a:rPr>
              <a:t>Not understanding </a:t>
            </a:r>
            <a:r>
              <a:rPr b="1" lang="en-US" sz="2427">
                <a:latin typeface="Times New Roman"/>
                <a:ea typeface="Times New Roman"/>
                <a:cs typeface="Times New Roman"/>
                <a:sym typeface="Times New Roman"/>
              </a:rPr>
              <a:t>discharge report and instructions</a:t>
            </a:r>
            <a:r>
              <a:rPr lang="en-US" sz="2427">
                <a:latin typeface="Times New Roman"/>
                <a:ea typeface="Times New Roman"/>
                <a:cs typeface="Times New Roman"/>
                <a:sym typeface="Times New Roman"/>
              </a:rPr>
              <a:t> </a:t>
            </a:r>
            <a:endParaRPr sz="2427">
              <a:latin typeface="Times New Roman"/>
              <a:ea typeface="Times New Roman"/>
              <a:cs typeface="Times New Roman"/>
              <a:sym typeface="Times New Roman"/>
            </a:endParaRPr>
          </a:p>
          <a:p>
            <a:pPr indent="-382746" lvl="0" marL="457200" rtl="0" algn="l">
              <a:lnSpc>
                <a:spcPct val="130000"/>
              </a:lnSpc>
              <a:spcBef>
                <a:spcPts val="0"/>
              </a:spcBef>
              <a:spcAft>
                <a:spcPts val="0"/>
              </a:spcAft>
              <a:buSzPts val="2428"/>
              <a:buFont typeface="Times New Roman"/>
              <a:buChar char="•"/>
            </a:pPr>
            <a:r>
              <a:rPr b="1" lang="en-US" sz="2427">
                <a:latin typeface="Times New Roman"/>
                <a:ea typeface="Times New Roman"/>
                <a:cs typeface="Times New Roman"/>
                <a:sym typeface="Times New Roman"/>
              </a:rPr>
              <a:t>Missing follow-ups</a:t>
            </a:r>
            <a:r>
              <a:rPr lang="en-US" sz="2427">
                <a:latin typeface="Times New Roman"/>
                <a:ea typeface="Times New Roman"/>
                <a:cs typeface="Times New Roman"/>
                <a:sym typeface="Times New Roman"/>
              </a:rPr>
              <a:t> and reviews</a:t>
            </a:r>
            <a:endParaRPr sz="2427">
              <a:latin typeface="Times New Roman"/>
              <a:ea typeface="Times New Roman"/>
              <a:cs typeface="Times New Roman"/>
              <a:sym typeface="Times New Roman"/>
            </a:endParaRPr>
          </a:p>
          <a:p>
            <a:pPr indent="-382746" lvl="0" marL="457200" rtl="0" algn="l">
              <a:lnSpc>
                <a:spcPct val="130000"/>
              </a:lnSpc>
              <a:spcBef>
                <a:spcPts val="0"/>
              </a:spcBef>
              <a:spcAft>
                <a:spcPts val="0"/>
              </a:spcAft>
              <a:buSzPts val="2428"/>
              <a:buFont typeface="Times New Roman"/>
              <a:buChar char="•"/>
            </a:pPr>
            <a:r>
              <a:rPr lang="en-US" sz="2427">
                <a:latin typeface="Times New Roman"/>
                <a:ea typeface="Times New Roman"/>
                <a:cs typeface="Times New Roman"/>
                <a:sym typeface="Times New Roman"/>
              </a:rPr>
              <a:t>Not understanding the </a:t>
            </a:r>
            <a:r>
              <a:rPr b="1" lang="en-US" sz="2427">
                <a:latin typeface="Times New Roman"/>
                <a:ea typeface="Times New Roman"/>
                <a:cs typeface="Times New Roman"/>
                <a:sym typeface="Times New Roman"/>
              </a:rPr>
              <a:t>financial implications</a:t>
            </a:r>
            <a:r>
              <a:rPr lang="en-US" sz="2427">
                <a:latin typeface="Times New Roman"/>
                <a:ea typeface="Times New Roman"/>
                <a:cs typeface="Times New Roman"/>
                <a:sym typeface="Times New Roman"/>
              </a:rPr>
              <a:t>, documentation for insurance claims</a:t>
            </a:r>
            <a:endParaRPr sz="2427">
              <a:latin typeface="Times New Roman"/>
              <a:ea typeface="Times New Roman"/>
              <a:cs typeface="Times New Roman"/>
              <a:sym typeface="Times New Roman"/>
            </a:endParaRPr>
          </a:p>
        </p:txBody>
      </p:sp>
      <p:sp>
        <p:nvSpPr>
          <p:cNvPr id="668" name="Google Shape;668;g32288256976_0_699"/>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669" name="Google Shape;669;g32288256976_0_699"/>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670" name="Google Shape;670;g32288256976_0_699"/>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328c4e3bc08_0_529"/>
          <p:cNvSpPr txBox="1"/>
          <p:nvPr>
            <p:ph idx="4294967295" type="title"/>
          </p:nvPr>
        </p:nvSpPr>
        <p:spPr>
          <a:xfrm>
            <a:off x="3122375" y="403950"/>
            <a:ext cx="6249000" cy="762000"/>
          </a:xfrm>
          <a:prstGeom prst="rect">
            <a:avLst/>
          </a:prstGeom>
        </p:spPr>
        <p:txBody>
          <a:bodyPr anchorCtr="0" anchor="ctr" bIns="30450" lIns="60950" spcFirstLastPara="1" rIns="60950" wrap="square" tIns="30450">
            <a:noAutofit/>
          </a:bodyPr>
          <a:lstStyle/>
          <a:p>
            <a:pPr indent="0" lvl="0" marL="0" rtl="0" algn="l">
              <a:spcBef>
                <a:spcPts val="0"/>
              </a:spcBef>
              <a:spcAft>
                <a:spcPts val="0"/>
              </a:spcAft>
              <a:buNone/>
            </a:pPr>
            <a:r>
              <a:rPr b="1" lang="en-US" sz="3200">
                <a:latin typeface="Times New Roman"/>
                <a:ea typeface="Times New Roman"/>
                <a:cs typeface="Times New Roman"/>
                <a:sym typeface="Times New Roman"/>
              </a:rPr>
              <a:t>Patient Engagement -  </a:t>
            </a:r>
            <a:r>
              <a:rPr b="1" lang="en-US" sz="3200">
                <a:latin typeface="Times New Roman"/>
                <a:ea typeface="Times New Roman"/>
                <a:cs typeface="Times New Roman"/>
                <a:sym typeface="Times New Roman"/>
              </a:rPr>
              <a:t>Admission</a:t>
            </a:r>
            <a:endParaRPr b="1" sz="3200">
              <a:latin typeface="Times New Roman"/>
              <a:ea typeface="Times New Roman"/>
              <a:cs typeface="Times New Roman"/>
              <a:sym typeface="Times New Roman"/>
            </a:endParaRPr>
          </a:p>
        </p:txBody>
      </p:sp>
      <p:sp>
        <p:nvSpPr>
          <p:cNvPr id="676" name="Google Shape;676;g328c4e3bc08_0_529"/>
          <p:cNvSpPr txBox="1"/>
          <p:nvPr>
            <p:ph idx="4294967295" type="body"/>
          </p:nvPr>
        </p:nvSpPr>
        <p:spPr>
          <a:xfrm>
            <a:off x="626350" y="3244950"/>
            <a:ext cx="10990200" cy="3584400"/>
          </a:xfrm>
          <a:prstGeom prst="rect">
            <a:avLst/>
          </a:prstGeom>
        </p:spPr>
        <p:txBody>
          <a:bodyPr anchorCtr="0" anchor="t" bIns="30450" lIns="60950" spcFirstLastPara="1" rIns="60950" wrap="square" tIns="30450">
            <a:normAutofit/>
          </a:bodyPr>
          <a:lstStyle/>
          <a:p>
            <a:pPr indent="-381000" lvl="0" marL="457200" rtl="0" algn="l">
              <a:lnSpc>
                <a:spcPct val="115000"/>
              </a:lnSpc>
              <a:spcBef>
                <a:spcPts val="400"/>
              </a:spcBef>
              <a:spcAft>
                <a:spcPts val="0"/>
              </a:spcAft>
              <a:buSzPts val="2400"/>
              <a:buFont typeface="Times New Roman"/>
              <a:buChar char="•"/>
            </a:pPr>
            <a:r>
              <a:rPr lang="en-US" sz="2400">
                <a:latin typeface="Times New Roman"/>
                <a:ea typeface="Times New Roman"/>
                <a:cs typeface="Times New Roman"/>
                <a:sym typeface="Times New Roman"/>
              </a:rPr>
              <a:t>Assist in </a:t>
            </a:r>
            <a:r>
              <a:rPr b="1" lang="en-US" sz="2400">
                <a:latin typeface="Times New Roman"/>
                <a:ea typeface="Times New Roman"/>
                <a:cs typeface="Times New Roman"/>
                <a:sym typeface="Times New Roman"/>
              </a:rPr>
              <a:t>filling out admission forms</a:t>
            </a:r>
            <a:r>
              <a:rPr lang="en-US" sz="2400">
                <a:latin typeface="Times New Roman"/>
                <a:ea typeface="Times New Roman"/>
                <a:cs typeface="Times New Roman"/>
                <a:sym typeface="Times New Roman"/>
              </a:rPr>
              <a:t> with patient and attendant details.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Conduct thorough </a:t>
            </a:r>
            <a:r>
              <a:rPr b="1" lang="en-US" sz="2400">
                <a:latin typeface="Times New Roman"/>
                <a:ea typeface="Times New Roman"/>
                <a:cs typeface="Times New Roman"/>
                <a:sym typeface="Times New Roman"/>
              </a:rPr>
              <a:t>medication reconciliation</a:t>
            </a:r>
            <a:r>
              <a:rPr lang="en-US" sz="2400">
                <a:latin typeface="Times New Roman"/>
                <a:ea typeface="Times New Roman"/>
                <a:cs typeface="Times New Roman"/>
                <a:sym typeface="Times New Roman"/>
              </a:rPr>
              <a:t> upon admission.</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b="1" lang="en-US" sz="2400">
                <a:latin typeface="Times New Roman"/>
                <a:ea typeface="Times New Roman"/>
                <a:cs typeface="Times New Roman"/>
                <a:sym typeface="Times New Roman"/>
              </a:rPr>
              <a:t>Explain Consent Form</a:t>
            </a:r>
            <a:r>
              <a:rPr lang="en-US" sz="2400">
                <a:latin typeface="Times New Roman"/>
                <a:ea typeface="Times New Roman"/>
                <a:cs typeface="Times New Roman"/>
                <a:sym typeface="Times New Roman"/>
              </a:rPr>
              <a:t> details, including stay duration, payments, reuse of devices, risks, benefits, and alternatives.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Provide </a:t>
            </a:r>
            <a:r>
              <a:rPr b="1" lang="en-US" sz="2400">
                <a:latin typeface="Times New Roman"/>
                <a:ea typeface="Times New Roman"/>
                <a:cs typeface="Times New Roman"/>
                <a:sym typeface="Times New Roman"/>
              </a:rPr>
              <a:t>comprehensive </a:t>
            </a:r>
            <a:r>
              <a:rPr b="1" lang="en-US" sz="2400">
                <a:latin typeface="Times New Roman"/>
                <a:ea typeface="Times New Roman"/>
                <a:cs typeface="Times New Roman"/>
                <a:sym typeface="Times New Roman"/>
              </a:rPr>
              <a:t>room</a:t>
            </a:r>
            <a:r>
              <a:rPr b="1" lang="en-US" sz="2400">
                <a:latin typeface="Times New Roman"/>
                <a:ea typeface="Times New Roman"/>
                <a:cs typeface="Times New Roman"/>
                <a:sym typeface="Times New Roman"/>
              </a:rPr>
              <a:t> orientation</a:t>
            </a:r>
            <a:r>
              <a:rPr lang="en-US" sz="2400">
                <a:latin typeface="Times New Roman"/>
                <a:ea typeface="Times New Roman"/>
                <a:cs typeface="Times New Roman"/>
                <a:sym typeface="Times New Roman"/>
              </a:rPr>
              <a:t> to inpatient facilities, including call bell, nurse/doctor schedules, patient etiquettes, food and </a:t>
            </a:r>
            <a:r>
              <a:rPr lang="en-US" sz="2400">
                <a:latin typeface="Times New Roman"/>
                <a:ea typeface="Times New Roman"/>
                <a:cs typeface="Times New Roman"/>
                <a:sym typeface="Times New Roman"/>
              </a:rPr>
              <a:t>visitors</a:t>
            </a:r>
            <a:r>
              <a:rPr lang="en-US" sz="2400">
                <a:latin typeface="Times New Roman"/>
                <a:ea typeface="Times New Roman"/>
                <a:cs typeface="Times New Roman"/>
                <a:sym typeface="Times New Roman"/>
              </a:rPr>
              <a:t> policy.</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Ensure </a:t>
            </a:r>
            <a:r>
              <a:rPr b="1" lang="en-US" sz="2400">
                <a:latin typeface="Times New Roman"/>
                <a:ea typeface="Times New Roman"/>
                <a:cs typeface="Times New Roman"/>
                <a:sym typeface="Times New Roman"/>
              </a:rPr>
              <a:t>Patient Rights and Responsibilities</a:t>
            </a:r>
            <a:r>
              <a:rPr lang="en-US" sz="2400">
                <a:latin typeface="Times New Roman"/>
                <a:ea typeface="Times New Roman"/>
                <a:cs typeface="Times New Roman"/>
                <a:sym typeface="Times New Roman"/>
              </a:rPr>
              <a:t> are verbally explained and a copy is provided.</a:t>
            </a:r>
            <a:endParaRPr sz="2400">
              <a:latin typeface="Times New Roman"/>
              <a:ea typeface="Times New Roman"/>
              <a:cs typeface="Times New Roman"/>
              <a:sym typeface="Times New Roman"/>
            </a:endParaRPr>
          </a:p>
        </p:txBody>
      </p:sp>
      <p:sp>
        <p:nvSpPr>
          <p:cNvPr id="677" name="Google Shape;677;g328c4e3bc08_0_529"/>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678" name="Google Shape;678;g328c4e3bc08_0_529"/>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679" name="Google Shape;679;g328c4e3bc08_0_529"/>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680" name="Google Shape;680;g328c4e3bc08_0_529"/>
          <p:cNvSpPr/>
          <p:nvPr/>
        </p:nvSpPr>
        <p:spPr>
          <a:xfrm>
            <a:off x="4688125" y="1144374"/>
            <a:ext cx="2723778" cy="2054332"/>
          </a:xfrm>
          <a:custGeom>
            <a:rect b="b" l="l" r="r" t="t"/>
            <a:pathLst>
              <a:path extrusionOk="0" h="1333982" w="2232605">
                <a:moveTo>
                  <a:pt x="0" y="0"/>
                </a:moveTo>
                <a:lnTo>
                  <a:pt x="2232605" y="0"/>
                </a:lnTo>
                <a:lnTo>
                  <a:pt x="2232605" y="1333981"/>
                </a:lnTo>
                <a:lnTo>
                  <a:pt x="0" y="133398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g328c4e3bc08_0_551"/>
          <p:cNvSpPr txBox="1"/>
          <p:nvPr>
            <p:ph idx="4294967295" type="title"/>
          </p:nvPr>
        </p:nvSpPr>
        <p:spPr>
          <a:xfrm>
            <a:off x="2496725" y="577950"/>
            <a:ext cx="7583100" cy="762000"/>
          </a:xfrm>
          <a:prstGeom prst="rect">
            <a:avLst/>
          </a:prstGeom>
        </p:spPr>
        <p:txBody>
          <a:bodyPr anchorCtr="0" anchor="ctr" bIns="30450" lIns="60950" spcFirstLastPara="1" rIns="60950" wrap="square" tIns="30450">
            <a:noAutofit/>
          </a:bodyPr>
          <a:lstStyle/>
          <a:p>
            <a:pPr indent="0" lvl="0" marL="0" rtl="0" algn="l">
              <a:spcBef>
                <a:spcPts val="0"/>
              </a:spcBef>
              <a:spcAft>
                <a:spcPts val="0"/>
              </a:spcAft>
              <a:buNone/>
            </a:pPr>
            <a:r>
              <a:rPr b="1" lang="en-US" sz="3200">
                <a:latin typeface="Times New Roman"/>
                <a:ea typeface="Times New Roman"/>
                <a:cs typeface="Times New Roman"/>
                <a:sym typeface="Times New Roman"/>
              </a:rPr>
              <a:t>Patient Engagement - </a:t>
            </a:r>
            <a:r>
              <a:rPr b="1" lang="en-US" sz="3200">
                <a:latin typeface="Times New Roman"/>
                <a:ea typeface="Times New Roman"/>
                <a:cs typeface="Times New Roman"/>
                <a:sym typeface="Times New Roman"/>
              </a:rPr>
              <a:t>Cost and Insurance</a:t>
            </a:r>
            <a:endParaRPr b="1" sz="3200">
              <a:latin typeface="Times New Roman"/>
              <a:ea typeface="Times New Roman"/>
              <a:cs typeface="Times New Roman"/>
              <a:sym typeface="Times New Roman"/>
            </a:endParaRPr>
          </a:p>
        </p:txBody>
      </p:sp>
      <p:sp>
        <p:nvSpPr>
          <p:cNvPr id="686" name="Google Shape;686;g328c4e3bc08_0_551"/>
          <p:cNvSpPr txBox="1"/>
          <p:nvPr>
            <p:ph idx="4294967295" type="body"/>
          </p:nvPr>
        </p:nvSpPr>
        <p:spPr>
          <a:xfrm>
            <a:off x="599375" y="4251225"/>
            <a:ext cx="10990200" cy="2395500"/>
          </a:xfrm>
          <a:prstGeom prst="rect">
            <a:avLst/>
          </a:prstGeom>
        </p:spPr>
        <p:txBody>
          <a:bodyPr anchorCtr="0" anchor="t" bIns="30450" lIns="60950" spcFirstLastPara="1" rIns="60950" wrap="square" tIns="30450">
            <a:normAutofit/>
          </a:bodyPr>
          <a:lstStyle/>
          <a:p>
            <a:pPr indent="-381000" lvl="0" marL="457200" rtl="0" algn="l">
              <a:lnSpc>
                <a:spcPct val="150000"/>
              </a:lnSpc>
              <a:spcBef>
                <a:spcPts val="400"/>
              </a:spcBef>
              <a:spcAft>
                <a:spcPts val="0"/>
              </a:spcAft>
              <a:buSzPts val="2400"/>
              <a:buFont typeface="Times New Roman"/>
              <a:buChar char="•"/>
            </a:pPr>
            <a:r>
              <a:rPr lang="en-US" sz="2400">
                <a:latin typeface="Times New Roman"/>
                <a:ea typeface="Times New Roman"/>
                <a:cs typeface="Times New Roman"/>
                <a:sym typeface="Times New Roman"/>
              </a:rPr>
              <a:t>Explain cost estimation and payment schedule, offer </a:t>
            </a:r>
            <a:r>
              <a:rPr b="1" lang="en-US" sz="2400">
                <a:latin typeface="Times New Roman"/>
                <a:ea typeface="Times New Roman"/>
                <a:cs typeface="Times New Roman"/>
                <a:sym typeface="Times New Roman"/>
              </a:rPr>
              <a:t>financial counselling</a:t>
            </a:r>
            <a:endParaRPr b="1"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Assist in f</a:t>
            </a:r>
            <a:r>
              <a:rPr b="1" lang="en-US" sz="2400">
                <a:latin typeface="Times New Roman"/>
                <a:ea typeface="Times New Roman"/>
                <a:cs typeface="Times New Roman"/>
                <a:sym typeface="Times New Roman"/>
              </a:rPr>
              <a:t>illing forms for claims</a:t>
            </a:r>
            <a:r>
              <a:rPr lang="en-US" sz="2400">
                <a:latin typeface="Times New Roman"/>
                <a:ea typeface="Times New Roman"/>
                <a:cs typeface="Times New Roman"/>
                <a:sym typeface="Times New Roman"/>
              </a:rPr>
              <a:t>, pre-sanction, reimbursement, or cashless services.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b="1" lang="en-US" sz="2400">
                <a:latin typeface="Times New Roman"/>
                <a:ea typeface="Times New Roman"/>
                <a:cs typeface="Times New Roman"/>
                <a:sym typeface="Times New Roman"/>
              </a:rPr>
              <a:t>Discuss</a:t>
            </a:r>
            <a:r>
              <a:rPr lang="en-US" sz="2400">
                <a:latin typeface="Times New Roman"/>
                <a:ea typeface="Times New Roman"/>
                <a:cs typeface="Times New Roman"/>
                <a:sym typeface="Times New Roman"/>
              </a:rPr>
              <a:t> </a:t>
            </a:r>
            <a:r>
              <a:rPr b="1" lang="en-US" sz="2400">
                <a:latin typeface="Times New Roman"/>
                <a:ea typeface="Times New Roman"/>
                <a:cs typeface="Times New Roman"/>
                <a:sym typeface="Times New Roman"/>
              </a:rPr>
              <a:t>estimated duration</a:t>
            </a:r>
            <a:r>
              <a:rPr lang="en-US" sz="2400">
                <a:latin typeface="Times New Roman"/>
                <a:ea typeface="Times New Roman"/>
                <a:cs typeface="Times New Roman"/>
                <a:sym typeface="Times New Roman"/>
              </a:rPr>
              <a:t> of stay and guide on full or advance payment if without insurance.</a:t>
            </a:r>
            <a:endParaRPr sz="2400">
              <a:latin typeface="Times New Roman"/>
              <a:ea typeface="Times New Roman"/>
              <a:cs typeface="Times New Roman"/>
              <a:sym typeface="Times New Roman"/>
            </a:endParaRPr>
          </a:p>
        </p:txBody>
      </p:sp>
      <p:sp>
        <p:nvSpPr>
          <p:cNvPr id="687" name="Google Shape;687;g328c4e3bc08_0_551"/>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688" name="Google Shape;688;g328c4e3bc08_0_551"/>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689" name="Google Shape;689;g328c4e3bc08_0_551"/>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690" name="Google Shape;690;g328c4e3bc08_0_551"/>
          <p:cNvSpPr/>
          <p:nvPr/>
        </p:nvSpPr>
        <p:spPr>
          <a:xfrm>
            <a:off x="4350450" y="1557926"/>
            <a:ext cx="3697070" cy="2395624"/>
          </a:xfrm>
          <a:custGeom>
            <a:rect b="b" l="l" r="r" t="t"/>
            <a:pathLst>
              <a:path extrusionOk="0" h="1649311" w="2612770">
                <a:moveTo>
                  <a:pt x="0" y="0"/>
                </a:moveTo>
                <a:lnTo>
                  <a:pt x="2612770" y="0"/>
                </a:lnTo>
                <a:lnTo>
                  <a:pt x="2612770" y="1649311"/>
                </a:lnTo>
                <a:lnTo>
                  <a:pt x="0" y="164931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g328c4e3bc08_0_575"/>
          <p:cNvSpPr txBox="1"/>
          <p:nvPr>
            <p:ph idx="4294967295" type="title"/>
          </p:nvPr>
        </p:nvSpPr>
        <p:spPr>
          <a:xfrm>
            <a:off x="2489350" y="577950"/>
            <a:ext cx="7351200" cy="762000"/>
          </a:xfrm>
          <a:prstGeom prst="rect">
            <a:avLst/>
          </a:prstGeom>
        </p:spPr>
        <p:txBody>
          <a:bodyPr anchorCtr="0" anchor="ctr" bIns="30450" lIns="60950" spcFirstLastPara="1" rIns="60950" wrap="square" tIns="30450">
            <a:noAutofit/>
          </a:bodyPr>
          <a:lstStyle/>
          <a:p>
            <a:pPr indent="0" lvl="0" marL="0" rtl="0" algn="l">
              <a:lnSpc>
                <a:spcPct val="115000"/>
              </a:lnSpc>
              <a:spcBef>
                <a:spcPts val="0"/>
              </a:spcBef>
              <a:spcAft>
                <a:spcPts val="0"/>
              </a:spcAft>
              <a:buNone/>
            </a:pPr>
            <a:r>
              <a:rPr b="1" lang="en-US" sz="3200">
                <a:latin typeface="Times New Roman"/>
                <a:ea typeface="Times New Roman"/>
                <a:cs typeface="Times New Roman"/>
                <a:sym typeface="Times New Roman"/>
              </a:rPr>
              <a:t>Patient Engagement - </a:t>
            </a:r>
            <a:r>
              <a:rPr b="1" lang="en-US" sz="3200">
                <a:latin typeface="Times New Roman"/>
                <a:ea typeface="Times New Roman"/>
                <a:cs typeface="Times New Roman"/>
                <a:sym typeface="Times New Roman"/>
              </a:rPr>
              <a:t>Ward Instruction</a:t>
            </a:r>
            <a:endParaRPr b="1" sz="3200">
              <a:latin typeface="Times New Roman"/>
              <a:ea typeface="Times New Roman"/>
              <a:cs typeface="Times New Roman"/>
              <a:sym typeface="Times New Roman"/>
            </a:endParaRPr>
          </a:p>
        </p:txBody>
      </p:sp>
      <p:sp>
        <p:nvSpPr>
          <p:cNvPr id="696" name="Google Shape;696;g328c4e3bc08_0_575"/>
          <p:cNvSpPr txBox="1"/>
          <p:nvPr>
            <p:ph idx="4294967295" type="body"/>
          </p:nvPr>
        </p:nvSpPr>
        <p:spPr>
          <a:xfrm>
            <a:off x="669850" y="4083150"/>
            <a:ext cx="10990200" cy="2345700"/>
          </a:xfrm>
          <a:prstGeom prst="rect">
            <a:avLst/>
          </a:prstGeom>
        </p:spPr>
        <p:txBody>
          <a:bodyPr anchorCtr="0" anchor="t" bIns="30450" lIns="60950" spcFirstLastPara="1" rIns="60950" wrap="square" tIns="30450">
            <a:normAutofit lnSpcReduction="20000"/>
          </a:bodyPr>
          <a:lstStyle/>
          <a:p>
            <a:pPr indent="-381000" lvl="0" marL="457200" rtl="0" algn="l">
              <a:lnSpc>
                <a:spcPct val="115000"/>
              </a:lnSpc>
              <a:spcBef>
                <a:spcPts val="400"/>
              </a:spcBef>
              <a:spcAft>
                <a:spcPts val="0"/>
              </a:spcAft>
              <a:buSzPts val="2400"/>
              <a:buFont typeface="Times New Roman"/>
              <a:buChar char="•"/>
            </a:pPr>
            <a:r>
              <a:rPr lang="en-US" sz="2400">
                <a:latin typeface="Times New Roman"/>
                <a:ea typeface="Times New Roman"/>
                <a:cs typeface="Times New Roman"/>
                <a:sym typeface="Times New Roman"/>
              </a:rPr>
              <a:t>Inform about</a:t>
            </a:r>
            <a:r>
              <a:rPr b="1" lang="en-US" sz="2400">
                <a:latin typeface="Times New Roman"/>
                <a:ea typeface="Times New Roman"/>
                <a:cs typeface="Times New Roman"/>
                <a:sym typeface="Times New Roman"/>
              </a:rPr>
              <a:t> room orientation</a:t>
            </a:r>
            <a:r>
              <a:rPr lang="en-US" sz="2400">
                <a:latin typeface="Times New Roman"/>
                <a:ea typeface="Times New Roman"/>
                <a:cs typeface="Times New Roman"/>
                <a:sym typeface="Times New Roman"/>
              </a:rPr>
              <a:t>, bed, water, bathroom, fire, call bell, and cleaning schedules.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Explain </a:t>
            </a:r>
            <a:r>
              <a:rPr b="1" lang="en-US" sz="2400">
                <a:latin typeface="Times New Roman"/>
                <a:ea typeface="Times New Roman"/>
                <a:cs typeface="Times New Roman"/>
                <a:sym typeface="Times New Roman"/>
              </a:rPr>
              <a:t>patient and attendant provisions</a:t>
            </a:r>
            <a:r>
              <a:rPr lang="en-US" sz="2400">
                <a:latin typeface="Times New Roman"/>
                <a:ea typeface="Times New Roman"/>
                <a:cs typeface="Times New Roman"/>
                <a:sym typeface="Times New Roman"/>
              </a:rPr>
              <a:t> for food and stay, as well as visitor timings and restrictions (e.g., ICU policies).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Implement robust systems for tracking patient allergies and dietary needs.</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Explain </a:t>
            </a:r>
            <a:r>
              <a:rPr b="1" lang="en-US" sz="2400">
                <a:latin typeface="Times New Roman"/>
                <a:ea typeface="Times New Roman"/>
                <a:cs typeface="Times New Roman"/>
                <a:sym typeface="Times New Roman"/>
              </a:rPr>
              <a:t>Waste disposal </a:t>
            </a:r>
            <a:r>
              <a:rPr lang="en-US" sz="2400">
                <a:latin typeface="Times New Roman"/>
                <a:ea typeface="Times New Roman"/>
                <a:cs typeface="Times New Roman"/>
                <a:sym typeface="Times New Roman"/>
              </a:rPr>
              <a:t>and </a:t>
            </a:r>
            <a:r>
              <a:rPr b="1" lang="en-US" sz="2400">
                <a:latin typeface="Times New Roman"/>
                <a:ea typeface="Times New Roman"/>
                <a:cs typeface="Times New Roman"/>
                <a:sym typeface="Times New Roman"/>
              </a:rPr>
              <a:t>Infection control</a:t>
            </a:r>
            <a:endParaRPr b="1" sz="2400">
              <a:latin typeface="Times New Roman"/>
              <a:ea typeface="Times New Roman"/>
              <a:cs typeface="Times New Roman"/>
              <a:sym typeface="Times New Roman"/>
            </a:endParaRPr>
          </a:p>
        </p:txBody>
      </p:sp>
      <p:sp>
        <p:nvSpPr>
          <p:cNvPr id="697" name="Google Shape;697;g328c4e3bc08_0_575"/>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698" name="Google Shape;698;g328c4e3bc08_0_575"/>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699" name="Google Shape;699;g328c4e3bc08_0_575"/>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700" name="Google Shape;700;g328c4e3bc08_0_575"/>
          <p:cNvSpPr/>
          <p:nvPr/>
        </p:nvSpPr>
        <p:spPr>
          <a:xfrm>
            <a:off x="4500300" y="1538438"/>
            <a:ext cx="3188362" cy="2346231"/>
          </a:xfrm>
          <a:custGeom>
            <a:rect b="b" l="l" r="r" t="t"/>
            <a:pathLst>
              <a:path extrusionOk="0" h="1290911" w="2147045">
                <a:moveTo>
                  <a:pt x="0" y="0"/>
                </a:moveTo>
                <a:lnTo>
                  <a:pt x="2147045" y="0"/>
                </a:lnTo>
                <a:lnTo>
                  <a:pt x="2147045" y="1290911"/>
                </a:lnTo>
                <a:lnTo>
                  <a:pt x="0" y="129091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32a8a051f25_0_53"/>
          <p:cNvSpPr txBox="1"/>
          <p:nvPr>
            <p:ph idx="12" type="sldNum"/>
          </p:nvPr>
        </p:nvSpPr>
        <p:spPr>
          <a:xfrm>
            <a:off x="11483193" y="64053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706" name="Google Shape;706;g32a8a051f25_0_53"/>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707" name="Google Shape;707;g32a8a051f25_0_53"/>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708" name="Google Shape;708;g32a8a051f25_0_53"/>
          <p:cNvPicPr preferRelativeResize="0"/>
          <p:nvPr/>
        </p:nvPicPr>
        <p:blipFill>
          <a:blip r:embed="rId5">
            <a:alphaModFix/>
          </a:blip>
          <a:stretch>
            <a:fillRect/>
          </a:stretch>
        </p:blipFill>
        <p:spPr>
          <a:xfrm>
            <a:off x="325226" y="963800"/>
            <a:ext cx="3739576" cy="5289124"/>
          </a:xfrm>
          <a:prstGeom prst="rect">
            <a:avLst/>
          </a:prstGeom>
          <a:noFill/>
          <a:ln>
            <a:noFill/>
          </a:ln>
        </p:spPr>
      </p:pic>
      <p:pic>
        <p:nvPicPr>
          <p:cNvPr id="709" name="Google Shape;709;g32a8a051f25_0_53"/>
          <p:cNvPicPr preferRelativeResize="0"/>
          <p:nvPr/>
        </p:nvPicPr>
        <p:blipFill>
          <a:blip r:embed="rId6">
            <a:alphaModFix/>
          </a:blip>
          <a:stretch>
            <a:fillRect/>
          </a:stretch>
        </p:blipFill>
        <p:spPr>
          <a:xfrm>
            <a:off x="4246200" y="1017225"/>
            <a:ext cx="3739576" cy="5289114"/>
          </a:xfrm>
          <a:prstGeom prst="rect">
            <a:avLst/>
          </a:prstGeom>
          <a:noFill/>
          <a:ln>
            <a:noFill/>
          </a:ln>
        </p:spPr>
      </p:pic>
      <p:pic>
        <p:nvPicPr>
          <p:cNvPr id="710" name="Google Shape;710;g32a8a051f25_0_53"/>
          <p:cNvPicPr preferRelativeResize="0"/>
          <p:nvPr/>
        </p:nvPicPr>
        <p:blipFill rotWithShape="1">
          <a:blip r:embed="rId7">
            <a:alphaModFix/>
          </a:blip>
          <a:srcRect b="0" l="0" r="0" t="0"/>
          <a:stretch/>
        </p:blipFill>
        <p:spPr>
          <a:xfrm>
            <a:off x="8074977" y="1040023"/>
            <a:ext cx="3739576" cy="528912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g324816faae7_1_13"/>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716" name="Google Shape;716;g324816faae7_1_13"/>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717" name="Google Shape;717;g324816faae7_1_13"/>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718" name="Google Shape;718;g324816faae7_1_13"/>
          <p:cNvPicPr preferRelativeResize="0"/>
          <p:nvPr/>
        </p:nvPicPr>
        <p:blipFill>
          <a:blip r:embed="rId5">
            <a:alphaModFix/>
          </a:blip>
          <a:stretch>
            <a:fillRect/>
          </a:stretch>
        </p:blipFill>
        <p:spPr>
          <a:xfrm>
            <a:off x="1889600" y="500375"/>
            <a:ext cx="8628352" cy="61005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328c4e3bc08_0_591"/>
          <p:cNvSpPr txBox="1"/>
          <p:nvPr>
            <p:ph idx="4294967295" type="title"/>
          </p:nvPr>
        </p:nvSpPr>
        <p:spPr>
          <a:xfrm>
            <a:off x="2380725" y="494650"/>
            <a:ext cx="7829400" cy="762000"/>
          </a:xfrm>
          <a:prstGeom prst="rect">
            <a:avLst/>
          </a:prstGeom>
        </p:spPr>
        <p:txBody>
          <a:bodyPr anchorCtr="0" anchor="ctr" bIns="30450" lIns="60950" spcFirstLastPara="1" rIns="60950" wrap="square" tIns="30450">
            <a:noAutofit/>
          </a:bodyPr>
          <a:lstStyle/>
          <a:p>
            <a:pPr indent="0" lvl="0" marL="0" rtl="0" algn="l">
              <a:lnSpc>
                <a:spcPct val="87013"/>
              </a:lnSpc>
              <a:spcBef>
                <a:spcPts val="0"/>
              </a:spcBef>
              <a:spcAft>
                <a:spcPts val="0"/>
              </a:spcAft>
              <a:buClr>
                <a:schemeClr val="dk1"/>
              </a:buClr>
              <a:buFont typeface="Arial"/>
              <a:buNone/>
            </a:pPr>
            <a:r>
              <a:rPr b="1" lang="en-US" sz="3200">
                <a:latin typeface="Times New Roman"/>
                <a:ea typeface="Times New Roman"/>
                <a:cs typeface="Times New Roman"/>
                <a:sym typeface="Times New Roman"/>
              </a:rPr>
              <a:t>Patient Engagement - Treatment / Surgery</a:t>
            </a:r>
            <a:endParaRPr b="1" sz="3200">
              <a:latin typeface="Times New Roman"/>
              <a:ea typeface="Times New Roman"/>
              <a:cs typeface="Times New Roman"/>
              <a:sym typeface="Times New Roman"/>
            </a:endParaRPr>
          </a:p>
        </p:txBody>
      </p:sp>
      <p:sp>
        <p:nvSpPr>
          <p:cNvPr id="724" name="Google Shape;724;g328c4e3bc08_0_591"/>
          <p:cNvSpPr txBox="1"/>
          <p:nvPr>
            <p:ph idx="4294967295" type="body"/>
          </p:nvPr>
        </p:nvSpPr>
        <p:spPr>
          <a:xfrm>
            <a:off x="829350" y="3503125"/>
            <a:ext cx="10359600" cy="3145500"/>
          </a:xfrm>
          <a:prstGeom prst="rect">
            <a:avLst/>
          </a:prstGeom>
        </p:spPr>
        <p:txBody>
          <a:bodyPr anchorCtr="0" anchor="t" bIns="30450" lIns="60950" spcFirstLastPara="1" rIns="60950" wrap="square" tIns="30450">
            <a:noAutofit/>
          </a:bodyPr>
          <a:lstStyle/>
          <a:p>
            <a:pPr indent="-368300" lvl="0" marL="457200" rtl="0" algn="l">
              <a:lnSpc>
                <a:spcPct val="100000"/>
              </a:lnSpc>
              <a:spcBef>
                <a:spcPts val="400"/>
              </a:spcBef>
              <a:spcAft>
                <a:spcPts val="0"/>
              </a:spcAft>
              <a:buSzPts val="2200"/>
              <a:buFont typeface="Times New Roman"/>
              <a:buChar char="•"/>
            </a:pPr>
            <a:r>
              <a:rPr lang="en-US" sz="2200">
                <a:latin typeface="Times New Roman"/>
                <a:ea typeface="Times New Roman"/>
                <a:cs typeface="Times New Roman"/>
                <a:sym typeface="Times New Roman"/>
              </a:rPr>
              <a:t>Provide a </a:t>
            </a:r>
            <a:r>
              <a:rPr b="1" lang="en-US" sz="2200">
                <a:latin typeface="Times New Roman"/>
                <a:ea typeface="Times New Roman"/>
                <a:cs typeface="Times New Roman"/>
                <a:sym typeface="Times New Roman"/>
              </a:rPr>
              <a:t>list of required tests</a:t>
            </a:r>
            <a:r>
              <a:rPr lang="en-US" sz="2200">
                <a:latin typeface="Times New Roman"/>
                <a:ea typeface="Times New Roman"/>
                <a:cs typeface="Times New Roman"/>
                <a:sym typeface="Times New Roman"/>
              </a:rPr>
              <a:t> and ensure consent for tests with risk profiles, both verbally and in writing. Explain possible risks, complications, and co-morbidity-linked risks using High-Risk Consent.</a:t>
            </a:r>
            <a:endParaRPr sz="2200">
              <a:latin typeface="Times New Roman"/>
              <a:ea typeface="Times New Roman"/>
              <a:cs typeface="Times New Roman"/>
              <a:sym typeface="Times New Roman"/>
            </a:endParaRPr>
          </a:p>
          <a:p>
            <a:pPr indent="-368300" lvl="0" marL="457200" rtl="0" algn="l">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Conduct thorough </a:t>
            </a:r>
            <a:r>
              <a:rPr b="1" lang="en-US" sz="2200">
                <a:latin typeface="Times New Roman"/>
                <a:ea typeface="Times New Roman"/>
                <a:cs typeface="Times New Roman"/>
                <a:sym typeface="Times New Roman"/>
              </a:rPr>
              <a:t>pre-operative assessments (Pre Anaesthesia) </a:t>
            </a:r>
            <a:r>
              <a:rPr lang="en-US" sz="2200">
                <a:latin typeface="Times New Roman"/>
                <a:ea typeface="Times New Roman"/>
                <a:cs typeface="Times New Roman"/>
                <a:sym typeface="Times New Roman"/>
              </a:rPr>
              <a:t>, including allergies and anesthesia checkups.</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US" sz="2200">
                <a:latin typeface="Times New Roman"/>
                <a:ea typeface="Times New Roman"/>
                <a:cs typeface="Times New Roman"/>
                <a:sym typeface="Times New Roman"/>
              </a:rPr>
              <a:t>Impart </a:t>
            </a:r>
            <a:r>
              <a:rPr b="1" lang="en-US" sz="2200">
                <a:latin typeface="Times New Roman"/>
                <a:ea typeface="Times New Roman"/>
                <a:cs typeface="Times New Roman"/>
                <a:sym typeface="Times New Roman"/>
              </a:rPr>
              <a:t>pre and post-surgery </a:t>
            </a:r>
            <a:r>
              <a:rPr lang="en-US" sz="2200">
                <a:latin typeface="Times New Roman"/>
                <a:ea typeface="Times New Roman"/>
                <a:cs typeface="Times New Roman"/>
                <a:sym typeface="Times New Roman"/>
              </a:rPr>
              <a:t>requirements and use teach-back methods for clarity.</a:t>
            </a:r>
            <a:endParaRPr sz="2200">
              <a:latin typeface="Times New Roman"/>
              <a:ea typeface="Times New Roman"/>
              <a:cs typeface="Times New Roman"/>
              <a:sym typeface="Times New Roman"/>
            </a:endParaRPr>
          </a:p>
          <a:p>
            <a:pPr indent="-368300" lvl="0" marL="457200" rtl="0" algn="l">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Verify </a:t>
            </a:r>
            <a:r>
              <a:rPr b="1" lang="en-US" sz="2200">
                <a:latin typeface="Times New Roman"/>
                <a:ea typeface="Times New Roman"/>
                <a:cs typeface="Times New Roman"/>
                <a:sym typeface="Times New Roman"/>
              </a:rPr>
              <a:t>surgical site marking</a:t>
            </a:r>
            <a:r>
              <a:rPr lang="en-US" sz="2200">
                <a:latin typeface="Times New Roman"/>
                <a:ea typeface="Times New Roman"/>
                <a:cs typeface="Times New Roman"/>
                <a:sym typeface="Times New Roman"/>
              </a:rPr>
              <a:t> and patient ID.</a:t>
            </a:r>
            <a:endParaRPr sz="2200">
              <a:latin typeface="Times New Roman"/>
              <a:ea typeface="Times New Roman"/>
              <a:cs typeface="Times New Roman"/>
              <a:sym typeface="Times New Roman"/>
            </a:endParaRPr>
          </a:p>
          <a:p>
            <a:pPr indent="-368300" lvl="0" marL="457200" rtl="0" algn="l">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Provide </a:t>
            </a:r>
            <a:r>
              <a:rPr b="1" lang="en-US" sz="2200">
                <a:latin typeface="Times New Roman"/>
                <a:ea typeface="Times New Roman"/>
                <a:cs typeface="Times New Roman"/>
                <a:sym typeface="Times New Roman"/>
              </a:rPr>
              <a:t>timely updates</a:t>
            </a:r>
            <a:r>
              <a:rPr lang="en-US" sz="2200">
                <a:latin typeface="Times New Roman"/>
                <a:ea typeface="Times New Roman"/>
                <a:cs typeface="Times New Roman"/>
                <a:sym typeface="Times New Roman"/>
              </a:rPr>
              <a:t> to family/caregivers during and after surgery.</a:t>
            </a:r>
            <a:endParaRPr sz="2200">
              <a:latin typeface="Times New Roman"/>
              <a:ea typeface="Times New Roman"/>
              <a:cs typeface="Times New Roman"/>
              <a:sym typeface="Times New Roman"/>
            </a:endParaRPr>
          </a:p>
          <a:p>
            <a:pPr indent="-368300" lvl="0" marL="457200" rtl="0" algn="l">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Facilitate decision-making with family for transferring care settings or </a:t>
            </a:r>
            <a:r>
              <a:rPr b="1" lang="en-US" sz="2200">
                <a:latin typeface="Times New Roman"/>
                <a:ea typeface="Times New Roman"/>
                <a:cs typeface="Times New Roman"/>
                <a:sym typeface="Times New Roman"/>
              </a:rPr>
              <a:t>high-level care.</a:t>
            </a:r>
            <a:endParaRPr b="1" sz="2200">
              <a:latin typeface="Times New Roman"/>
              <a:ea typeface="Times New Roman"/>
              <a:cs typeface="Times New Roman"/>
              <a:sym typeface="Times New Roman"/>
            </a:endParaRPr>
          </a:p>
        </p:txBody>
      </p:sp>
      <p:sp>
        <p:nvSpPr>
          <p:cNvPr id="725" name="Google Shape;725;g328c4e3bc08_0_591"/>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726" name="Google Shape;726;g328c4e3bc08_0_591"/>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727" name="Google Shape;727;g328c4e3bc08_0_591"/>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728" name="Google Shape;728;g328c4e3bc08_0_591"/>
          <p:cNvSpPr/>
          <p:nvPr/>
        </p:nvSpPr>
        <p:spPr>
          <a:xfrm>
            <a:off x="4434825" y="1242375"/>
            <a:ext cx="2395318" cy="2092815"/>
          </a:xfrm>
          <a:custGeom>
            <a:rect b="b" l="l" r="r" t="t"/>
            <a:pathLst>
              <a:path extrusionOk="0" h="1876964" w="1893532">
                <a:moveTo>
                  <a:pt x="0" y="0"/>
                </a:moveTo>
                <a:lnTo>
                  <a:pt x="1893533" y="0"/>
                </a:lnTo>
                <a:lnTo>
                  <a:pt x="1893533" y="1876964"/>
                </a:lnTo>
                <a:lnTo>
                  <a:pt x="0" y="187696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32288247997_0_1"/>
          <p:cNvSpPr/>
          <p:nvPr/>
        </p:nvSpPr>
        <p:spPr>
          <a:xfrm>
            <a:off x="1593141" y="3553935"/>
            <a:ext cx="893929" cy="1041403"/>
          </a:xfrm>
          <a:custGeom>
            <a:rect b="b" l="l" r="r" t="t"/>
            <a:pathLst>
              <a:path extrusionOk="0" h="1640004" w="1380585">
                <a:moveTo>
                  <a:pt x="0" y="0"/>
                </a:moveTo>
                <a:lnTo>
                  <a:pt x="1380586" y="0"/>
                </a:lnTo>
                <a:lnTo>
                  <a:pt x="1380586" y="1640005"/>
                </a:lnTo>
                <a:lnTo>
                  <a:pt x="0" y="1640005"/>
                </a:lnTo>
                <a:lnTo>
                  <a:pt x="0" y="0"/>
                </a:lnTo>
                <a:close/>
              </a:path>
            </a:pathLst>
          </a:custGeom>
          <a:blipFill rotWithShape="1">
            <a:blip r:embed="rId3">
              <a:alphaModFix/>
            </a:blip>
            <a:stretch>
              <a:fillRect b="0" l="0" r="0" t="0"/>
            </a:stretch>
          </a:blipFill>
          <a:ln>
            <a:noFill/>
          </a:ln>
        </p:spPr>
      </p:sp>
      <p:sp>
        <p:nvSpPr>
          <p:cNvPr id="145" name="Google Shape;145;g32288247997_0_1"/>
          <p:cNvSpPr/>
          <p:nvPr/>
        </p:nvSpPr>
        <p:spPr>
          <a:xfrm>
            <a:off x="1642251" y="1610047"/>
            <a:ext cx="729571" cy="938030"/>
          </a:xfrm>
          <a:custGeom>
            <a:rect b="b" l="l" r="r" t="t"/>
            <a:pathLst>
              <a:path extrusionOk="0" h="1769867" w="1403022">
                <a:moveTo>
                  <a:pt x="0" y="0"/>
                </a:moveTo>
                <a:lnTo>
                  <a:pt x="1403022" y="0"/>
                </a:lnTo>
                <a:lnTo>
                  <a:pt x="1403022" y="1769867"/>
                </a:lnTo>
                <a:lnTo>
                  <a:pt x="0" y="1769867"/>
                </a:lnTo>
                <a:lnTo>
                  <a:pt x="0" y="0"/>
                </a:lnTo>
                <a:close/>
              </a:path>
            </a:pathLst>
          </a:custGeom>
          <a:blipFill rotWithShape="1">
            <a:blip r:embed="rId4">
              <a:alphaModFix/>
            </a:blip>
            <a:stretch>
              <a:fillRect b="0" l="0" r="0" t="0"/>
            </a:stretch>
          </a:blipFill>
          <a:ln>
            <a:noFill/>
          </a:ln>
        </p:spPr>
      </p:sp>
      <p:sp>
        <p:nvSpPr>
          <p:cNvPr id="146" name="Google Shape;146;g32288247997_0_1"/>
          <p:cNvSpPr/>
          <p:nvPr/>
        </p:nvSpPr>
        <p:spPr>
          <a:xfrm rot="-9863136">
            <a:off x="2254104" y="1371484"/>
            <a:ext cx="496422" cy="1414792"/>
          </a:xfrm>
          <a:custGeom>
            <a:rect b="b" l="l" r="r" t="t"/>
            <a:pathLst>
              <a:path extrusionOk="0" h="2226966" w="835112">
                <a:moveTo>
                  <a:pt x="0" y="0"/>
                </a:moveTo>
                <a:lnTo>
                  <a:pt x="835112" y="0"/>
                </a:lnTo>
                <a:lnTo>
                  <a:pt x="835112" y="2226966"/>
                </a:lnTo>
                <a:lnTo>
                  <a:pt x="0" y="2226966"/>
                </a:lnTo>
                <a:lnTo>
                  <a:pt x="0" y="0"/>
                </a:lnTo>
                <a:close/>
              </a:path>
            </a:pathLst>
          </a:custGeom>
          <a:blipFill rotWithShape="1">
            <a:blip r:embed="rId5">
              <a:alphaModFix/>
            </a:blip>
            <a:stretch>
              <a:fillRect b="0" l="0" r="0" t="0"/>
            </a:stretch>
          </a:blipFill>
          <a:ln>
            <a:noFill/>
          </a:ln>
        </p:spPr>
      </p:sp>
      <p:pic>
        <p:nvPicPr>
          <p:cNvPr id="147" name="Google Shape;147;g32288247997_0_1"/>
          <p:cNvPicPr preferRelativeResize="0"/>
          <p:nvPr/>
        </p:nvPicPr>
        <p:blipFill rotWithShape="1">
          <a:blip r:embed="rId6">
            <a:alphaModFix/>
          </a:blip>
          <a:srcRect b="0" l="0" r="0" t="0"/>
          <a:stretch/>
        </p:blipFill>
        <p:spPr>
          <a:xfrm>
            <a:off x="9886198" y="2696355"/>
            <a:ext cx="1165332" cy="1107751"/>
          </a:xfrm>
          <a:prstGeom prst="rect">
            <a:avLst/>
          </a:prstGeom>
          <a:noFill/>
          <a:ln>
            <a:noFill/>
          </a:ln>
        </p:spPr>
      </p:pic>
      <p:grpSp>
        <p:nvGrpSpPr>
          <p:cNvPr id="148" name="Google Shape;148;g32288247997_0_1"/>
          <p:cNvGrpSpPr/>
          <p:nvPr/>
        </p:nvGrpSpPr>
        <p:grpSpPr>
          <a:xfrm>
            <a:off x="2951757" y="2296338"/>
            <a:ext cx="6702954" cy="1049130"/>
            <a:chOff x="2768818" y="2130852"/>
            <a:chExt cx="6918107" cy="1103186"/>
          </a:xfrm>
        </p:grpSpPr>
        <p:grpSp>
          <p:nvGrpSpPr>
            <p:cNvPr id="149" name="Google Shape;149;g32288247997_0_1"/>
            <p:cNvGrpSpPr/>
            <p:nvPr/>
          </p:nvGrpSpPr>
          <p:grpSpPr>
            <a:xfrm>
              <a:off x="2768818" y="2130852"/>
              <a:ext cx="6918107" cy="1103186"/>
              <a:chOff x="0" y="-38100"/>
              <a:chExt cx="2529195" cy="444600"/>
            </a:xfrm>
          </p:grpSpPr>
          <p:sp>
            <p:nvSpPr>
              <p:cNvPr id="150" name="Google Shape;150;g32288247997_0_1"/>
              <p:cNvSpPr/>
              <p:nvPr/>
            </p:nvSpPr>
            <p:spPr>
              <a:xfrm>
                <a:off x="0" y="0"/>
                <a:ext cx="2529195" cy="316941"/>
              </a:xfrm>
              <a:custGeom>
                <a:rect b="b" l="l" r="r" t="t"/>
                <a:pathLst>
                  <a:path extrusionOk="0" h="316941" w="2529195">
                    <a:moveTo>
                      <a:pt x="2325995" y="0"/>
                    </a:moveTo>
                    <a:cubicBezTo>
                      <a:pt x="2438219" y="0"/>
                      <a:pt x="2529195" y="70950"/>
                      <a:pt x="2529195" y="158470"/>
                    </a:cubicBezTo>
                    <a:cubicBezTo>
                      <a:pt x="2529195" y="245991"/>
                      <a:pt x="2438219" y="316941"/>
                      <a:pt x="2325995" y="316941"/>
                    </a:cubicBezTo>
                    <a:lnTo>
                      <a:pt x="203200" y="316941"/>
                    </a:lnTo>
                    <a:cubicBezTo>
                      <a:pt x="90976" y="316941"/>
                      <a:pt x="0" y="245991"/>
                      <a:pt x="0" y="158470"/>
                    </a:cubicBezTo>
                    <a:cubicBezTo>
                      <a:pt x="0" y="70950"/>
                      <a:pt x="90976" y="0"/>
                      <a:pt x="203200" y="0"/>
                    </a:cubicBezTo>
                    <a:close/>
                  </a:path>
                </a:pathLst>
              </a:custGeom>
              <a:solidFill>
                <a:srgbClr val="FFFFFF"/>
              </a:solidFill>
              <a:ln cap="sq" cmpd="sng" w="76200">
                <a:solidFill>
                  <a:srgbClr val="38B6FF"/>
                </a:solidFill>
                <a:prstDash val="solid"/>
                <a:miter lim="8000"/>
                <a:headEnd len="sm" w="sm" type="none"/>
                <a:tailEnd len="sm" w="sm" type="none"/>
              </a:ln>
            </p:spPr>
            <p:txBody>
              <a:bodyPr anchorCtr="0" anchor="ctr" bIns="60950" lIns="60950" spcFirstLastPara="1" rIns="60950" wrap="square" tIns="60950">
                <a:noAutofit/>
              </a:bodyPr>
              <a:lstStyle/>
              <a:p>
                <a:pPr indent="0" lvl="0" marL="0" marR="0" rtl="0" algn="l">
                  <a:lnSpc>
                    <a:spcPct val="85000"/>
                  </a:lnSpc>
                  <a:spcBef>
                    <a:spcPts val="0"/>
                  </a:spcBef>
                  <a:spcAft>
                    <a:spcPts val="0"/>
                  </a:spcAft>
                  <a:buClr>
                    <a:schemeClr val="dk1"/>
                  </a:buClr>
                  <a:buSzPts val="2500"/>
                  <a:buFont typeface="Calibri"/>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51" name="Google Shape;151;g32288247997_0_1"/>
              <p:cNvSpPr txBox="1"/>
              <p:nvPr/>
            </p:nvSpPr>
            <p:spPr>
              <a:xfrm>
                <a:off x="0" y="-38100"/>
                <a:ext cx="812700" cy="444600"/>
              </a:xfrm>
              <a:prstGeom prst="rect">
                <a:avLst/>
              </a:prstGeom>
              <a:noFill/>
              <a:ln>
                <a:noFill/>
              </a:ln>
            </p:spPr>
            <p:txBody>
              <a:bodyPr anchorCtr="0" anchor="ctr" bIns="33850" lIns="33850" spcFirstLastPara="1" rIns="33850" wrap="square" tIns="33850">
                <a:noAutofit/>
              </a:bodyPr>
              <a:lstStyle/>
              <a:p>
                <a:pPr indent="0" lvl="0" marL="0" marR="0" rtl="0" algn="ctr">
                  <a:lnSpc>
                    <a:spcPct val="85000"/>
                  </a:lnSpc>
                  <a:spcBef>
                    <a:spcPts val="0"/>
                  </a:spcBef>
                  <a:spcAft>
                    <a:spcPts val="0"/>
                  </a:spcAft>
                  <a:buClr>
                    <a:schemeClr val="dk1"/>
                  </a:buClr>
                  <a:buSzPts val="2500"/>
                  <a:buFont typeface="Calibri"/>
                  <a:buNone/>
                </a:pPr>
                <a:r>
                  <a:t/>
                </a:r>
                <a:endParaRPr b="0" i="0" sz="2400" u="none" cap="none" strike="noStrike">
                  <a:solidFill>
                    <a:schemeClr val="dk1"/>
                  </a:solidFill>
                  <a:latin typeface="Times New Roman"/>
                  <a:ea typeface="Times New Roman"/>
                  <a:cs typeface="Times New Roman"/>
                  <a:sym typeface="Times New Roman"/>
                </a:endParaRPr>
              </a:p>
            </p:txBody>
          </p:sp>
        </p:grpSp>
        <p:sp>
          <p:nvSpPr>
            <p:cNvPr id="152" name="Google Shape;152;g32288247997_0_1"/>
            <p:cNvSpPr txBox="1"/>
            <p:nvPr/>
          </p:nvSpPr>
          <p:spPr>
            <a:xfrm>
              <a:off x="3352276" y="2278197"/>
              <a:ext cx="5934000" cy="6603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Clr>
                  <a:schemeClr val="dk1"/>
                </a:buClr>
                <a:buSzPts val="2500"/>
                <a:buFont typeface="Times New Roman"/>
                <a:buNone/>
              </a:pPr>
              <a:r>
                <a:rPr b="0" i="0" lang="en-US" sz="2400" u="none" cap="none" strike="noStrike">
                  <a:solidFill>
                    <a:schemeClr val="dk1"/>
                  </a:solidFill>
                  <a:latin typeface="Times New Roman"/>
                  <a:ea typeface="Times New Roman"/>
                  <a:cs typeface="Times New Roman"/>
                  <a:sym typeface="Times New Roman"/>
                </a:rPr>
                <a:t>Shares knowledge about potential </a:t>
              </a:r>
              <a:r>
                <a:rPr b="1" i="0" lang="en-US" sz="2400" u="none" cap="none" strike="noStrike">
                  <a:solidFill>
                    <a:srgbClr val="000000"/>
                  </a:solidFill>
                  <a:latin typeface="Times New Roman"/>
                  <a:ea typeface="Times New Roman"/>
                  <a:cs typeface="Times New Roman"/>
                  <a:sym typeface="Times New Roman"/>
                </a:rPr>
                <a:t>Risks, Causes &amp; Consequences </a:t>
              </a:r>
              <a:r>
                <a:rPr b="0" i="0" lang="en-US" sz="2400" u="none" cap="none" strike="noStrike">
                  <a:solidFill>
                    <a:srgbClr val="000000"/>
                  </a:solidFill>
                  <a:latin typeface="Times New Roman"/>
                  <a:ea typeface="Times New Roman"/>
                  <a:cs typeface="Times New Roman"/>
                  <a:sym typeface="Times New Roman"/>
                </a:rPr>
                <a:t>of Medical harm</a:t>
              </a:r>
              <a:r>
                <a:rPr b="0" i="0" lang="en-US" sz="2400" u="none" cap="none" strike="noStrike">
                  <a:solidFill>
                    <a:schemeClr val="dk1"/>
                  </a:solidFill>
                  <a:latin typeface="Times New Roman"/>
                  <a:ea typeface="Times New Roman"/>
                  <a:cs typeface="Times New Roman"/>
                  <a:sym typeface="Times New Roman"/>
                </a:rPr>
                <a:t> </a:t>
              </a:r>
              <a:endParaRPr b="0" i="0" sz="2400" u="none" cap="none" strike="noStrike">
                <a:solidFill>
                  <a:schemeClr val="dk1"/>
                </a:solidFill>
                <a:latin typeface="Times New Roman"/>
                <a:ea typeface="Times New Roman"/>
                <a:cs typeface="Times New Roman"/>
                <a:sym typeface="Times New Roman"/>
              </a:endParaRPr>
            </a:p>
          </p:txBody>
        </p:sp>
      </p:grpSp>
      <p:grpSp>
        <p:nvGrpSpPr>
          <p:cNvPr id="153" name="Google Shape;153;g32288247997_0_1"/>
          <p:cNvGrpSpPr/>
          <p:nvPr/>
        </p:nvGrpSpPr>
        <p:grpSpPr>
          <a:xfrm>
            <a:off x="2961670" y="4328373"/>
            <a:ext cx="6702219" cy="748253"/>
            <a:chOff x="2770486" y="4345127"/>
            <a:chExt cx="6917348" cy="786806"/>
          </a:xfrm>
        </p:grpSpPr>
        <p:sp>
          <p:nvSpPr>
            <p:cNvPr id="154" name="Google Shape;154;g32288247997_0_1"/>
            <p:cNvSpPr/>
            <p:nvPr/>
          </p:nvSpPr>
          <p:spPr>
            <a:xfrm>
              <a:off x="2770486" y="4345127"/>
              <a:ext cx="6917348" cy="786806"/>
            </a:xfrm>
            <a:custGeom>
              <a:rect b="b" l="l" r="r" t="t"/>
              <a:pathLst>
                <a:path extrusionOk="0" h="316941" w="2529195">
                  <a:moveTo>
                    <a:pt x="2325995" y="0"/>
                  </a:moveTo>
                  <a:cubicBezTo>
                    <a:pt x="2438219" y="0"/>
                    <a:pt x="2529195" y="70950"/>
                    <a:pt x="2529195" y="158470"/>
                  </a:cubicBezTo>
                  <a:cubicBezTo>
                    <a:pt x="2529195" y="245991"/>
                    <a:pt x="2438219" y="316941"/>
                    <a:pt x="2325995" y="316941"/>
                  </a:cubicBezTo>
                  <a:lnTo>
                    <a:pt x="203200" y="316941"/>
                  </a:lnTo>
                  <a:cubicBezTo>
                    <a:pt x="90976" y="316941"/>
                    <a:pt x="0" y="245991"/>
                    <a:pt x="0" y="158470"/>
                  </a:cubicBezTo>
                  <a:cubicBezTo>
                    <a:pt x="0" y="70950"/>
                    <a:pt x="90976" y="0"/>
                    <a:pt x="203200" y="0"/>
                  </a:cubicBezTo>
                  <a:close/>
                </a:path>
              </a:pathLst>
            </a:custGeom>
            <a:solidFill>
              <a:srgbClr val="FFFFFF"/>
            </a:solidFill>
            <a:ln cap="sq" cmpd="sng" w="76200">
              <a:solidFill>
                <a:srgbClr val="2F900C"/>
              </a:solidFill>
              <a:prstDash val="solid"/>
              <a:miter lim="8000"/>
              <a:headEnd len="sm" w="sm" type="none"/>
              <a:tailEnd len="sm" w="sm" type="none"/>
            </a:ln>
          </p:spPr>
          <p:txBody>
            <a:bodyPr anchorCtr="0" anchor="ctr" bIns="60950" lIns="60950" spcFirstLastPara="1" rIns="60950" wrap="square" tIns="60950">
              <a:noAutofit/>
            </a:bodyPr>
            <a:lstStyle/>
            <a:p>
              <a:pPr indent="0" lvl="0" marL="0" marR="0" rtl="0" algn="l">
                <a:lnSpc>
                  <a:spcPct val="85000"/>
                </a:lnSpc>
                <a:spcBef>
                  <a:spcPts val="0"/>
                </a:spcBef>
                <a:spcAft>
                  <a:spcPts val="0"/>
                </a:spcAft>
                <a:buClr>
                  <a:schemeClr val="dk1"/>
                </a:buClr>
                <a:buSzPts val="2500"/>
                <a:buFont typeface="Calibri"/>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55" name="Google Shape;155;g32288247997_0_1"/>
            <p:cNvSpPr txBox="1"/>
            <p:nvPr/>
          </p:nvSpPr>
          <p:spPr>
            <a:xfrm>
              <a:off x="3077524" y="4394349"/>
              <a:ext cx="6331200" cy="6603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Clr>
                  <a:srgbClr val="000000"/>
                </a:buClr>
                <a:buSzPts val="2500"/>
                <a:buFont typeface="Times New Roman"/>
                <a:buNone/>
              </a:pPr>
              <a:r>
                <a:rPr b="0" i="0" lang="en-US" sz="2400" u="none" cap="none" strike="noStrike">
                  <a:solidFill>
                    <a:srgbClr val="000000"/>
                  </a:solidFill>
                  <a:latin typeface="Times New Roman"/>
                  <a:ea typeface="Times New Roman"/>
                  <a:cs typeface="Times New Roman"/>
                  <a:sym typeface="Times New Roman"/>
                </a:rPr>
                <a:t>Guides on the </a:t>
              </a:r>
              <a:r>
                <a:rPr b="1" i="0" lang="en-US" sz="2400" u="none" cap="none" strike="noStrike">
                  <a:solidFill>
                    <a:srgbClr val="000000"/>
                  </a:solidFill>
                  <a:latin typeface="Times New Roman"/>
                  <a:ea typeface="Times New Roman"/>
                  <a:cs typeface="Times New Roman"/>
                  <a:sym typeface="Times New Roman"/>
                </a:rPr>
                <a:t>Role that Patients/Caregivers  </a:t>
              </a:r>
              <a:r>
                <a:rPr b="0" i="0" lang="en-US" sz="2400" u="none" cap="none" strike="noStrike">
                  <a:solidFill>
                    <a:srgbClr val="000000"/>
                  </a:solidFill>
                  <a:latin typeface="Times New Roman"/>
                  <a:ea typeface="Times New Roman"/>
                  <a:cs typeface="Times New Roman"/>
                  <a:sym typeface="Times New Roman"/>
                </a:rPr>
                <a:t>can play throughout their  Patient Journey</a:t>
              </a:r>
              <a:endParaRPr b="0" i="0" sz="2400" u="none" cap="none" strike="noStrike">
                <a:solidFill>
                  <a:schemeClr val="dk1"/>
                </a:solidFill>
                <a:latin typeface="Times New Roman"/>
                <a:ea typeface="Times New Roman"/>
                <a:cs typeface="Times New Roman"/>
                <a:sym typeface="Times New Roman"/>
              </a:endParaRPr>
            </a:p>
          </p:txBody>
        </p:sp>
      </p:grpSp>
      <p:grpSp>
        <p:nvGrpSpPr>
          <p:cNvPr id="156" name="Google Shape;156;g32288247997_0_1"/>
          <p:cNvGrpSpPr/>
          <p:nvPr/>
        </p:nvGrpSpPr>
        <p:grpSpPr>
          <a:xfrm>
            <a:off x="2952119" y="1449254"/>
            <a:ext cx="6702219" cy="748253"/>
            <a:chOff x="2768892" y="1180850"/>
            <a:chExt cx="6917348" cy="786806"/>
          </a:xfrm>
        </p:grpSpPr>
        <p:sp>
          <p:nvSpPr>
            <p:cNvPr id="157" name="Google Shape;157;g32288247997_0_1"/>
            <p:cNvSpPr/>
            <p:nvPr/>
          </p:nvSpPr>
          <p:spPr>
            <a:xfrm>
              <a:off x="2768892" y="1180850"/>
              <a:ext cx="6917348" cy="786806"/>
            </a:xfrm>
            <a:custGeom>
              <a:rect b="b" l="l" r="r" t="t"/>
              <a:pathLst>
                <a:path extrusionOk="0" h="316941" w="2529195">
                  <a:moveTo>
                    <a:pt x="2325995" y="0"/>
                  </a:moveTo>
                  <a:cubicBezTo>
                    <a:pt x="2438219" y="0"/>
                    <a:pt x="2529195" y="70950"/>
                    <a:pt x="2529195" y="158470"/>
                  </a:cubicBezTo>
                  <a:cubicBezTo>
                    <a:pt x="2529195" y="245991"/>
                    <a:pt x="2438219" y="316941"/>
                    <a:pt x="2325995" y="316941"/>
                  </a:cubicBezTo>
                  <a:lnTo>
                    <a:pt x="203200" y="316941"/>
                  </a:lnTo>
                  <a:cubicBezTo>
                    <a:pt x="90976" y="316941"/>
                    <a:pt x="0" y="245991"/>
                    <a:pt x="0" y="158470"/>
                  </a:cubicBezTo>
                  <a:cubicBezTo>
                    <a:pt x="0" y="70950"/>
                    <a:pt x="90976" y="0"/>
                    <a:pt x="203200" y="0"/>
                  </a:cubicBezTo>
                  <a:close/>
                </a:path>
              </a:pathLst>
            </a:custGeom>
            <a:solidFill>
              <a:srgbClr val="FFFFFF"/>
            </a:solidFill>
            <a:ln cap="sq" cmpd="sng" w="76200">
              <a:solidFill>
                <a:srgbClr val="FF9900"/>
              </a:solidFill>
              <a:prstDash val="solid"/>
              <a:miter lim="8000"/>
              <a:headEnd len="sm" w="sm" type="none"/>
              <a:tailEnd len="sm" w="sm" type="none"/>
            </a:ln>
          </p:spPr>
          <p:txBody>
            <a:bodyPr anchorCtr="0" anchor="ctr" bIns="60950" lIns="60950" spcFirstLastPara="1" rIns="60950" wrap="square" tIns="60950">
              <a:noAutofit/>
            </a:bodyPr>
            <a:lstStyle/>
            <a:p>
              <a:pPr indent="0" lvl="0" marL="0" marR="0" rtl="0" algn="l">
                <a:lnSpc>
                  <a:spcPct val="85000"/>
                </a:lnSpc>
                <a:spcBef>
                  <a:spcPts val="0"/>
                </a:spcBef>
                <a:spcAft>
                  <a:spcPts val="0"/>
                </a:spcAft>
                <a:buClr>
                  <a:schemeClr val="dk1"/>
                </a:buClr>
                <a:buSzPts val="2500"/>
                <a:buFont typeface="Calibri"/>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58" name="Google Shape;158;g32288247997_0_1"/>
            <p:cNvSpPr txBox="1"/>
            <p:nvPr/>
          </p:nvSpPr>
          <p:spPr>
            <a:xfrm>
              <a:off x="3301900" y="1202297"/>
              <a:ext cx="6105000" cy="6603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Clr>
                  <a:srgbClr val="000000"/>
                </a:buClr>
                <a:buSzPts val="2500"/>
                <a:buFont typeface="Times New Roman"/>
                <a:buNone/>
              </a:pPr>
              <a:r>
                <a:rPr b="0" i="0" lang="en-US" sz="2400" u="none" cap="none" strike="noStrike">
                  <a:solidFill>
                    <a:srgbClr val="000000"/>
                  </a:solidFill>
                  <a:latin typeface="Times New Roman"/>
                  <a:ea typeface="Times New Roman"/>
                  <a:cs typeface="Times New Roman"/>
                  <a:sym typeface="Times New Roman"/>
                </a:rPr>
                <a:t>Spreads awareness on D</a:t>
              </a:r>
              <a:r>
                <a:rPr lang="en-US" sz="2400">
                  <a:latin typeface="Times New Roman"/>
                  <a:ea typeface="Times New Roman"/>
                  <a:cs typeface="Times New Roman"/>
                  <a:sym typeface="Times New Roman"/>
                </a:rPr>
                <a:t>iseases and </a:t>
              </a:r>
              <a:r>
                <a:rPr b="1" i="0" lang="en-US" sz="2400" u="none" cap="none" strike="noStrike">
                  <a:solidFill>
                    <a:srgbClr val="000000"/>
                  </a:solidFill>
                  <a:latin typeface="Times New Roman"/>
                  <a:ea typeface="Times New Roman"/>
                  <a:cs typeface="Times New Roman"/>
                  <a:sym typeface="Times New Roman"/>
                </a:rPr>
                <a:t>Symptoms</a:t>
              </a:r>
              <a:r>
                <a:rPr b="0" i="0" lang="en-US" sz="2400" u="none" cap="none" strike="noStrike">
                  <a:solidFill>
                    <a:srgbClr val="000000"/>
                  </a:solidFill>
                  <a:latin typeface="Times New Roman"/>
                  <a:ea typeface="Times New Roman"/>
                  <a:cs typeface="Times New Roman"/>
                  <a:sym typeface="Times New Roman"/>
                </a:rPr>
                <a:t> for </a:t>
              </a:r>
              <a:r>
                <a:rPr b="1" i="0" lang="en-US" sz="2400" u="none" cap="none" strike="noStrike">
                  <a:solidFill>
                    <a:srgbClr val="000000"/>
                  </a:solidFill>
                  <a:latin typeface="Times New Roman"/>
                  <a:ea typeface="Times New Roman"/>
                  <a:cs typeface="Times New Roman"/>
                  <a:sym typeface="Times New Roman"/>
                </a:rPr>
                <a:t>Early Detection </a:t>
              </a:r>
              <a:r>
                <a:rPr b="0" i="0" lang="en-US" sz="2400" u="none" cap="none" strike="noStrike">
                  <a:solidFill>
                    <a:srgbClr val="000000"/>
                  </a:solidFill>
                  <a:latin typeface="Times New Roman"/>
                  <a:ea typeface="Times New Roman"/>
                  <a:cs typeface="Times New Roman"/>
                  <a:sym typeface="Times New Roman"/>
                </a:rPr>
                <a:t>of possible Harm</a:t>
              </a:r>
              <a:endParaRPr b="0" i="0" sz="2400" u="none" cap="none" strike="noStrike">
                <a:solidFill>
                  <a:schemeClr val="dk1"/>
                </a:solidFill>
                <a:latin typeface="Times New Roman"/>
                <a:ea typeface="Times New Roman"/>
                <a:cs typeface="Times New Roman"/>
                <a:sym typeface="Times New Roman"/>
              </a:endParaRPr>
            </a:p>
          </p:txBody>
        </p:sp>
      </p:grpSp>
      <p:grpSp>
        <p:nvGrpSpPr>
          <p:cNvPr id="159" name="Google Shape;159;g32288247997_0_1"/>
          <p:cNvGrpSpPr/>
          <p:nvPr/>
        </p:nvGrpSpPr>
        <p:grpSpPr>
          <a:xfrm>
            <a:off x="2824267" y="3295505"/>
            <a:ext cx="6860714" cy="1049130"/>
            <a:chOff x="2770389" y="3178039"/>
            <a:chExt cx="7080931" cy="1103186"/>
          </a:xfrm>
        </p:grpSpPr>
        <p:grpSp>
          <p:nvGrpSpPr>
            <p:cNvPr id="160" name="Google Shape;160;g32288247997_0_1"/>
            <p:cNvGrpSpPr/>
            <p:nvPr/>
          </p:nvGrpSpPr>
          <p:grpSpPr>
            <a:xfrm>
              <a:off x="2770389" y="3178039"/>
              <a:ext cx="7080931" cy="1103186"/>
              <a:chOff x="0" y="-38100"/>
              <a:chExt cx="2588722" cy="444600"/>
            </a:xfrm>
          </p:grpSpPr>
          <p:sp>
            <p:nvSpPr>
              <p:cNvPr id="161" name="Google Shape;161;g32288247997_0_1"/>
              <p:cNvSpPr/>
              <p:nvPr/>
            </p:nvSpPr>
            <p:spPr>
              <a:xfrm>
                <a:off x="59527" y="-7108"/>
                <a:ext cx="2529195" cy="316941"/>
              </a:xfrm>
              <a:custGeom>
                <a:rect b="b" l="l" r="r" t="t"/>
                <a:pathLst>
                  <a:path extrusionOk="0" h="316941" w="2529195">
                    <a:moveTo>
                      <a:pt x="2325995" y="0"/>
                    </a:moveTo>
                    <a:cubicBezTo>
                      <a:pt x="2438219" y="0"/>
                      <a:pt x="2529195" y="70950"/>
                      <a:pt x="2529195" y="158470"/>
                    </a:cubicBezTo>
                    <a:cubicBezTo>
                      <a:pt x="2529195" y="245991"/>
                      <a:pt x="2438219" y="316941"/>
                      <a:pt x="2325995" y="316941"/>
                    </a:cubicBezTo>
                    <a:lnTo>
                      <a:pt x="203200" y="316941"/>
                    </a:lnTo>
                    <a:cubicBezTo>
                      <a:pt x="90976" y="316941"/>
                      <a:pt x="0" y="245991"/>
                      <a:pt x="0" y="158470"/>
                    </a:cubicBezTo>
                    <a:cubicBezTo>
                      <a:pt x="0" y="70950"/>
                      <a:pt x="90976" y="0"/>
                      <a:pt x="203200" y="0"/>
                    </a:cubicBezTo>
                    <a:close/>
                  </a:path>
                </a:pathLst>
              </a:custGeom>
              <a:solidFill>
                <a:srgbClr val="FFFFFF"/>
              </a:solidFill>
              <a:ln cap="sq" cmpd="sng" w="76200">
                <a:solidFill>
                  <a:srgbClr val="FFCC00"/>
                </a:solidFill>
                <a:prstDash val="solid"/>
                <a:miter lim="8000"/>
                <a:headEnd len="sm" w="sm" type="none"/>
                <a:tailEnd len="sm" w="sm" type="none"/>
              </a:ln>
            </p:spPr>
            <p:txBody>
              <a:bodyPr anchorCtr="0" anchor="ctr" bIns="60950" lIns="60950" spcFirstLastPara="1" rIns="60950" wrap="square" tIns="60950">
                <a:noAutofit/>
              </a:bodyPr>
              <a:lstStyle/>
              <a:p>
                <a:pPr indent="0" lvl="0" marL="0" marR="0" rtl="0" algn="l">
                  <a:lnSpc>
                    <a:spcPct val="85000"/>
                  </a:lnSpc>
                  <a:spcBef>
                    <a:spcPts val="0"/>
                  </a:spcBef>
                  <a:spcAft>
                    <a:spcPts val="0"/>
                  </a:spcAft>
                  <a:buClr>
                    <a:schemeClr val="dk1"/>
                  </a:buClr>
                  <a:buSzPts val="2500"/>
                  <a:buFont typeface="Calibri"/>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162" name="Google Shape;162;g32288247997_0_1"/>
              <p:cNvSpPr txBox="1"/>
              <p:nvPr/>
            </p:nvSpPr>
            <p:spPr>
              <a:xfrm>
                <a:off x="0" y="-38100"/>
                <a:ext cx="812700" cy="444600"/>
              </a:xfrm>
              <a:prstGeom prst="rect">
                <a:avLst/>
              </a:prstGeom>
              <a:noFill/>
              <a:ln>
                <a:noFill/>
              </a:ln>
            </p:spPr>
            <p:txBody>
              <a:bodyPr anchorCtr="0" anchor="ctr" bIns="33850" lIns="33850" spcFirstLastPara="1" rIns="33850" wrap="square" tIns="33850">
                <a:noAutofit/>
              </a:bodyPr>
              <a:lstStyle/>
              <a:p>
                <a:pPr indent="0" lvl="0" marL="0" marR="0" rtl="0" algn="ctr">
                  <a:lnSpc>
                    <a:spcPct val="85000"/>
                  </a:lnSpc>
                  <a:spcBef>
                    <a:spcPts val="0"/>
                  </a:spcBef>
                  <a:spcAft>
                    <a:spcPts val="0"/>
                  </a:spcAft>
                  <a:buClr>
                    <a:schemeClr val="dk1"/>
                  </a:buClr>
                  <a:buSzPts val="2500"/>
                  <a:buFont typeface="Calibri"/>
                  <a:buNone/>
                </a:pPr>
                <a:r>
                  <a:t/>
                </a:r>
                <a:endParaRPr b="0" i="0" sz="2400" u="none" cap="none" strike="noStrike">
                  <a:solidFill>
                    <a:schemeClr val="dk1"/>
                  </a:solidFill>
                  <a:latin typeface="Times New Roman"/>
                  <a:ea typeface="Times New Roman"/>
                  <a:cs typeface="Times New Roman"/>
                  <a:sym typeface="Times New Roman"/>
                </a:endParaRPr>
              </a:p>
            </p:txBody>
          </p:sp>
        </p:grpSp>
        <p:sp>
          <p:nvSpPr>
            <p:cNvPr id="163" name="Google Shape;163;g32288247997_0_1"/>
            <p:cNvSpPr txBox="1"/>
            <p:nvPr/>
          </p:nvSpPr>
          <p:spPr>
            <a:xfrm>
              <a:off x="3278962" y="3321002"/>
              <a:ext cx="5931300" cy="6603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Clr>
                  <a:srgbClr val="000000"/>
                </a:buClr>
                <a:buSzPts val="2500"/>
                <a:buFont typeface="Times New Roman"/>
                <a:buNone/>
              </a:pPr>
              <a:r>
                <a:rPr b="0" i="0" lang="en-US" sz="2400" u="none" cap="none" strike="noStrike">
                  <a:solidFill>
                    <a:srgbClr val="000000"/>
                  </a:solidFill>
                  <a:latin typeface="Times New Roman"/>
                  <a:ea typeface="Times New Roman"/>
                  <a:cs typeface="Times New Roman"/>
                  <a:sym typeface="Times New Roman"/>
                </a:rPr>
                <a:t>Provides </a:t>
              </a:r>
              <a:r>
                <a:rPr b="1" i="0" lang="en-US" sz="2400" u="none" cap="none" strike="noStrike">
                  <a:solidFill>
                    <a:srgbClr val="000000"/>
                  </a:solidFill>
                  <a:latin typeface="Times New Roman"/>
                  <a:ea typeface="Times New Roman"/>
                  <a:cs typeface="Times New Roman"/>
                  <a:sym typeface="Times New Roman"/>
                </a:rPr>
                <a:t>Actionable tips </a:t>
              </a:r>
              <a:r>
                <a:rPr b="0" i="0" lang="en-US" sz="2400" u="none" cap="none" strike="noStrike">
                  <a:solidFill>
                    <a:srgbClr val="000000"/>
                  </a:solidFill>
                  <a:latin typeface="Times New Roman"/>
                  <a:ea typeface="Times New Roman"/>
                  <a:cs typeface="Times New Roman"/>
                  <a:sym typeface="Times New Roman"/>
                </a:rPr>
                <a:t>for </a:t>
              </a:r>
              <a:r>
                <a:rPr b="1" i="0" lang="en-US" sz="2400" u="none" cap="none" strike="noStrike">
                  <a:solidFill>
                    <a:srgbClr val="000000"/>
                  </a:solidFill>
                  <a:latin typeface="Times New Roman"/>
                  <a:ea typeface="Times New Roman"/>
                  <a:cs typeface="Times New Roman"/>
                  <a:sym typeface="Times New Roman"/>
                </a:rPr>
                <a:t>Self Protection</a:t>
              </a:r>
              <a:r>
                <a:rPr b="0" i="0" lang="en-US" sz="2400" u="none" cap="none" strike="noStrike">
                  <a:solidFill>
                    <a:srgbClr val="000000"/>
                  </a:solidFill>
                  <a:latin typeface="Times New Roman"/>
                  <a:ea typeface="Times New Roman"/>
                  <a:cs typeface="Times New Roman"/>
                  <a:sym typeface="Times New Roman"/>
                </a:rPr>
                <a:t>, </a:t>
              </a:r>
              <a:endParaRPr b="0" i="0" sz="2400" u="none" cap="none" strike="noStrike">
                <a:solidFill>
                  <a:srgbClr val="000000"/>
                </a:solidFill>
                <a:latin typeface="Times New Roman"/>
                <a:ea typeface="Times New Roman"/>
                <a:cs typeface="Times New Roman"/>
                <a:sym typeface="Times New Roman"/>
              </a:endParaRPr>
            </a:p>
            <a:p>
              <a:pPr indent="0" lvl="0" marL="0" marR="0" rtl="0" algn="ctr">
                <a:lnSpc>
                  <a:spcPct val="85000"/>
                </a:lnSpc>
                <a:spcBef>
                  <a:spcPts val="0"/>
                </a:spcBef>
                <a:spcAft>
                  <a:spcPts val="0"/>
                </a:spcAft>
                <a:buClr>
                  <a:srgbClr val="000000"/>
                </a:buClr>
                <a:buSzPts val="2500"/>
                <a:buFont typeface="Times New Roman"/>
                <a:buNone/>
              </a:pPr>
              <a:r>
                <a:rPr b="0" i="0" lang="en-US" sz="2400" u="none" cap="none" strike="noStrike">
                  <a:solidFill>
                    <a:srgbClr val="000000"/>
                  </a:solidFill>
                  <a:latin typeface="Times New Roman"/>
                  <a:ea typeface="Times New Roman"/>
                  <a:cs typeface="Times New Roman"/>
                  <a:sym typeface="Times New Roman"/>
                </a:rPr>
                <a:t>and </a:t>
              </a:r>
              <a:r>
                <a:rPr b="1" i="0" lang="en-US" sz="2400" u="none" cap="none" strike="noStrike">
                  <a:solidFill>
                    <a:srgbClr val="000000"/>
                  </a:solidFill>
                  <a:latin typeface="Times New Roman"/>
                  <a:ea typeface="Times New Roman"/>
                  <a:cs typeface="Times New Roman"/>
                  <a:sym typeface="Times New Roman"/>
                </a:rPr>
                <a:t>Prevention</a:t>
              </a:r>
              <a:endParaRPr b="1" i="0" sz="2400" u="none" cap="none" strike="noStrike">
                <a:solidFill>
                  <a:schemeClr val="dk1"/>
                </a:solidFill>
                <a:latin typeface="Times New Roman"/>
                <a:ea typeface="Times New Roman"/>
                <a:cs typeface="Times New Roman"/>
                <a:sym typeface="Times New Roman"/>
              </a:endParaRPr>
            </a:p>
          </p:txBody>
        </p:sp>
      </p:grpSp>
      <p:grpSp>
        <p:nvGrpSpPr>
          <p:cNvPr id="164" name="Google Shape;164;g32288247997_0_1"/>
          <p:cNvGrpSpPr/>
          <p:nvPr/>
        </p:nvGrpSpPr>
        <p:grpSpPr>
          <a:xfrm>
            <a:off x="861687" y="5226504"/>
            <a:ext cx="10628436" cy="1464246"/>
            <a:chOff x="0" y="-16531"/>
            <a:chExt cx="2529195" cy="444600"/>
          </a:xfrm>
        </p:grpSpPr>
        <p:sp>
          <p:nvSpPr>
            <p:cNvPr id="165" name="Google Shape;165;g32288247997_0_1"/>
            <p:cNvSpPr/>
            <p:nvPr/>
          </p:nvSpPr>
          <p:spPr>
            <a:xfrm>
              <a:off x="0" y="0"/>
              <a:ext cx="2529195" cy="316941"/>
            </a:xfrm>
            <a:custGeom>
              <a:rect b="b" l="l" r="r" t="t"/>
              <a:pathLst>
                <a:path extrusionOk="0" h="316941" w="2529195">
                  <a:moveTo>
                    <a:pt x="2325995" y="0"/>
                  </a:moveTo>
                  <a:cubicBezTo>
                    <a:pt x="2438219" y="0"/>
                    <a:pt x="2529195" y="70950"/>
                    <a:pt x="2529195" y="158470"/>
                  </a:cubicBezTo>
                  <a:cubicBezTo>
                    <a:pt x="2529195" y="245991"/>
                    <a:pt x="2438219" y="316941"/>
                    <a:pt x="2325995" y="316941"/>
                  </a:cubicBezTo>
                  <a:lnTo>
                    <a:pt x="203200" y="316941"/>
                  </a:lnTo>
                  <a:cubicBezTo>
                    <a:pt x="90976" y="316941"/>
                    <a:pt x="0" y="245991"/>
                    <a:pt x="0" y="158470"/>
                  </a:cubicBezTo>
                  <a:cubicBezTo>
                    <a:pt x="0" y="70950"/>
                    <a:pt x="90976" y="0"/>
                    <a:pt x="203200" y="0"/>
                  </a:cubicBezTo>
                  <a:close/>
                </a:path>
              </a:pathLst>
            </a:custGeom>
            <a:solidFill>
              <a:srgbClr val="FFFFFF"/>
            </a:solidFill>
            <a:ln cap="sq" cmpd="sng" w="76200">
              <a:solidFill>
                <a:srgbClr val="FF0000"/>
              </a:solidFill>
              <a:prstDash val="solid"/>
              <a:miter lim="8000"/>
              <a:headEnd len="sm" w="sm" type="none"/>
              <a:tailEnd len="sm" w="sm" type="none"/>
            </a:ln>
          </p:spPr>
          <p:txBody>
            <a:bodyPr anchorCtr="0" anchor="ctr" bIns="60950" lIns="60950" spcFirstLastPara="1" rIns="60950" wrap="square" tIns="60950">
              <a:noAutofit/>
            </a:bodyPr>
            <a:lstStyle/>
            <a:p>
              <a:pPr indent="0" lvl="0" marL="0" marR="0" rtl="0" algn="l">
                <a:lnSpc>
                  <a:spcPct val="85000"/>
                </a:lnSpc>
                <a:spcBef>
                  <a:spcPts val="0"/>
                </a:spcBef>
                <a:spcAft>
                  <a:spcPts val="0"/>
                </a:spcAft>
                <a:buClr>
                  <a:schemeClr val="dk1"/>
                </a:buClr>
                <a:buSzPts val="2500"/>
                <a:buFont typeface="Calibri"/>
                <a:buNone/>
              </a:pPr>
              <a:r>
                <a:t/>
              </a:r>
              <a:endParaRPr b="0" i="0" sz="2500" u="none" cap="none" strike="noStrike">
                <a:solidFill>
                  <a:schemeClr val="dk1"/>
                </a:solidFill>
                <a:latin typeface="Times New Roman"/>
                <a:ea typeface="Times New Roman"/>
                <a:cs typeface="Times New Roman"/>
                <a:sym typeface="Times New Roman"/>
              </a:endParaRPr>
            </a:p>
          </p:txBody>
        </p:sp>
        <p:sp>
          <p:nvSpPr>
            <p:cNvPr id="166" name="Google Shape;166;g32288247997_0_1"/>
            <p:cNvSpPr txBox="1"/>
            <p:nvPr/>
          </p:nvSpPr>
          <p:spPr>
            <a:xfrm>
              <a:off x="66873" y="-16531"/>
              <a:ext cx="2396100" cy="444600"/>
            </a:xfrm>
            <a:prstGeom prst="rect">
              <a:avLst/>
            </a:prstGeom>
            <a:noFill/>
            <a:ln>
              <a:noFill/>
            </a:ln>
          </p:spPr>
          <p:txBody>
            <a:bodyPr anchorCtr="0" anchor="ctr" bIns="33850" lIns="33850" spcFirstLastPara="1" rIns="33850" wrap="square" tIns="33850">
              <a:noAutofit/>
            </a:bodyPr>
            <a:lstStyle/>
            <a:p>
              <a:pPr indent="0" lvl="0" marL="0" marR="0" rtl="0" algn="ctr">
                <a:lnSpc>
                  <a:spcPct val="85000"/>
                </a:lnSpc>
                <a:spcBef>
                  <a:spcPts val="0"/>
                </a:spcBef>
                <a:spcAft>
                  <a:spcPts val="0"/>
                </a:spcAft>
                <a:buClr>
                  <a:schemeClr val="dk1"/>
                </a:buClr>
                <a:buSzPts val="2500"/>
                <a:buFont typeface="Times New Roman"/>
                <a:buNone/>
              </a:pPr>
              <a:r>
                <a:rPr b="0" i="0" lang="en-US" sz="2400" u="none" cap="none" strike="noStrike">
                  <a:solidFill>
                    <a:schemeClr val="dk1"/>
                  </a:solidFill>
                  <a:latin typeface="Times New Roman"/>
                  <a:ea typeface="Times New Roman"/>
                  <a:cs typeface="Times New Roman"/>
                  <a:sym typeface="Times New Roman"/>
                </a:rPr>
                <a:t>PFPSF content is aggregated from world renowned experts and vetted by domain specialists, </a:t>
              </a:r>
              <a:r>
                <a:rPr b="1" lang="en-US" sz="2400">
                  <a:solidFill>
                    <a:srgbClr val="0D0D0D"/>
                  </a:solidFill>
                  <a:latin typeface="Times New Roman"/>
                  <a:ea typeface="Times New Roman"/>
                  <a:cs typeface="Times New Roman"/>
                  <a:sym typeface="Times New Roman"/>
                </a:rPr>
                <a:t>presented in patient friendly way</a:t>
              </a:r>
              <a:endParaRPr b="0" i="0" sz="2400" u="none" cap="none" strike="noStrike">
                <a:solidFill>
                  <a:schemeClr val="dk1"/>
                </a:solidFill>
                <a:latin typeface="Times New Roman"/>
                <a:ea typeface="Times New Roman"/>
                <a:cs typeface="Times New Roman"/>
                <a:sym typeface="Times New Roman"/>
              </a:endParaRPr>
            </a:p>
            <a:p>
              <a:pPr indent="0" lvl="0" marL="0" marR="0" rtl="0" algn="ctr">
                <a:lnSpc>
                  <a:spcPct val="85000"/>
                </a:lnSpc>
                <a:spcBef>
                  <a:spcPts val="0"/>
                </a:spcBef>
                <a:spcAft>
                  <a:spcPts val="0"/>
                </a:spcAft>
                <a:buClr>
                  <a:schemeClr val="dk1"/>
                </a:buClr>
                <a:buSzPts val="2500"/>
                <a:buFont typeface="Calibri"/>
                <a:buNone/>
              </a:pPr>
              <a:r>
                <a:t/>
              </a:r>
              <a:endParaRPr b="0" i="0" sz="2400" u="none" cap="none" strike="noStrike">
                <a:solidFill>
                  <a:schemeClr val="dk1"/>
                </a:solidFill>
                <a:latin typeface="Times New Roman"/>
                <a:ea typeface="Times New Roman"/>
                <a:cs typeface="Times New Roman"/>
                <a:sym typeface="Times New Roman"/>
              </a:endParaRPr>
            </a:p>
          </p:txBody>
        </p:sp>
      </p:grpSp>
      <p:sp>
        <p:nvSpPr>
          <p:cNvPr id="167" name="Google Shape;167;g32288247997_0_1"/>
          <p:cNvSpPr txBox="1"/>
          <p:nvPr/>
        </p:nvSpPr>
        <p:spPr>
          <a:xfrm>
            <a:off x="2103195" y="620183"/>
            <a:ext cx="8419200" cy="484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Clr>
                <a:srgbClr val="3C53AC"/>
              </a:buClr>
              <a:buSzPts val="4700"/>
              <a:buFont typeface="Times New Roman"/>
              <a:buNone/>
            </a:pPr>
            <a:r>
              <a:rPr b="1" i="0" lang="en-US" sz="4500" u="none" cap="none" strike="noStrike">
                <a:solidFill>
                  <a:schemeClr val="dk1"/>
                </a:solidFill>
                <a:latin typeface="Times New Roman"/>
                <a:ea typeface="Times New Roman"/>
                <a:cs typeface="Times New Roman"/>
                <a:sym typeface="Times New Roman"/>
              </a:rPr>
              <a:t>Role of PFPSF in Patient Safety </a:t>
            </a:r>
            <a:endParaRPr b="1" i="0" sz="4500" u="none" cap="none" strike="noStrike">
              <a:solidFill>
                <a:schemeClr val="dk1"/>
              </a:solidFill>
              <a:highlight>
                <a:srgbClr val="FFFF00"/>
              </a:highlight>
              <a:latin typeface="Times New Roman"/>
              <a:ea typeface="Times New Roman"/>
              <a:cs typeface="Times New Roman"/>
              <a:sym typeface="Times New Roman"/>
            </a:endParaRPr>
          </a:p>
        </p:txBody>
      </p:sp>
      <p:sp>
        <p:nvSpPr>
          <p:cNvPr id="168" name="Google Shape;168;g32288247997_0_1"/>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169" name="Google Shape;169;g32288247997_0_1"/>
          <p:cNvPicPr preferRelativeResize="0"/>
          <p:nvPr/>
        </p:nvPicPr>
        <p:blipFill>
          <a:blip r:embed="rId7">
            <a:alphaModFix/>
          </a:blip>
          <a:stretch>
            <a:fillRect/>
          </a:stretch>
        </p:blipFill>
        <p:spPr>
          <a:xfrm>
            <a:off x="304507" y="237458"/>
            <a:ext cx="1142714" cy="507873"/>
          </a:xfrm>
          <a:prstGeom prst="rect">
            <a:avLst/>
          </a:prstGeom>
          <a:noFill/>
          <a:ln>
            <a:noFill/>
          </a:ln>
        </p:spPr>
      </p:pic>
      <p:pic>
        <p:nvPicPr>
          <p:cNvPr id="170" name="Google Shape;170;g32288247997_0_1"/>
          <p:cNvPicPr preferRelativeResize="0"/>
          <p:nvPr/>
        </p:nvPicPr>
        <p:blipFill rotWithShape="1">
          <a:blip r:embed="rId8">
            <a:alphaModFix/>
          </a:blip>
          <a:srcRect b="29528" l="26127" r="55806" t="34619"/>
          <a:stretch/>
        </p:blipFill>
        <p:spPr>
          <a:xfrm>
            <a:off x="11276195" y="245083"/>
            <a:ext cx="623293" cy="6959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g328c4e3bc08_0_599"/>
          <p:cNvSpPr txBox="1"/>
          <p:nvPr>
            <p:ph idx="4294967295" type="title"/>
          </p:nvPr>
        </p:nvSpPr>
        <p:spPr>
          <a:xfrm>
            <a:off x="2250225" y="730350"/>
            <a:ext cx="8003400" cy="7620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None/>
            </a:pPr>
            <a:r>
              <a:rPr b="1" lang="en-US" sz="3200">
                <a:latin typeface="Times New Roman"/>
                <a:ea typeface="Times New Roman"/>
                <a:cs typeface="Times New Roman"/>
                <a:sym typeface="Times New Roman"/>
              </a:rPr>
              <a:t>Patient Engagement - </a:t>
            </a:r>
            <a:r>
              <a:rPr b="1" lang="en-US" sz="3200">
                <a:latin typeface="Times New Roman"/>
                <a:ea typeface="Times New Roman"/>
                <a:cs typeface="Times New Roman"/>
                <a:sym typeface="Times New Roman"/>
              </a:rPr>
              <a:t>Recovery in Hospital and at Home</a:t>
            </a:r>
            <a:endParaRPr b="1" sz="3200">
              <a:latin typeface="Times New Roman"/>
              <a:ea typeface="Times New Roman"/>
              <a:cs typeface="Times New Roman"/>
              <a:sym typeface="Times New Roman"/>
            </a:endParaRPr>
          </a:p>
        </p:txBody>
      </p:sp>
      <p:sp>
        <p:nvSpPr>
          <p:cNvPr id="734" name="Google Shape;734;g328c4e3bc08_0_599"/>
          <p:cNvSpPr txBox="1"/>
          <p:nvPr>
            <p:ph idx="4294967295" type="body"/>
          </p:nvPr>
        </p:nvSpPr>
        <p:spPr>
          <a:xfrm>
            <a:off x="1380250" y="4903300"/>
            <a:ext cx="9482400" cy="1076100"/>
          </a:xfrm>
          <a:prstGeom prst="rect">
            <a:avLst/>
          </a:prstGeom>
        </p:spPr>
        <p:txBody>
          <a:bodyPr anchorCtr="0" anchor="t" bIns="30450" lIns="60950" spcFirstLastPara="1" rIns="60950" wrap="square" tIns="30450">
            <a:noAutofit/>
          </a:bodyPr>
          <a:lstStyle/>
          <a:p>
            <a:pPr indent="-381000" lvl="0" marL="457200" rtl="0" algn="l">
              <a:lnSpc>
                <a:spcPct val="150000"/>
              </a:lnSpc>
              <a:spcBef>
                <a:spcPts val="400"/>
              </a:spcBef>
              <a:spcAft>
                <a:spcPts val="0"/>
              </a:spcAft>
              <a:buSzPts val="2400"/>
              <a:buFont typeface="Times New Roman"/>
              <a:buChar char="•"/>
            </a:pPr>
            <a:r>
              <a:rPr lang="en-US" sz="2400">
                <a:latin typeface="Times New Roman"/>
                <a:ea typeface="Times New Roman"/>
                <a:cs typeface="Times New Roman"/>
                <a:sym typeface="Times New Roman"/>
              </a:rPr>
              <a:t>Explain medicines, diet, rehab therapies, exercise, and lifestyle changes.</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Check e.g., risk of falls and provide a checklist of home precautions.</a:t>
            </a:r>
            <a:endParaRPr sz="2400">
              <a:latin typeface="Times New Roman"/>
              <a:ea typeface="Times New Roman"/>
              <a:cs typeface="Times New Roman"/>
              <a:sym typeface="Times New Roman"/>
            </a:endParaRPr>
          </a:p>
          <a:p>
            <a:pPr indent="0" lvl="0" marL="0" rtl="0" algn="l">
              <a:lnSpc>
                <a:spcPct val="150000"/>
              </a:lnSpc>
              <a:spcBef>
                <a:spcPts val="400"/>
              </a:spcBef>
              <a:spcAft>
                <a:spcPts val="0"/>
              </a:spcAft>
              <a:buSzPts val="770"/>
              <a:buNone/>
            </a:pPr>
            <a:r>
              <a:t/>
            </a:r>
            <a:endParaRPr sz="2400">
              <a:latin typeface="Times New Roman"/>
              <a:ea typeface="Times New Roman"/>
              <a:cs typeface="Times New Roman"/>
              <a:sym typeface="Times New Roman"/>
            </a:endParaRPr>
          </a:p>
        </p:txBody>
      </p:sp>
      <p:sp>
        <p:nvSpPr>
          <p:cNvPr id="735" name="Google Shape;735;g328c4e3bc08_0_599"/>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736" name="Google Shape;736;g328c4e3bc08_0_599"/>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737" name="Google Shape;737;g328c4e3bc08_0_599"/>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738" name="Google Shape;738;g328c4e3bc08_0_599"/>
          <p:cNvSpPr/>
          <p:nvPr/>
        </p:nvSpPr>
        <p:spPr>
          <a:xfrm>
            <a:off x="3815901" y="1868613"/>
            <a:ext cx="4557149" cy="2847218"/>
          </a:xfrm>
          <a:custGeom>
            <a:rect b="b" l="l" r="r" t="t"/>
            <a:pathLst>
              <a:path extrusionOk="0" h="1257050" w="2190937">
                <a:moveTo>
                  <a:pt x="0" y="0"/>
                </a:moveTo>
                <a:lnTo>
                  <a:pt x="2190937" y="0"/>
                </a:lnTo>
                <a:lnTo>
                  <a:pt x="2190937" y="1257050"/>
                </a:lnTo>
                <a:lnTo>
                  <a:pt x="0" y="125705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g328c4e3bc08_0_607"/>
          <p:cNvSpPr txBox="1"/>
          <p:nvPr>
            <p:ph idx="4294967295" type="title"/>
          </p:nvPr>
        </p:nvSpPr>
        <p:spPr>
          <a:xfrm>
            <a:off x="3078575" y="425550"/>
            <a:ext cx="6031800" cy="762000"/>
          </a:xfrm>
          <a:prstGeom prst="rect">
            <a:avLst/>
          </a:prstGeom>
        </p:spPr>
        <p:txBody>
          <a:bodyPr anchorCtr="0" anchor="ctr" bIns="30450" lIns="60950" spcFirstLastPara="1" rIns="60950" wrap="square" tIns="30450">
            <a:noAutofit/>
          </a:bodyPr>
          <a:lstStyle/>
          <a:p>
            <a:pPr indent="0" lvl="0" marL="0" rtl="0" algn="l">
              <a:lnSpc>
                <a:spcPct val="87013"/>
              </a:lnSpc>
              <a:spcBef>
                <a:spcPts val="0"/>
              </a:spcBef>
              <a:spcAft>
                <a:spcPts val="0"/>
              </a:spcAft>
              <a:buNone/>
            </a:pPr>
            <a:r>
              <a:rPr b="1" lang="en-US" sz="3200">
                <a:latin typeface="Times New Roman"/>
                <a:ea typeface="Times New Roman"/>
                <a:cs typeface="Times New Roman"/>
                <a:sym typeface="Times New Roman"/>
              </a:rPr>
              <a:t>Patient Engagement - Discharge</a:t>
            </a:r>
            <a:endParaRPr b="1" sz="3200">
              <a:latin typeface="Times New Roman"/>
              <a:ea typeface="Times New Roman"/>
              <a:cs typeface="Times New Roman"/>
              <a:sym typeface="Times New Roman"/>
            </a:endParaRPr>
          </a:p>
        </p:txBody>
      </p:sp>
      <p:sp>
        <p:nvSpPr>
          <p:cNvPr id="744" name="Google Shape;744;g328c4e3bc08_0_607"/>
          <p:cNvSpPr txBox="1"/>
          <p:nvPr>
            <p:ph idx="4294967295" type="body"/>
          </p:nvPr>
        </p:nvSpPr>
        <p:spPr>
          <a:xfrm>
            <a:off x="778750" y="3625950"/>
            <a:ext cx="10758300" cy="3149400"/>
          </a:xfrm>
          <a:prstGeom prst="rect">
            <a:avLst/>
          </a:prstGeom>
        </p:spPr>
        <p:txBody>
          <a:bodyPr anchorCtr="0" anchor="t" bIns="30450" lIns="60950" spcFirstLastPara="1" rIns="60950" wrap="square" tIns="30450">
            <a:noAutofit/>
          </a:bodyPr>
          <a:lstStyle/>
          <a:p>
            <a:pPr indent="-368300" lvl="0" marL="457200" rtl="0" algn="l">
              <a:lnSpc>
                <a:spcPct val="100000"/>
              </a:lnSpc>
              <a:spcBef>
                <a:spcPts val="400"/>
              </a:spcBef>
              <a:spcAft>
                <a:spcPts val="0"/>
              </a:spcAft>
              <a:buSzPts val="2200"/>
              <a:buFont typeface="Times New Roman"/>
              <a:buChar char="•"/>
            </a:pPr>
            <a:r>
              <a:rPr lang="en-US" sz="2200">
                <a:latin typeface="Times New Roman"/>
                <a:ea typeface="Times New Roman"/>
                <a:cs typeface="Times New Roman"/>
                <a:sym typeface="Times New Roman"/>
              </a:rPr>
              <a:t>Discharge</a:t>
            </a:r>
            <a:r>
              <a:rPr lang="en-US" sz="2200">
                <a:latin typeface="Times New Roman"/>
                <a:ea typeface="Times New Roman"/>
                <a:cs typeface="Times New Roman"/>
                <a:sym typeface="Times New Roman"/>
              </a:rPr>
              <a:t> process - Report. Medication, Diet and Rehab </a:t>
            </a:r>
            <a:r>
              <a:rPr lang="en-US" sz="2200">
                <a:latin typeface="Times New Roman"/>
                <a:ea typeface="Times New Roman"/>
                <a:cs typeface="Times New Roman"/>
                <a:sym typeface="Times New Roman"/>
              </a:rPr>
              <a:t>instructions</a:t>
            </a:r>
            <a:r>
              <a:rPr lang="en-US" sz="2200">
                <a:latin typeface="Times New Roman"/>
                <a:ea typeface="Times New Roman"/>
                <a:cs typeface="Times New Roman"/>
                <a:sym typeface="Times New Roman"/>
              </a:rPr>
              <a:t>, finalize Billing and </a:t>
            </a:r>
            <a:r>
              <a:rPr lang="en-US" sz="2200">
                <a:latin typeface="Times New Roman"/>
                <a:ea typeface="Times New Roman"/>
                <a:cs typeface="Times New Roman"/>
                <a:sym typeface="Times New Roman"/>
              </a:rPr>
              <a:t>Payments, medication reconciliation and return of extra medicines</a:t>
            </a:r>
            <a:endParaRPr sz="2200">
              <a:latin typeface="Times New Roman"/>
              <a:ea typeface="Times New Roman"/>
              <a:cs typeface="Times New Roman"/>
              <a:sym typeface="Times New Roman"/>
            </a:endParaRPr>
          </a:p>
          <a:p>
            <a:pPr indent="-368300" lvl="0" marL="457200" rtl="0" algn="l">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Explain home medication management, wound care, and device management at least 2 days in advance.</a:t>
            </a:r>
            <a:endParaRPr sz="2200">
              <a:latin typeface="Times New Roman"/>
              <a:ea typeface="Times New Roman"/>
              <a:cs typeface="Times New Roman"/>
              <a:sym typeface="Times New Roman"/>
            </a:endParaRPr>
          </a:p>
          <a:p>
            <a:pPr indent="-368300" lvl="0" marL="457200" rtl="0" algn="l">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Schedule follow-up appointments and provide a patient checklist before discharge.</a:t>
            </a:r>
            <a:endParaRPr sz="2200">
              <a:latin typeface="Times New Roman"/>
              <a:ea typeface="Times New Roman"/>
              <a:cs typeface="Times New Roman"/>
              <a:sym typeface="Times New Roman"/>
            </a:endParaRPr>
          </a:p>
          <a:p>
            <a:pPr indent="-368300" lvl="0" marL="457200" rtl="0" algn="l">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Use teach-back methods to confirm understanding of home care instructions.</a:t>
            </a:r>
            <a:endParaRPr sz="2200">
              <a:latin typeface="Times New Roman"/>
              <a:ea typeface="Times New Roman"/>
              <a:cs typeface="Times New Roman"/>
              <a:sym typeface="Times New Roman"/>
            </a:endParaRPr>
          </a:p>
          <a:p>
            <a:pPr indent="-368300" lvl="0" marL="457200" rtl="0" algn="l">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Explain negative signs to watchout for including Do’s and Don’t at home</a:t>
            </a:r>
            <a:endParaRPr sz="2200">
              <a:latin typeface="Times New Roman"/>
              <a:ea typeface="Times New Roman"/>
              <a:cs typeface="Times New Roman"/>
              <a:sym typeface="Times New Roman"/>
            </a:endParaRPr>
          </a:p>
          <a:p>
            <a:pPr indent="-368300" lvl="0" marL="457200" rtl="0" algn="l">
              <a:lnSpc>
                <a:spcPct val="100000"/>
              </a:lnSpc>
              <a:spcBef>
                <a:spcPts val="0"/>
              </a:spcBef>
              <a:spcAft>
                <a:spcPts val="0"/>
              </a:spcAft>
              <a:buSzPts val="2200"/>
              <a:buFont typeface="Times New Roman"/>
              <a:buChar char="•"/>
            </a:pPr>
            <a:r>
              <a:rPr lang="en-US" sz="2200">
                <a:latin typeface="Times New Roman"/>
                <a:ea typeface="Times New Roman"/>
                <a:cs typeface="Times New Roman"/>
                <a:sym typeface="Times New Roman"/>
              </a:rPr>
              <a:t>Inform about emergency follow-up protocols and transportation from hospital to home.</a:t>
            </a:r>
            <a:endParaRPr sz="2200">
              <a:latin typeface="Times New Roman"/>
              <a:ea typeface="Times New Roman"/>
              <a:cs typeface="Times New Roman"/>
              <a:sym typeface="Times New Roman"/>
            </a:endParaRPr>
          </a:p>
        </p:txBody>
      </p:sp>
      <p:sp>
        <p:nvSpPr>
          <p:cNvPr id="745" name="Google Shape;745;g328c4e3bc08_0_607"/>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746" name="Google Shape;746;g328c4e3bc08_0_607"/>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747" name="Google Shape;747;g328c4e3bc08_0_607"/>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748" name="Google Shape;748;g328c4e3bc08_0_607"/>
          <p:cNvSpPr/>
          <p:nvPr/>
        </p:nvSpPr>
        <p:spPr>
          <a:xfrm>
            <a:off x="4621675" y="1262200"/>
            <a:ext cx="2904928" cy="2276896"/>
          </a:xfrm>
          <a:custGeom>
            <a:rect b="b" l="l" r="r" t="t"/>
            <a:pathLst>
              <a:path extrusionOk="0" h="1420840" w="1807109">
                <a:moveTo>
                  <a:pt x="0" y="0"/>
                </a:moveTo>
                <a:lnTo>
                  <a:pt x="1807109" y="0"/>
                </a:lnTo>
                <a:lnTo>
                  <a:pt x="1807109" y="1420840"/>
                </a:lnTo>
                <a:lnTo>
                  <a:pt x="0" y="142084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g32a8a051f25_0_46"/>
          <p:cNvSpPr txBox="1"/>
          <p:nvPr>
            <p:ph idx="12" type="sldNum"/>
          </p:nvPr>
        </p:nvSpPr>
        <p:spPr>
          <a:xfrm>
            <a:off x="11483193" y="64053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754" name="Google Shape;754;g32a8a051f25_0_46"/>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755" name="Google Shape;755;g32a8a051f25_0_46"/>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756" name="Google Shape;756;g32a8a051f25_0_46"/>
          <p:cNvPicPr preferRelativeResize="0"/>
          <p:nvPr/>
        </p:nvPicPr>
        <p:blipFill>
          <a:blip r:embed="rId5">
            <a:alphaModFix/>
          </a:blip>
          <a:stretch>
            <a:fillRect/>
          </a:stretch>
        </p:blipFill>
        <p:spPr>
          <a:xfrm>
            <a:off x="4293488" y="1054700"/>
            <a:ext cx="3739576" cy="5289124"/>
          </a:xfrm>
          <a:prstGeom prst="rect">
            <a:avLst/>
          </a:prstGeom>
          <a:noFill/>
          <a:ln>
            <a:noFill/>
          </a:ln>
        </p:spPr>
      </p:pic>
      <p:pic>
        <p:nvPicPr>
          <p:cNvPr id="757" name="Google Shape;757;g32a8a051f25_0_46"/>
          <p:cNvPicPr preferRelativeResize="0"/>
          <p:nvPr/>
        </p:nvPicPr>
        <p:blipFill>
          <a:blip r:embed="rId6">
            <a:alphaModFix/>
          </a:blip>
          <a:stretch>
            <a:fillRect/>
          </a:stretch>
        </p:blipFill>
        <p:spPr>
          <a:xfrm>
            <a:off x="8109276" y="1054688"/>
            <a:ext cx="3739576" cy="5289155"/>
          </a:xfrm>
          <a:prstGeom prst="rect">
            <a:avLst/>
          </a:prstGeom>
          <a:noFill/>
          <a:ln>
            <a:noFill/>
          </a:ln>
        </p:spPr>
      </p:pic>
      <p:pic>
        <p:nvPicPr>
          <p:cNvPr id="758" name="Google Shape;758;g32a8a051f25_0_46"/>
          <p:cNvPicPr preferRelativeResize="0"/>
          <p:nvPr/>
        </p:nvPicPr>
        <p:blipFill>
          <a:blip r:embed="rId7">
            <a:alphaModFix/>
          </a:blip>
          <a:stretch>
            <a:fillRect/>
          </a:stretch>
        </p:blipFill>
        <p:spPr>
          <a:xfrm>
            <a:off x="401911" y="1054700"/>
            <a:ext cx="3736993" cy="52891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324816faae7_0_33"/>
          <p:cNvSpPr txBox="1"/>
          <p:nvPr>
            <p:ph idx="4294967295" type="title"/>
          </p:nvPr>
        </p:nvSpPr>
        <p:spPr>
          <a:xfrm>
            <a:off x="2264671" y="502075"/>
            <a:ext cx="7659600" cy="762000"/>
          </a:xfrm>
          <a:prstGeom prst="rect">
            <a:avLst/>
          </a:prstGeom>
        </p:spPr>
        <p:txBody>
          <a:bodyPr anchorCtr="0" anchor="ctr" bIns="30450" lIns="60950" spcFirstLastPara="1" rIns="60950" wrap="square" tIns="30450">
            <a:noAutofit/>
          </a:bodyPr>
          <a:lstStyle/>
          <a:p>
            <a:pPr indent="0" lvl="0" marL="0" rtl="0" algn="l">
              <a:spcBef>
                <a:spcPts val="0"/>
              </a:spcBef>
              <a:spcAft>
                <a:spcPts val="0"/>
              </a:spcAft>
              <a:buNone/>
            </a:pPr>
            <a:r>
              <a:rPr b="1" lang="en-US" sz="4800">
                <a:latin typeface="Times New Roman"/>
                <a:ea typeface="Times New Roman"/>
                <a:cs typeface="Times New Roman"/>
                <a:sym typeface="Times New Roman"/>
              </a:rPr>
              <a:t>Patient Education Material</a:t>
            </a:r>
            <a:endParaRPr b="1" sz="4800">
              <a:latin typeface="Times New Roman"/>
              <a:ea typeface="Times New Roman"/>
              <a:cs typeface="Times New Roman"/>
              <a:sym typeface="Times New Roman"/>
            </a:endParaRPr>
          </a:p>
        </p:txBody>
      </p:sp>
      <p:sp>
        <p:nvSpPr>
          <p:cNvPr id="764" name="Google Shape;764;g324816faae7_0_33"/>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765" name="Google Shape;765;g324816faae7_0_33"/>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766" name="Google Shape;766;g324816faae7_0_33"/>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767" name="Google Shape;767;g324816faae7_0_33"/>
          <p:cNvPicPr preferRelativeResize="0"/>
          <p:nvPr/>
        </p:nvPicPr>
        <p:blipFill>
          <a:blip r:embed="rId5">
            <a:alphaModFix/>
          </a:blip>
          <a:stretch>
            <a:fillRect/>
          </a:stretch>
        </p:blipFill>
        <p:spPr>
          <a:xfrm>
            <a:off x="616350" y="1264075"/>
            <a:ext cx="6309362" cy="5289125"/>
          </a:xfrm>
          <a:prstGeom prst="rect">
            <a:avLst/>
          </a:prstGeom>
          <a:noFill/>
          <a:ln>
            <a:noFill/>
          </a:ln>
        </p:spPr>
      </p:pic>
      <p:pic>
        <p:nvPicPr>
          <p:cNvPr id="768" name="Google Shape;768;g324816faae7_0_33"/>
          <p:cNvPicPr preferRelativeResize="0"/>
          <p:nvPr/>
        </p:nvPicPr>
        <p:blipFill>
          <a:blip r:embed="rId6">
            <a:alphaModFix/>
          </a:blip>
          <a:stretch>
            <a:fillRect/>
          </a:stretch>
        </p:blipFill>
        <p:spPr>
          <a:xfrm>
            <a:off x="7334662" y="1264075"/>
            <a:ext cx="3739576" cy="52891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g324816faae7_1_23"/>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774" name="Google Shape;774;g324816faae7_1_23"/>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775" name="Google Shape;775;g324816faae7_1_23"/>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776" name="Google Shape;776;g324816faae7_1_23"/>
          <p:cNvPicPr preferRelativeResize="0"/>
          <p:nvPr/>
        </p:nvPicPr>
        <p:blipFill>
          <a:blip r:embed="rId5">
            <a:alphaModFix/>
          </a:blip>
          <a:stretch>
            <a:fillRect/>
          </a:stretch>
        </p:blipFill>
        <p:spPr>
          <a:xfrm>
            <a:off x="543900" y="941025"/>
            <a:ext cx="3739576" cy="5289124"/>
          </a:xfrm>
          <a:prstGeom prst="rect">
            <a:avLst/>
          </a:prstGeom>
          <a:noFill/>
          <a:ln>
            <a:noFill/>
          </a:ln>
        </p:spPr>
      </p:pic>
      <p:pic>
        <p:nvPicPr>
          <p:cNvPr id="777" name="Google Shape;777;g324816faae7_1_23"/>
          <p:cNvPicPr preferRelativeResize="0"/>
          <p:nvPr/>
        </p:nvPicPr>
        <p:blipFill>
          <a:blip r:embed="rId6">
            <a:alphaModFix/>
          </a:blip>
          <a:stretch>
            <a:fillRect/>
          </a:stretch>
        </p:blipFill>
        <p:spPr>
          <a:xfrm>
            <a:off x="8033300" y="969513"/>
            <a:ext cx="3699300" cy="5232148"/>
          </a:xfrm>
          <a:prstGeom prst="rect">
            <a:avLst/>
          </a:prstGeom>
          <a:noFill/>
          <a:ln cap="flat" cmpd="sng" w="28575">
            <a:solidFill>
              <a:schemeClr val="dk2"/>
            </a:solidFill>
            <a:prstDash val="solid"/>
            <a:round/>
            <a:headEnd len="sm" w="sm" type="none"/>
            <a:tailEnd len="sm" w="sm" type="none"/>
          </a:ln>
        </p:spPr>
      </p:pic>
      <p:pic>
        <p:nvPicPr>
          <p:cNvPr id="778" name="Google Shape;778;g324816faae7_1_23"/>
          <p:cNvPicPr preferRelativeResize="0"/>
          <p:nvPr/>
        </p:nvPicPr>
        <p:blipFill rotWithShape="1">
          <a:blip r:embed="rId7">
            <a:alphaModFix/>
          </a:blip>
          <a:srcRect b="6374" l="0" r="0" t="2823"/>
          <a:stretch/>
        </p:blipFill>
        <p:spPr>
          <a:xfrm>
            <a:off x="4606075" y="952787"/>
            <a:ext cx="2976800" cy="526559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g328c4e3bc08_0_559"/>
          <p:cNvSpPr txBox="1"/>
          <p:nvPr>
            <p:ph idx="4294967295" type="title"/>
          </p:nvPr>
        </p:nvSpPr>
        <p:spPr>
          <a:xfrm>
            <a:off x="2583725" y="661550"/>
            <a:ext cx="8090400" cy="762000"/>
          </a:xfrm>
          <a:prstGeom prst="rect">
            <a:avLst/>
          </a:prstGeom>
        </p:spPr>
        <p:txBody>
          <a:bodyPr anchorCtr="0" anchor="ctr" bIns="30450" lIns="60950" spcFirstLastPara="1" rIns="60950" wrap="square" tIns="30450">
            <a:noAutofit/>
          </a:bodyPr>
          <a:lstStyle/>
          <a:p>
            <a:pPr indent="0" lvl="0" marL="0" rtl="0" algn="l">
              <a:lnSpc>
                <a:spcPct val="87013"/>
              </a:lnSpc>
              <a:spcBef>
                <a:spcPts val="0"/>
              </a:spcBef>
              <a:spcAft>
                <a:spcPts val="0"/>
              </a:spcAft>
              <a:buClr>
                <a:schemeClr val="dk1"/>
              </a:buClr>
              <a:buFont typeface="Arial"/>
              <a:buNone/>
            </a:pPr>
            <a:r>
              <a:rPr b="1" lang="en-US" sz="3200">
                <a:latin typeface="Times New Roman"/>
                <a:ea typeface="Times New Roman"/>
                <a:cs typeface="Times New Roman"/>
                <a:sym typeface="Times New Roman"/>
              </a:rPr>
              <a:t>Patient Engagement - Review and Follow-up</a:t>
            </a:r>
            <a:endParaRPr b="1" sz="3200">
              <a:latin typeface="Times New Roman"/>
              <a:ea typeface="Times New Roman"/>
              <a:cs typeface="Times New Roman"/>
              <a:sym typeface="Times New Roman"/>
            </a:endParaRPr>
          </a:p>
        </p:txBody>
      </p:sp>
      <p:sp>
        <p:nvSpPr>
          <p:cNvPr id="784" name="Google Shape;784;g328c4e3bc08_0_559"/>
          <p:cNvSpPr txBox="1"/>
          <p:nvPr>
            <p:ph idx="4294967295" type="body"/>
          </p:nvPr>
        </p:nvSpPr>
        <p:spPr>
          <a:xfrm>
            <a:off x="665975" y="4700325"/>
            <a:ext cx="10857000" cy="1119600"/>
          </a:xfrm>
          <a:prstGeom prst="rect">
            <a:avLst/>
          </a:prstGeom>
        </p:spPr>
        <p:txBody>
          <a:bodyPr anchorCtr="0" anchor="t" bIns="30450" lIns="60950" spcFirstLastPara="1" rIns="60950" wrap="square" tIns="30450">
            <a:noAutofit/>
          </a:bodyPr>
          <a:lstStyle/>
          <a:p>
            <a:pPr indent="-381000" lvl="0" marL="457200" rtl="0" algn="l">
              <a:lnSpc>
                <a:spcPct val="150000"/>
              </a:lnSpc>
              <a:spcBef>
                <a:spcPts val="400"/>
              </a:spcBef>
              <a:spcAft>
                <a:spcPts val="0"/>
              </a:spcAft>
              <a:buSzPts val="2400"/>
              <a:buFont typeface="Times New Roman"/>
              <a:buChar char="•"/>
            </a:pPr>
            <a:r>
              <a:rPr lang="en-US" sz="2400">
                <a:latin typeface="Times New Roman"/>
                <a:ea typeface="Times New Roman"/>
                <a:cs typeface="Times New Roman"/>
                <a:sym typeface="Times New Roman"/>
              </a:rPr>
              <a:t>Remind patients of follow-up appointments and revise treatment plans if necessary.</a:t>
            </a:r>
            <a:endParaRPr sz="2400">
              <a:latin typeface="Times New Roman"/>
              <a:ea typeface="Times New Roman"/>
              <a:cs typeface="Times New Roman"/>
              <a:sym typeface="Times New Roman"/>
            </a:endParaRPr>
          </a:p>
          <a:p>
            <a:pPr indent="-381000" lvl="0" marL="457200" rtl="0" algn="l">
              <a:lnSpc>
                <a:spcPct val="15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Take patient feedback and address issues through phone or in-person consultations.</a:t>
            </a:r>
            <a:endParaRPr sz="2400">
              <a:latin typeface="Times New Roman"/>
              <a:ea typeface="Times New Roman"/>
              <a:cs typeface="Times New Roman"/>
              <a:sym typeface="Times New Roman"/>
            </a:endParaRPr>
          </a:p>
        </p:txBody>
      </p:sp>
      <p:sp>
        <p:nvSpPr>
          <p:cNvPr id="785" name="Google Shape;785;g328c4e3bc08_0_559"/>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786" name="Google Shape;786;g328c4e3bc08_0_559"/>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787" name="Google Shape;787;g328c4e3bc08_0_559"/>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788" name="Google Shape;788;g328c4e3bc08_0_559"/>
          <p:cNvSpPr/>
          <p:nvPr/>
        </p:nvSpPr>
        <p:spPr>
          <a:xfrm>
            <a:off x="4560530" y="1531333"/>
            <a:ext cx="2414971" cy="2880999"/>
          </a:xfrm>
          <a:custGeom>
            <a:rect b="b" l="l" r="r" t="t"/>
            <a:pathLst>
              <a:path extrusionOk="0" h="1679883" w="1486136">
                <a:moveTo>
                  <a:pt x="0" y="0"/>
                </a:moveTo>
                <a:lnTo>
                  <a:pt x="1486136" y="0"/>
                </a:lnTo>
                <a:lnTo>
                  <a:pt x="1486136" y="1679883"/>
                </a:lnTo>
                <a:lnTo>
                  <a:pt x="0" y="167988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g328c4e3bc08_0_709"/>
          <p:cNvSpPr txBox="1"/>
          <p:nvPr>
            <p:ph idx="4294967295" type="title"/>
          </p:nvPr>
        </p:nvSpPr>
        <p:spPr>
          <a:xfrm>
            <a:off x="2513222" y="563925"/>
            <a:ext cx="7162500" cy="762000"/>
          </a:xfrm>
          <a:prstGeom prst="rect">
            <a:avLst/>
          </a:prstGeom>
        </p:spPr>
        <p:txBody>
          <a:bodyPr anchorCtr="0" anchor="ctr" bIns="30450" lIns="60950" spcFirstLastPara="1" rIns="60950" wrap="square" tIns="30450">
            <a:normAutofit fontScale="90000"/>
          </a:bodyPr>
          <a:lstStyle/>
          <a:p>
            <a:pPr indent="0" lvl="0" marL="0" rtl="0" algn="l">
              <a:lnSpc>
                <a:spcPct val="87013"/>
              </a:lnSpc>
              <a:spcBef>
                <a:spcPts val="0"/>
              </a:spcBef>
              <a:spcAft>
                <a:spcPts val="0"/>
              </a:spcAft>
              <a:buNone/>
            </a:pPr>
            <a:r>
              <a:rPr b="1" lang="en-US" sz="4400">
                <a:latin typeface="Times New Roman"/>
                <a:ea typeface="Times New Roman"/>
                <a:cs typeface="Times New Roman"/>
                <a:sym typeface="Times New Roman"/>
              </a:rPr>
              <a:t>How to Save Doctor’s Time and Improve Patient Engagement</a:t>
            </a:r>
            <a:endParaRPr b="1" sz="4400">
              <a:latin typeface="Times New Roman"/>
              <a:ea typeface="Times New Roman"/>
              <a:cs typeface="Times New Roman"/>
              <a:sym typeface="Times New Roman"/>
            </a:endParaRPr>
          </a:p>
        </p:txBody>
      </p:sp>
      <p:sp>
        <p:nvSpPr>
          <p:cNvPr id="794" name="Google Shape;794;g328c4e3bc08_0_709"/>
          <p:cNvSpPr txBox="1"/>
          <p:nvPr>
            <p:ph idx="4294967295" type="body"/>
          </p:nvPr>
        </p:nvSpPr>
        <p:spPr>
          <a:xfrm>
            <a:off x="679075" y="1934100"/>
            <a:ext cx="6558900" cy="2989800"/>
          </a:xfrm>
          <a:prstGeom prst="rect">
            <a:avLst/>
          </a:prstGeom>
        </p:spPr>
        <p:txBody>
          <a:bodyPr anchorCtr="0" anchor="t" bIns="30450" lIns="60950" spcFirstLastPara="1" rIns="60950" wrap="square" tIns="30450">
            <a:noAutofit/>
          </a:bodyPr>
          <a:lstStyle/>
          <a:p>
            <a:pPr indent="-375920" lvl="0" marL="457200" rtl="0" algn="l">
              <a:lnSpc>
                <a:spcPct val="115000"/>
              </a:lnSpc>
              <a:spcBef>
                <a:spcPts val="400"/>
              </a:spcBef>
              <a:spcAft>
                <a:spcPts val="0"/>
              </a:spcAft>
              <a:buSzPts val="2320"/>
              <a:buFont typeface="Times New Roman"/>
              <a:buChar char="•"/>
            </a:pPr>
            <a:r>
              <a:rPr lang="en-US" sz="2320">
                <a:latin typeface="Times New Roman"/>
                <a:ea typeface="Times New Roman"/>
                <a:cs typeface="Times New Roman"/>
                <a:sym typeface="Times New Roman"/>
              </a:rPr>
              <a:t>Have </a:t>
            </a:r>
            <a:r>
              <a:rPr b="1" lang="en-US" sz="2320">
                <a:latin typeface="Times New Roman"/>
                <a:ea typeface="Times New Roman"/>
                <a:cs typeface="Times New Roman"/>
                <a:sym typeface="Times New Roman"/>
              </a:rPr>
              <a:t>support staff</a:t>
            </a:r>
            <a:r>
              <a:rPr lang="en-US" sz="2320">
                <a:latin typeface="Times New Roman"/>
                <a:ea typeface="Times New Roman"/>
                <a:cs typeface="Times New Roman"/>
                <a:sym typeface="Times New Roman"/>
              </a:rPr>
              <a:t> - doctor or nurse, provide summary of patient condition </a:t>
            </a:r>
            <a:r>
              <a:rPr lang="en-US" sz="2320">
                <a:latin typeface="Times New Roman"/>
                <a:ea typeface="Times New Roman"/>
                <a:cs typeface="Times New Roman"/>
                <a:sym typeface="Times New Roman"/>
              </a:rPr>
              <a:t>with details</a:t>
            </a:r>
            <a:endParaRPr sz="2320">
              <a:latin typeface="Times New Roman"/>
              <a:ea typeface="Times New Roman"/>
              <a:cs typeface="Times New Roman"/>
              <a:sym typeface="Times New Roman"/>
            </a:endParaRPr>
          </a:p>
          <a:p>
            <a:pPr indent="-375920" lvl="0" marL="457200" rtl="0" algn="l">
              <a:lnSpc>
                <a:spcPct val="115000"/>
              </a:lnSpc>
              <a:spcBef>
                <a:spcPts val="0"/>
              </a:spcBef>
              <a:spcAft>
                <a:spcPts val="0"/>
              </a:spcAft>
              <a:buSzPts val="2320"/>
              <a:buFont typeface="Times New Roman"/>
              <a:buChar char="•"/>
            </a:pPr>
            <a:r>
              <a:rPr b="1" lang="en-US" sz="2320">
                <a:latin typeface="Times New Roman"/>
                <a:ea typeface="Times New Roman"/>
                <a:cs typeface="Times New Roman"/>
                <a:sym typeface="Times New Roman"/>
              </a:rPr>
              <a:t>Use EHR</a:t>
            </a:r>
            <a:r>
              <a:rPr lang="en-US" sz="2320">
                <a:latin typeface="Times New Roman"/>
                <a:ea typeface="Times New Roman"/>
                <a:cs typeface="Times New Roman"/>
                <a:sym typeface="Times New Roman"/>
              </a:rPr>
              <a:t> or Apps to keep track of patient history.</a:t>
            </a:r>
            <a:endParaRPr sz="2320">
              <a:latin typeface="Times New Roman"/>
              <a:ea typeface="Times New Roman"/>
              <a:cs typeface="Times New Roman"/>
              <a:sym typeface="Times New Roman"/>
            </a:endParaRPr>
          </a:p>
          <a:p>
            <a:pPr indent="-375920" lvl="0" marL="457200" rtl="0" algn="l">
              <a:lnSpc>
                <a:spcPct val="115000"/>
              </a:lnSpc>
              <a:spcBef>
                <a:spcPts val="0"/>
              </a:spcBef>
              <a:spcAft>
                <a:spcPts val="0"/>
              </a:spcAft>
              <a:buSzPts val="2320"/>
              <a:buFont typeface="Times New Roman"/>
              <a:buChar char="•"/>
            </a:pPr>
            <a:r>
              <a:rPr lang="en-US" sz="2320">
                <a:latin typeface="Times New Roman"/>
                <a:ea typeface="Times New Roman"/>
                <a:cs typeface="Times New Roman"/>
                <a:sym typeface="Times New Roman"/>
              </a:rPr>
              <a:t>Give </a:t>
            </a:r>
            <a:r>
              <a:rPr b="1" lang="en-US" sz="2320">
                <a:latin typeface="Times New Roman"/>
                <a:ea typeface="Times New Roman"/>
                <a:cs typeface="Times New Roman"/>
                <a:sym typeface="Times New Roman"/>
              </a:rPr>
              <a:t>sufficient time</a:t>
            </a:r>
            <a:r>
              <a:rPr lang="en-US" sz="2320">
                <a:latin typeface="Times New Roman"/>
                <a:ea typeface="Times New Roman"/>
                <a:cs typeface="Times New Roman"/>
                <a:sym typeface="Times New Roman"/>
              </a:rPr>
              <a:t> between appointments to address </a:t>
            </a:r>
            <a:r>
              <a:rPr lang="en-US" sz="2320">
                <a:latin typeface="Times New Roman"/>
                <a:ea typeface="Times New Roman"/>
                <a:cs typeface="Times New Roman"/>
                <a:sym typeface="Times New Roman"/>
              </a:rPr>
              <a:t>patients</a:t>
            </a:r>
            <a:r>
              <a:rPr lang="en-US" sz="2320">
                <a:latin typeface="Times New Roman"/>
                <a:ea typeface="Times New Roman"/>
                <a:cs typeface="Times New Roman"/>
                <a:sym typeface="Times New Roman"/>
              </a:rPr>
              <a:t> concerns</a:t>
            </a:r>
            <a:endParaRPr sz="2320">
              <a:latin typeface="Times New Roman"/>
              <a:ea typeface="Times New Roman"/>
              <a:cs typeface="Times New Roman"/>
              <a:sym typeface="Times New Roman"/>
            </a:endParaRPr>
          </a:p>
          <a:p>
            <a:pPr indent="-375920" lvl="0" marL="457200" rtl="0" algn="l">
              <a:lnSpc>
                <a:spcPct val="115000"/>
              </a:lnSpc>
              <a:spcBef>
                <a:spcPts val="0"/>
              </a:spcBef>
              <a:spcAft>
                <a:spcPts val="0"/>
              </a:spcAft>
              <a:buSzPts val="2320"/>
              <a:buFont typeface="Times New Roman"/>
              <a:buChar char="•"/>
            </a:pPr>
            <a:r>
              <a:rPr lang="en-US" sz="2320">
                <a:latin typeface="Times New Roman"/>
                <a:ea typeface="Times New Roman"/>
                <a:cs typeface="Times New Roman"/>
                <a:sym typeface="Times New Roman"/>
              </a:rPr>
              <a:t>Inform in case of delayed waiting time, offer refreshments or </a:t>
            </a:r>
            <a:r>
              <a:rPr lang="en-US" sz="2320">
                <a:latin typeface="Times New Roman"/>
                <a:ea typeface="Times New Roman"/>
                <a:cs typeface="Times New Roman"/>
                <a:sym typeface="Times New Roman"/>
              </a:rPr>
              <a:t>something</a:t>
            </a:r>
            <a:r>
              <a:rPr lang="en-US" sz="2320">
                <a:latin typeface="Times New Roman"/>
                <a:ea typeface="Times New Roman"/>
                <a:cs typeface="Times New Roman"/>
                <a:sym typeface="Times New Roman"/>
              </a:rPr>
              <a:t> to do while waiting</a:t>
            </a:r>
            <a:endParaRPr sz="2320">
              <a:latin typeface="Times New Roman"/>
              <a:ea typeface="Times New Roman"/>
              <a:cs typeface="Times New Roman"/>
              <a:sym typeface="Times New Roman"/>
            </a:endParaRPr>
          </a:p>
          <a:p>
            <a:pPr indent="-375920" lvl="0" marL="457200" rtl="0" algn="l">
              <a:lnSpc>
                <a:spcPct val="115000"/>
              </a:lnSpc>
              <a:spcBef>
                <a:spcPts val="0"/>
              </a:spcBef>
              <a:spcAft>
                <a:spcPts val="0"/>
              </a:spcAft>
              <a:buSzPts val="2320"/>
              <a:buFont typeface="Times New Roman"/>
              <a:buChar char="•"/>
            </a:pPr>
            <a:r>
              <a:rPr lang="en-US" sz="2320">
                <a:latin typeface="Times New Roman"/>
                <a:ea typeface="Times New Roman"/>
                <a:cs typeface="Times New Roman"/>
                <a:sym typeface="Times New Roman"/>
              </a:rPr>
              <a:t>Look at them as a </a:t>
            </a:r>
            <a:r>
              <a:rPr b="1" lang="en-US" sz="2320">
                <a:latin typeface="Times New Roman"/>
                <a:ea typeface="Times New Roman"/>
                <a:cs typeface="Times New Roman"/>
                <a:sym typeface="Times New Roman"/>
              </a:rPr>
              <a:t>person </a:t>
            </a:r>
            <a:r>
              <a:rPr lang="en-US" sz="2320">
                <a:latin typeface="Times New Roman"/>
                <a:ea typeface="Times New Roman"/>
                <a:cs typeface="Times New Roman"/>
                <a:sym typeface="Times New Roman"/>
              </a:rPr>
              <a:t>not just as a patient,  address them by name </a:t>
            </a:r>
            <a:endParaRPr sz="2320">
              <a:latin typeface="Times New Roman"/>
              <a:ea typeface="Times New Roman"/>
              <a:cs typeface="Times New Roman"/>
              <a:sym typeface="Times New Roman"/>
            </a:endParaRPr>
          </a:p>
          <a:p>
            <a:pPr indent="-375920" lvl="0" marL="457200" rtl="0" algn="l">
              <a:lnSpc>
                <a:spcPct val="115000"/>
              </a:lnSpc>
              <a:spcBef>
                <a:spcPts val="0"/>
              </a:spcBef>
              <a:spcAft>
                <a:spcPts val="0"/>
              </a:spcAft>
              <a:buSzPts val="2320"/>
              <a:buFont typeface="Times New Roman"/>
              <a:buChar char="•"/>
            </a:pPr>
            <a:r>
              <a:rPr lang="en-US" sz="2320">
                <a:latin typeface="Times New Roman"/>
                <a:ea typeface="Times New Roman"/>
                <a:cs typeface="Times New Roman"/>
                <a:sym typeface="Times New Roman"/>
              </a:rPr>
              <a:t>Give handouts of </a:t>
            </a:r>
            <a:r>
              <a:rPr b="1" lang="en-US" sz="2320">
                <a:latin typeface="Times New Roman"/>
                <a:ea typeface="Times New Roman"/>
                <a:cs typeface="Times New Roman"/>
                <a:sym typeface="Times New Roman"/>
              </a:rPr>
              <a:t>Patient Education Material</a:t>
            </a:r>
            <a:r>
              <a:rPr lang="en-US" sz="2320">
                <a:latin typeface="Times New Roman"/>
                <a:ea typeface="Times New Roman"/>
                <a:cs typeface="Times New Roman"/>
                <a:sym typeface="Times New Roman"/>
              </a:rPr>
              <a:t> for retention of advise</a:t>
            </a:r>
            <a:endParaRPr sz="2320">
              <a:latin typeface="Times New Roman"/>
              <a:ea typeface="Times New Roman"/>
              <a:cs typeface="Times New Roman"/>
              <a:sym typeface="Times New Roman"/>
            </a:endParaRPr>
          </a:p>
        </p:txBody>
      </p:sp>
      <p:sp>
        <p:nvSpPr>
          <p:cNvPr id="795" name="Google Shape;795;g328c4e3bc08_0_709"/>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796" name="Google Shape;796;g328c4e3bc08_0_709"/>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797" name="Google Shape;797;g328c4e3bc08_0_709"/>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798" name="Google Shape;798;g328c4e3bc08_0_709"/>
          <p:cNvPicPr preferRelativeResize="0"/>
          <p:nvPr/>
        </p:nvPicPr>
        <p:blipFill>
          <a:blip r:embed="rId5">
            <a:alphaModFix/>
          </a:blip>
          <a:stretch>
            <a:fillRect/>
          </a:stretch>
        </p:blipFill>
        <p:spPr>
          <a:xfrm>
            <a:off x="7528450" y="1512738"/>
            <a:ext cx="3629713" cy="513728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g32a8a051f25_0_0"/>
          <p:cNvSpPr txBox="1"/>
          <p:nvPr>
            <p:ph idx="4294967295" type="title"/>
          </p:nvPr>
        </p:nvSpPr>
        <p:spPr>
          <a:xfrm>
            <a:off x="2982724" y="661550"/>
            <a:ext cx="6223500" cy="762000"/>
          </a:xfrm>
          <a:prstGeom prst="rect">
            <a:avLst/>
          </a:prstGeom>
        </p:spPr>
        <p:txBody>
          <a:bodyPr anchorCtr="0" anchor="ctr" bIns="30450" lIns="60950" spcFirstLastPara="1" rIns="60950" wrap="square" tIns="30450">
            <a:noAutofit/>
          </a:bodyPr>
          <a:lstStyle/>
          <a:p>
            <a:pPr indent="0" lvl="0" marL="0" rtl="0" algn="ctr">
              <a:lnSpc>
                <a:spcPct val="87013"/>
              </a:lnSpc>
              <a:spcBef>
                <a:spcPts val="0"/>
              </a:spcBef>
              <a:spcAft>
                <a:spcPts val="0"/>
              </a:spcAft>
              <a:buClr>
                <a:schemeClr val="dk1"/>
              </a:buClr>
              <a:buFont typeface="Arial"/>
              <a:buNone/>
            </a:pPr>
            <a:r>
              <a:rPr b="1" lang="en-US" sz="4400">
                <a:latin typeface="Times New Roman"/>
                <a:ea typeface="Times New Roman"/>
                <a:cs typeface="Times New Roman"/>
                <a:sym typeface="Times New Roman"/>
              </a:rPr>
              <a:t>Sustainable Engagement</a:t>
            </a:r>
            <a:endParaRPr b="1" sz="4400">
              <a:latin typeface="Times New Roman"/>
              <a:ea typeface="Times New Roman"/>
              <a:cs typeface="Times New Roman"/>
              <a:sym typeface="Times New Roman"/>
            </a:endParaRPr>
          </a:p>
        </p:txBody>
      </p:sp>
      <p:sp>
        <p:nvSpPr>
          <p:cNvPr id="804" name="Google Shape;804;g32a8a051f25_0_0"/>
          <p:cNvSpPr txBox="1"/>
          <p:nvPr>
            <p:ph idx="4294967295" type="body"/>
          </p:nvPr>
        </p:nvSpPr>
        <p:spPr>
          <a:xfrm>
            <a:off x="671875" y="1694838"/>
            <a:ext cx="10990200" cy="3468300"/>
          </a:xfrm>
          <a:prstGeom prst="rect">
            <a:avLst/>
          </a:prstGeom>
        </p:spPr>
        <p:txBody>
          <a:bodyPr anchorCtr="0" anchor="t" bIns="30450" lIns="60950" spcFirstLastPara="1" rIns="60950" wrap="square" tIns="30450">
            <a:noAutofit/>
          </a:bodyPr>
          <a:lstStyle/>
          <a:p>
            <a:pPr indent="0" lvl="0" marL="0" rtl="0" algn="l">
              <a:lnSpc>
                <a:spcPct val="115000"/>
              </a:lnSpc>
              <a:spcBef>
                <a:spcPts val="400"/>
              </a:spcBef>
              <a:spcAft>
                <a:spcPts val="0"/>
              </a:spcAft>
              <a:buNone/>
            </a:pPr>
            <a:r>
              <a:rPr lang="en-US" sz="2400">
                <a:latin typeface="Times New Roman"/>
                <a:ea typeface="Times New Roman"/>
                <a:cs typeface="Times New Roman"/>
                <a:sym typeface="Times New Roman"/>
              </a:rPr>
              <a:t>The engagement with patients and caregivers needs to be structured in a </a:t>
            </a:r>
            <a:r>
              <a:rPr lang="en-US" sz="2400">
                <a:latin typeface="Times New Roman"/>
                <a:ea typeface="Times New Roman"/>
                <a:cs typeface="Times New Roman"/>
                <a:sym typeface="Times New Roman"/>
              </a:rPr>
              <a:t>sustainable</a:t>
            </a:r>
            <a:r>
              <a:rPr lang="en-US" sz="2400">
                <a:latin typeface="Times New Roman"/>
                <a:ea typeface="Times New Roman"/>
                <a:cs typeface="Times New Roman"/>
                <a:sym typeface="Times New Roman"/>
              </a:rPr>
              <a:t> way.</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rPr lang="en-US" sz="2400">
                <a:latin typeface="Times New Roman"/>
                <a:ea typeface="Times New Roman"/>
                <a:cs typeface="Times New Roman"/>
                <a:sym typeface="Times New Roman"/>
              </a:rPr>
              <a:t>Some suggested actions:</a:t>
            </a:r>
            <a:endParaRPr sz="2400">
              <a:latin typeface="Times New Roman"/>
              <a:ea typeface="Times New Roman"/>
              <a:cs typeface="Times New Roman"/>
              <a:sym typeface="Times New Roman"/>
            </a:endParaRPr>
          </a:p>
          <a:p>
            <a:pPr indent="-457200" lvl="0" marL="609600" rtl="0" algn="l">
              <a:lnSpc>
                <a:spcPct val="150000"/>
              </a:lnSpc>
              <a:spcBef>
                <a:spcPts val="400"/>
              </a:spcBef>
              <a:spcAft>
                <a:spcPts val="0"/>
              </a:spcAft>
              <a:buSzPts val="2400"/>
              <a:buFont typeface="Times New Roman"/>
              <a:buAutoNum type="arabicPeriod"/>
            </a:pPr>
            <a:r>
              <a:rPr lang="en-US" sz="2400">
                <a:latin typeface="Times New Roman"/>
                <a:ea typeface="Times New Roman"/>
                <a:cs typeface="Times New Roman"/>
                <a:sym typeface="Times New Roman"/>
              </a:rPr>
              <a:t>Develop Patient and Caregiver Feedback and Experience Gathering Mechanisms </a:t>
            </a:r>
            <a:endParaRPr sz="2400">
              <a:latin typeface="Times New Roman"/>
              <a:ea typeface="Times New Roman"/>
              <a:cs typeface="Times New Roman"/>
              <a:sym typeface="Times New Roman"/>
            </a:endParaRPr>
          </a:p>
          <a:p>
            <a:pPr indent="-457200" lvl="0" marL="609600" rtl="0" algn="l">
              <a:lnSpc>
                <a:spcPct val="150000"/>
              </a:lnSpc>
              <a:spcBef>
                <a:spcPts val="400"/>
              </a:spcBef>
              <a:spcAft>
                <a:spcPts val="0"/>
              </a:spcAft>
              <a:buSzPts val="2400"/>
              <a:buFont typeface="Times New Roman"/>
              <a:buAutoNum type="arabicPeriod"/>
            </a:pPr>
            <a:r>
              <a:rPr lang="en-US" sz="2400">
                <a:latin typeface="Times New Roman"/>
                <a:ea typeface="Times New Roman"/>
                <a:cs typeface="Times New Roman"/>
                <a:sym typeface="Times New Roman"/>
              </a:rPr>
              <a:t>Create Patient Communities for Health Education and Awareness </a:t>
            </a:r>
            <a:endParaRPr sz="2400">
              <a:latin typeface="Times New Roman"/>
              <a:ea typeface="Times New Roman"/>
              <a:cs typeface="Times New Roman"/>
              <a:sym typeface="Times New Roman"/>
            </a:endParaRPr>
          </a:p>
          <a:p>
            <a:pPr indent="-457200" lvl="0" marL="609600" rtl="0" algn="l">
              <a:lnSpc>
                <a:spcPct val="150000"/>
              </a:lnSpc>
              <a:spcBef>
                <a:spcPts val="400"/>
              </a:spcBef>
              <a:spcAft>
                <a:spcPts val="0"/>
              </a:spcAft>
              <a:buSzPts val="2400"/>
              <a:buFont typeface="Times New Roman"/>
              <a:buAutoNum type="arabicPeriod"/>
            </a:pPr>
            <a:r>
              <a:rPr lang="en-US" sz="2400">
                <a:latin typeface="Times New Roman"/>
                <a:ea typeface="Times New Roman"/>
                <a:cs typeface="Times New Roman"/>
                <a:sym typeface="Times New Roman"/>
              </a:rPr>
              <a:t>Establish Patient Support Groups </a:t>
            </a:r>
            <a:endParaRPr sz="2400">
              <a:latin typeface="Times New Roman"/>
              <a:ea typeface="Times New Roman"/>
              <a:cs typeface="Times New Roman"/>
              <a:sym typeface="Times New Roman"/>
            </a:endParaRPr>
          </a:p>
          <a:p>
            <a:pPr indent="-457200" lvl="0" marL="609600" rtl="0" algn="l">
              <a:lnSpc>
                <a:spcPct val="150000"/>
              </a:lnSpc>
              <a:spcBef>
                <a:spcPts val="400"/>
              </a:spcBef>
              <a:spcAft>
                <a:spcPts val="0"/>
              </a:spcAft>
              <a:buSzPts val="2400"/>
              <a:buFont typeface="Times New Roman"/>
              <a:buAutoNum type="arabicPeriod"/>
            </a:pPr>
            <a:r>
              <a:rPr lang="en-US" sz="2400">
                <a:latin typeface="Times New Roman"/>
                <a:ea typeface="Times New Roman"/>
                <a:cs typeface="Times New Roman"/>
                <a:sym typeface="Times New Roman"/>
              </a:rPr>
              <a:t>Formalize Patient and Family Advisory Councils</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400">
              <a:latin typeface="Times New Roman"/>
              <a:ea typeface="Times New Roman"/>
              <a:cs typeface="Times New Roman"/>
              <a:sym typeface="Times New Roman"/>
            </a:endParaRPr>
          </a:p>
        </p:txBody>
      </p:sp>
      <p:sp>
        <p:nvSpPr>
          <p:cNvPr id="805" name="Google Shape;805;g32a8a051f25_0_0"/>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806" name="Google Shape;806;g32a8a051f25_0_0"/>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807" name="Google Shape;807;g32a8a051f25_0_0"/>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2a4c9c101b6_0_278"/>
          <p:cNvSpPr txBox="1"/>
          <p:nvPr>
            <p:ph idx="4294967295" type="title"/>
          </p:nvPr>
        </p:nvSpPr>
        <p:spPr>
          <a:xfrm>
            <a:off x="3047250" y="661550"/>
            <a:ext cx="6409200" cy="762000"/>
          </a:xfrm>
          <a:prstGeom prst="rect">
            <a:avLst/>
          </a:prstGeom>
        </p:spPr>
        <p:txBody>
          <a:bodyPr anchorCtr="0" anchor="ctr" bIns="30450" lIns="60950" spcFirstLastPara="1" rIns="60950" wrap="square" tIns="30450">
            <a:noAutofit/>
          </a:bodyPr>
          <a:lstStyle/>
          <a:p>
            <a:pPr indent="0" lvl="0" marL="0" rtl="0" algn="l">
              <a:spcBef>
                <a:spcPts val="0"/>
              </a:spcBef>
              <a:spcAft>
                <a:spcPts val="0"/>
              </a:spcAft>
              <a:buNone/>
            </a:pPr>
            <a:r>
              <a:rPr b="1" lang="en-US" sz="4300">
                <a:latin typeface="Times New Roman"/>
                <a:ea typeface="Times New Roman"/>
                <a:cs typeface="Times New Roman"/>
                <a:sym typeface="Times New Roman"/>
              </a:rPr>
              <a:t>Patient Advisory Council - </a:t>
            </a:r>
            <a:r>
              <a:rPr b="1" i="1" lang="en-US" sz="3500">
                <a:latin typeface="Times New Roman"/>
                <a:ea typeface="Times New Roman"/>
                <a:cs typeface="Times New Roman"/>
                <a:sym typeface="Times New Roman"/>
              </a:rPr>
              <a:t>Bridging the Trust </a:t>
            </a:r>
            <a:r>
              <a:rPr b="1" i="1" lang="en-US" sz="3500">
                <a:latin typeface="Times New Roman"/>
                <a:ea typeface="Times New Roman"/>
                <a:cs typeface="Times New Roman"/>
                <a:sym typeface="Times New Roman"/>
              </a:rPr>
              <a:t>Deficit</a:t>
            </a:r>
            <a:endParaRPr b="1" i="1" sz="3500">
              <a:latin typeface="Times New Roman"/>
              <a:ea typeface="Times New Roman"/>
              <a:cs typeface="Times New Roman"/>
              <a:sym typeface="Times New Roman"/>
            </a:endParaRPr>
          </a:p>
        </p:txBody>
      </p:sp>
      <p:sp>
        <p:nvSpPr>
          <p:cNvPr id="813" name="Google Shape;813;g2a4c9c101b6_0_278"/>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814" name="Google Shape;814;g2a4c9c101b6_0_278"/>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815" name="Google Shape;815;g2a4c9c101b6_0_278"/>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816" name="Google Shape;816;g2a4c9c101b6_0_278"/>
          <p:cNvSpPr txBox="1"/>
          <p:nvPr>
            <p:ph idx="4294967295" type="body"/>
          </p:nvPr>
        </p:nvSpPr>
        <p:spPr>
          <a:xfrm>
            <a:off x="369575" y="1955475"/>
            <a:ext cx="6409200" cy="4020000"/>
          </a:xfrm>
          <a:prstGeom prst="rect">
            <a:avLst/>
          </a:prstGeom>
          <a:ln cap="flat" cmpd="sng" w="9525">
            <a:solidFill>
              <a:srgbClr val="000000"/>
            </a:solidFill>
            <a:prstDash val="solid"/>
            <a:round/>
            <a:headEnd len="sm" w="sm" type="none"/>
            <a:tailEnd len="sm" w="sm" type="none"/>
          </a:ln>
        </p:spPr>
        <p:txBody>
          <a:bodyPr anchorCtr="0" anchor="t" bIns="30450" lIns="60950" spcFirstLastPara="1" rIns="60950" wrap="square" tIns="30450">
            <a:noAutofit/>
          </a:bodyPr>
          <a:lstStyle/>
          <a:p>
            <a:pPr indent="0" lvl="0" marL="0" rtl="0" algn="l">
              <a:lnSpc>
                <a:spcPct val="100000"/>
              </a:lnSpc>
              <a:spcBef>
                <a:spcPts val="0"/>
              </a:spcBef>
              <a:spcAft>
                <a:spcPts val="0"/>
              </a:spcAft>
              <a:buNone/>
            </a:pPr>
            <a:r>
              <a:rPr b="1" lang="en-US" sz="2000">
                <a:latin typeface="Times New Roman"/>
                <a:ea typeface="Times New Roman"/>
                <a:cs typeface="Times New Roman"/>
                <a:sym typeface="Times New Roman"/>
              </a:rPr>
              <a:t>What is it: </a:t>
            </a:r>
            <a:endParaRPr b="1" sz="2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US" sz="2000">
                <a:latin typeface="Times New Roman"/>
                <a:ea typeface="Times New Roman"/>
                <a:cs typeface="Times New Roman"/>
                <a:sym typeface="Times New Roman"/>
              </a:rPr>
              <a:t>It is a voluntary board with combining patients and </a:t>
            </a:r>
            <a:r>
              <a:rPr lang="en-US" sz="2000">
                <a:latin typeface="Times New Roman"/>
                <a:ea typeface="Times New Roman"/>
                <a:cs typeface="Times New Roman"/>
                <a:sym typeface="Times New Roman"/>
              </a:rPr>
              <a:t>doctors</a:t>
            </a:r>
            <a:r>
              <a:rPr lang="en-US" sz="2000">
                <a:latin typeface="Times New Roman"/>
                <a:ea typeface="Times New Roman"/>
                <a:cs typeface="Times New Roman"/>
                <a:sym typeface="Times New Roman"/>
              </a:rPr>
              <a:t> from hospitals to work together tio:</a:t>
            </a:r>
            <a:endParaRPr sz="2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Identifying chronic </a:t>
            </a:r>
            <a:r>
              <a:rPr lang="en-US" sz="2000">
                <a:latin typeface="Times New Roman"/>
                <a:ea typeface="Times New Roman"/>
                <a:cs typeface="Times New Roman"/>
                <a:sym typeface="Times New Roman"/>
              </a:rPr>
              <a:t>problems</a:t>
            </a:r>
            <a:endParaRPr sz="2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Find </a:t>
            </a:r>
            <a:r>
              <a:rPr lang="en-US" sz="2000">
                <a:latin typeface="Times New Roman"/>
                <a:ea typeface="Times New Roman"/>
                <a:cs typeface="Times New Roman"/>
                <a:sym typeface="Times New Roman"/>
              </a:rPr>
              <a:t>solutions</a:t>
            </a:r>
            <a:endParaRPr sz="2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Share the solutions with patients and healthcare </a:t>
            </a:r>
            <a:r>
              <a:rPr lang="en-US" sz="2000">
                <a:latin typeface="Times New Roman"/>
                <a:ea typeface="Times New Roman"/>
                <a:cs typeface="Times New Roman"/>
                <a:sym typeface="Times New Roman"/>
              </a:rPr>
              <a:t>workers</a:t>
            </a:r>
            <a:endParaRPr sz="2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Repeat Cycle</a:t>
            </a:r>
            <a:endParaRPr sz="2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b="1" sz="2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US" sz="2000">
                <a:latin typeface="Times New Roman"/>
                <a:ea typeface="Times New Roman"/>
                <a:cs typeface="Times New Roman"/>
                <a:sym typeface="Times New Roman"/>
              </a:rPr>
              <a:t>Critical success factors:</a:t>
            </a:r>
            <a:endParaRPr b="1" sz="2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Choice and orientation of of </a:t>
            </a:r>
            <a:r>
              <a:rPr lang="en-US" sz="2000">
                <a:latin typeface="Times New Roman"/>
                <a:ea typeface="Times New Roman"/>
                <a:cs typeface="Times New Roman"/>
                <a:sym typeface="Times New Roman"/>
              </a:rPr>
              <a:t>patient representative</a:t>
            </a:r>
            <a:r>
              <a:rPr lang="en-US" sz="2000">
                <a:latin typeface="Times New Roman"/>
                <a:ea typeface="Times New Roman"/>
                <a:cs typeface="Times New Roman"/>
                <a:sym typeface="Times New Roman"/>
              </a:rPr>
              <a:t> and healthcare </a:t>
            </a:r>
            <a:r>
              <a:rPr lang="en-US" sz="2000">
                <a:latin typeface="Times New Roman"/>
                <a:ea typeface="Times New Roman"/>
                <a:cs typeface="Times New Roman"/>
                <a:sym typeface="Times New Roman"/>
              </a:rPr>
              <a:t>representative</a:t>
            </a:r>
            <a:r>
              <a:rPr lang="en-US" sz="2000">
                <a:latin typeface="Times New Roman"/>
                <a:ea typeface="Times New Roman"/>
                <a:cs typeface="Times New Roman"/>
                <a:sym typeface="Times New Roman"/>
              </a:rPr>
              <a:t> is critical</a:t>
            </a:r>
            <a:endParaRPr sz="2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Support of top management</a:t>
            </a:r>
            <a:endParaRPr sz="2000">
              <a:latin typeface="Times New Roman"/>
              <a:ea typeface="Times New Roman"/>
              <a:cs typeface="Times New Roman"/>
              <a:sym typeface="Times New Roman"/>
            </a:endParaRPr>
          </a:p>
        </p:txBody>
      </p:sp>
      <p:sp>
        <p:nvSpPr>
          <p:cNvPr id="817" name="Google Shape;817;g2a4c9c101b6_0_278"/>
          <p:cNvSpPr txBox="1"/>
          <p:nvPr/>
        </p:nvSpPr>
        <p:spPr>
          <a:xfrm>
            <a:off x="7042375" y="2008125"/>
            <a:ext cx="4733700" cy="3914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US" sz="2000">
                <a:solidFill>
                  <a:schemeClr val="dk1"/>
                </a:solidFill>
                <a:latin typeface="Times New Roman"/>
                <a:ea typeface="Times New Roman"/>
                <a:cs typeface="Times New Roman"/>
                <a:sym typeface="Times New Roman"/>
              </a:rPr>
              <a:t>Benefits:</a:t>
            </a:r>
            <a:endParaRPr b="1" sz="2000">
              <a:solidFill>
                <a:schemeClr val="dk1"/>
              </a:solidFill>
              <a:latin typeface="Times New Roman"/>
              <a:ea typeface="Times New Roman"/>
              <a:cs typeface="Times New Roman"/>
              <a:sym typeface="Times New Roman"/>
            </a:endParaRPr>
          </a:p>
          <a:p>
            <a:pPr indent="-355600" lvl="0" marL="457200" rtl="0" algn="l">
              <a:lnSpc>
                <a:spcPct val="10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A constructive  way to add value to healthcare processes with</a:t>
            </a:r>
            <a:r>
              <a:rPr b="1" lang="en-US" sz="2000">
                <a:solidFill>
                  <a:schemeClr val="dk1"/>
                </a:solidFill>
                <a:latin typeface="Times New Roman"/>
                <a:ea typeface="Times New Roman"/>
                <a:cs typeface="Times New Roman"/>
                <a:sym typeface="Times New Roman"/>
              </a:rPr>
              <a:t> patient feedback, patient insights</a:t>
            </a:r>
            <a:r>
              <a:rPr lang="en-US" sz="2000">
                <a:solidFill>
                  <a:schemeClr val="dk1"/>
                </a:solidFill>
                <a:latin typeface="Times New Roman"/>
                <a:ea typeface="Times New Roman"/>
                <a:cs typeface="Times New Roman"/>
                <a:sym typeface="Times New Roman"/>
              </a:rPr>
              <a:t> and </a:t>
            </a:r>
            <a:r>
              <a:rPr b="1" lang="en-US" sz="2000">
                <a:solidFill>
                  <a:schemeClr val="dk1"/>
                </a:solidFill>
                <a:latin typeface="Times New Roman"/>
                <a:ea typeface="Times New Roman"/>
                <a:cs typeface="Times New Roman"/>
                <a:sym typeface="Times New Roman"/>
              </a:rPr>
              <a:t>experiences</a:t>
            </a:r>
            <a:endParaRPr sz="2000">
              <a:solidFill>
                <a:schemeClr val="dk1"/>
              </a:solidFill>
              <a:latin typeface="Times New Roman"/>
              <a:ea typeface="Times New Roman"/>
              <a:cs typeface="Times New Roman"/>
              <a:sym typeface="Times New Roman"/>
            </a:endParaRPr>
          </a:p>
          <a:p>
            <a:pPr indent="-355600" lvl="0" marL="457200" rtl="0" algn="l">
              <a:lnSpc>
                <a:spcPct val="10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Provide a platform for </a:t>
            </a:r>
            <a:r>
              <a:rPr b="1" lang="en-US" sz="2000">
                <a:solidFill>
                  <a:schemeClr val="dk1"/>
                </a:solidFill>
                <a:latin typeface="Times New Roman"/>
                <a:ea typeface="Times New Roman"/>
                <a:cs typeface="Times New Roman"/>
                <a:sym typeface="Times New Roman"/>
              </a:rPr>
              <a:t>improved two-way communication</a:t>
            </a:r>
            <a:r>
              <a:rPr lang="en-US" sz="2000">
                <a:solidFill>
                  <a:schemeClr val="dk1"/>
                </a:solidFill>
                <a:latin typeface="Times New Roman"/>
                <a:ea typeface="Times New Roman"/>
                <a:cs typeface="Times New Roman"/>
                <a:sym typeface="Times New Roman"/>
              </a:rPr>
              <a:t> and </a:t>
            </a:r>
            <a:r>
              <a:rPr b="1" lang="en-US" sz="2000">
                <a:solidFill>
                  <a:schemeClr val="dk1"/>
                </a:solidFill>
                <a:latin typeface="Times New Roman"/>
                <a:ea typeface="Times New Roman"/>
                <a:cs typeface="Times New Roman"/>
                <a:sym typeface="Times New Roman"/>
              </a:rPr>
              <a:t>generating awareness among patients</a:t>
            </a:r>
            <a:r>
              <a:rPr lang="en-US" sz="2000">
                <a:solidFill>
                  <a:schemeClr val="dk1"/>
                </a:solidFill>
                <a:latin typeface="Times New Roman"/>
                <a:ea typeface="Times New Roman"/>
                <a:cs typeface="Times New Roman"/>
                <a:sym typeface="Times New Roman"/>
              </a:rPr>
              <a:t> about care practices</a:t>
            </a:r>
            <a:endParaRPr sz="2000">
              <a:solidFill>
                <a:schemeClr val="dk1"/>
              </a:solidFill>
              <a:latin typeface="Times New Roman"/>
              <a:ea typeface="Times New Roman"/>
              <a:cs typeface="Times New Roman"/>
              <a:sym typeface="Times New Roman"/>
            </a:endParaRPr>
          </a:p>
          <a:p>
            <a:pPr indent="-355600" lvl="0" marL="457200" rtl="0" algn="l">
              <a:lnSpc>
                <a:spcPct val="10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Increased </a:t>
            </a:r>
            <a:r>
              <a:rPr b="1" lang="en-US" sz="2000">
                <a:solidFill>
                  <a:schemeClr val="dk1"/>
                </a:solidFill>
                <a:latin typeface="Times New Roman"/>
                <a:ea typeface="Times New Roman"/>
                <a:cs typeface="Times New Roman"/>
                <a:sym typeface="Times New Roman"/>
              </a:rPr>
              <a:t>loyalty &amp; patients-satisfaction</a:t>
            </a:r>
            <a:endParaRPr sz="20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g2a4c9c101b6_0_286"/>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823" name="Google Shape;823;g2a4c9c101b6_0_286"/>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824" name="Google Shape;824;g2a4c9c101b6_0_286"/>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descr="HD wallpaper: Thank You Text on Black and Brown Board, blackboard ..." id="825" name="Google Shape;825;g2a4c9c101b6_0_286"/>
          <p:cNvPicPr preferRelativeResize="0"/>
          <p:nvPr/>
        </p:nvPicPr>
        <p:blipFill>
          <a:blip r:embed="rId5">
            <a:alphaModFix/>
          </a:blip>
          <a:stretch>
            <a:fillRect/>
          </a:stretch>
        </p:blipFill>
        <p:spPr>
          <a:xfrm>
            <a:off x="2925438" y="1325604"/>
            <a:ext cx="6338075" cy="420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4" name="Shape 174"/>
        <p:cNvGrpSpPr/>
        <p:nvPr/>
      </p:nvGrpSpPr>
      <p:grpSpPr>
        <a:xfrm>
          <a:off x="0" y="0"/>
          <a:ext cx="0" cy="0"/>
          <a:chOff x="0" y="0"/>
          <a:chExt cx="0" cy="0"/>
        </a:xfrm>
      </p:grpSpPr>
      <p:pic>
        <p:nvPicPr>
          <p:cNvPr id="175" name="Google Shape;175;g32a889a758b_0_14"/>
          <p:cNvPicPr preferRelativeResize="0"/>
          <p:nvPr/>
        </p:nvPicPr>
        <p:blipFill rotWithShape="1">
          <a:blip r:embed="rId3">
            <a:alphaModFix/>
          </a:blip>
          <a:srcRect b="29528" l="26127" r="55806" t="34619"/>
          <a:stretch/>
        </p:blipFill>
        <p:spPr>
          <a:xfrm>
            <a:off x="11301470" y="288350"/>
            <a:ext cx="623299" cy="695949"/>
          </a:xfrm>
          <a:prstGeom prst="rect">
            <a:avLst/>
          </a:prstGeom>
          <a:noFill/>
          <a:ln>
            <a:noFill/>
          </a:ln>
        </p:spPr>
      </p:pic>
      <p:pic>
        <p:nvPicPr>
          <p:cNvPr id="176" name="Google Shape;176;g32a889a758b_0_14"/>
          <p:cNvPicPr preferRelativeResize="0"/>
          <p:nvPr/>
        </p:nvPicPr>
        <p:blipFill>
          <a:blip r:embed="rId4">
            <a:alphaModFix/>
          </a:blip>
          <a:stretch>
            <a:fillRect/>
          </a:stretch>
        </p:blipFill>
        <p:spPr>
          <a:xfrm>
            <a:off x="308234" y="306258"/>
            <a:ext cx="1142429" cy="507746"/>
          </a:xfrm>
          <a:prstGeom prst="rect">
            <a:avLst/>
          </a:prstGeom>
          <a:noFill/>
          <a:ln>
            <a:noFill/>
          </a:ln>
        </p:spPr>
      </p:pic>
      <p:sp>
        <p:nvSpPr>
          <p:cNvPr id="177" name="Google Shape;177;g32a889a758b_0_14"/>
          <p:cNvSpPr txBox="1"/>
          <p:nvPr>
            <p:ph idx="4294967295" type="title"/>
          </p:nvPr>
        </p:nvSpPr>
        <p:spPr>
          <a:xfrm>
            <a:off x="1747150" y="374700"/>
            <a:ext cx="9134700" cy="6960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SzPts val="1300"/>
              <a:buNone/>
            </a:pPr>
            <a:r>
              <a:t/>
            </a:r>
            <a:endParaRPr b="1" sz="3100">
              <a:latin typeface="Times New Roman"/>
              <a:ea typeface="Times New Roman"/>
              <a:cs typeface="Times New Roman"/>
              <a:sym typeface="Times New Roman"/>
            </a:endParaRPr>
          </a:p>
          <a:p>
            <a:pPr indent="0" lvl="0" marL="0" rtl="0" algn="ctr">
              <a:spcBef>
                <a:spcPts val="0"/>
              </a:spcBef>
              <a:spcAft>
                <a:spcPts val="0"/>
              </a:spcAft>
              <a:buSzPts val="1300"/>
              <a:buNone/>
            </a:pPr>
            <a:r>
              <a:rPr b="1" lang="en-US" sz="3100">
                <a:latin typeface="Times New Roman"/>
                <a:ea typeface="Times New Roman"/>
                <a:cs typeface="Times New Roman"/>
                <a:sym typeface="Times New Roman"/>
              </a:rPr>
              <a:t>PART - 1 Enhancing Patient-Provider Engagement for Safer Outcomes</a:t>
            </a:r>
            <a:endParaRPr b="1" sz="3100">
              <a:latin typeface="Times New Roman"/>
              <a:ea typeface="Times New Roman"/>
              <a:cs typeface="Times New Roman"/>
              <a:sym typeface="Times New Roman"/>
            </a:endParaRPr>
          </a:p>
        </p:txBody>
      </p:sp>
      <p:sp>
        <p:nvSpPr>
          <p:cNvPr id="178" name="Google Shape;178;g32a889a758b_0_14"/>
          <p:cNvSpPr txBox="1"/>
          <p:nvPr>
            <p:ph idx="4294967295" type="body"/>
          </p:nvPr>
        </p:nvSpPr>
        <p:spPr>
          <a:xfrm>
            <a:off x="415496" y="1739833"/>
            <a:ext cx="11358000" cy="4555200"/>
          </a:xfrm>
          <a:prstGeom prst="rect">
            <a:avLst/>
          </a:prstGeom>
        </p:spPr>
        <p:txBody>
          <a:bodyPr anchorCtr="0" anchor="t" bIns="30450" lIns="60950" spcFirstLastPara="1" rIns="60950" wrap="square" tIns="30450">
            <a:noAutofit/>
          </a:bodyPr>
          <a:lstStyle/>
          <a:p>
            <a:pPr indent="-463550" lvl="0" marL="609600" rtl="0" algn="l">
              <a:lnSpc>
                <a:spcPct val="115000"/>
              </a:lnSpc>
              <a:spcBef>
                <a:spcPts val="400"/>
              </a:spcBef>
              <a:spcAft>
                <a:spcPts val="0"/>
              </a:spcAft>
              <a:buClr>
                <a:schemeClr val="dk1"/>
              </a:buClr>
              <a:buSzPts val="2500"/>
              <a:buFont typeface="Times New Roman"/>
              <a:buAutoNum type="arabicPeriod"/>
            </a:pPr>
            <a:r>
              <a:rPr lang="en-US" sz="2500">
                <a:solidFill>
                  <a:schemeClr val="dk1"/>
                </a:solidFill>
                <a:latin typeface="Times New Roman"/>
                <a:ea typeface="Times New Roman"/>
                <a:cs typeface="Times New Roman"/>
                <a:sym typeface="Times New Roman"/>
              </a:rPr>
              <a:t>What is Patient Safety What is Medical Harm</a:t>
            </a:r>
            <a:endParaRPr sz="2500">
              <a:solidFill>
                <a:schemeClr val="dk1"/>
              </a:solidFill>
              <a:latin typeface="Times New Roman"/>
              <a:ea typeface="Times New Roman"/>
              <a:cs typeface="Times New Roman"/>
              <a:sym typeface="Times New Roman"/>
            </a:endParaRPr>
          </a:p>
          <a:p>
            <a:pPr indent="-463550" lvl="0" marL="609600" rtl="0" algn="l">
              <a:lnSpc>
                <a:spcPct val="115000"/>
              </a:lnSpc>
              <a:spcBef>
                <a:spcPts val="400"/>
              </a:spcBef>
              <a:spcAft>
                <a:spcPts val="0"/>
              </a:spcAft>
              <a:buClr>
                <a:schemeClr val="dk1"/>
              </a:buClr>
              <a:buSzPts val="2500"/>
              <a:buFont typeface="Times New Roman"/>
              <a:buAutoNum type="arabicPeriod"/>
            </a:pPr>
            <a:r>
              <a:rPr lang="en-US" sz="2500">
                <a:solidFill>
                  <a:schemeClr val="dk1"/>
                </a:solidFill>
                <a:latin typeface="Times New Roman"/>
                <a:ea typeface="Times New Roman"/>
                <a:cs typeface="Times New Roman"/>
                <a:sym typeface="Times New Roman"/>
              </a:rPr>
              <a:t>About PFPSF and Role of PFPSF in Patient Safety</a:t>
            </a:r>
            <a:endParaRPr sz="2500">
              <a:latin typeface="Times New Roman"/>
              <a:ea typeface="Times New Roman"/>
              <a:cs typeface="Times New Roman"/>
              <a:sym typeface="Times New Roman"/>
            </a:endParaRPr>
          </a:p>
          <a:p>
            <a:pPr indent="-463550" lvl="0" marL="609600" rtl="0" algn="l">
              <a:lnSpc>
                <a:spcPct val="115000"/>
              </a:lnSpc>
              <a:spcBef>
                <a:spcPts val="400"/>
              </a:spcBef>
              <a:spcAft>
                <a:spcPts val="0"/>
              </a:spcAft>
              <a:buClr>
                <a:schemeClr val="dk1"/>
              </a:buClr>
              <a:buSzPts val="2500"/>
              <a:buFont typeface="Times New Roman"/>
              <a:buAutoNum type="arabicPeriod"/>
            </a:pPr>
            <a:r>
              <a:rPr lang="en-US" sz="2500">
                <a:latin typeface="Times New Roman"/>
                <a:ea typeface="Times New Roman"/>
                <a:cs typeface="Times New Roman"/>
                <a:sym typeface="Times New Roman"/>
              </a:rPr>
              <a:t>Benefits of Patient Engagement </a:t>
            </a:r>
            <a:endParaRPr sz="2500">
              <a:latin typeface="Times New Roman"/>
              <a:ea typeface="Times New Roman"/>
              <a:cs typeface="Times New Roman"/>
              <a:sym typeface="Times New Roman"/>
            </a:endParaRPr>
          </a:p>
          <a:p>
            <a:pPr indent="-463550" lvl="0" marL="609600" rtl="0" algn="l">
              <a:lnSpc>
                <a:spcPct val="115000"/>
              </a:lnSpc>
              <a:spcBef>
                <a:spcPts val="400"/>
              </a:spcBef>
              <a:spcAft>
                <a:spcPts val="0"/>
              </a:spcAft>
              <a:buClr>
                <a:schemeClr val="dk1"/>
              </a:buClr>
              <a:buSzPts val="2500"/>
              <a:buFont typeface="Times New Roman"/>
              <a:buAutoNum type="arabicPeriod"/>
            </a:pPr>
            <a:r>
              <a:rPr lang="en-US" sz="2500">
                <a:solidFill>
                  <a:schemeClr val="dk1"/>
                </a:solidFill>
                <a:latin typeface="Times New Roman"/>
                <a:ea typeface="Times New Roman"/>
                <a:cs typeface="Times New Roman"/>
                <a:sym typeface="Times New Roman"/>
              </a:rPr>
              <a:t>Perceptions, and Expectations of Patients - Barriers </a:t>
            </a:r>
            <a:r>
              <a:rPr lang="en-US" sz="2500">
                <a:latin typeface="Times New Roman"/>
                <a:ea typeface="Times New Roman"/>
                <a:cs typeface="Times New Roman"/>
                <a:sym typeface="Times New Roman"/>
              </a:rPr>
              <a:t>to engage</a:t>
            </a:r>
            <a:endParaRPr sz="2500">
              <a:solidFill>
                <a:schemeClr val="dk1"/>
              </a:solidFill>
              <a:latin typeface="Times New Roman"/>
              <a:ea typeface="Times New Roman"/>
              <a:cs typeface="Times New Roman"/>
              <a:sym typeface="Times New Roman"/>
            </a:endParaRPr>
          </a:p>
          <a:p>
            <a:pPr indent="-463550" lvl="0" marL="609600" rtl="0" algn="l">
              <a:lnSpc>
                <a:spcPct val="115000"/>
              </a:lnSpc>
              <a:spcBef>
                <a:spcPts val="400"/>
              </a:spcBef>
              <a:spcAft>
                <a:spcPts val="0"/>
              </a:spcAft>
              <a:buClr>
                <a:schemeClr val="dk1"/>
              </a:buClr>
              <a:buSzPts val="2500"/>
              <a:buFont typeface="Times New Roman"/>
              <a:buAutoNum type="arabicPeriod"/>
            </a:pPr>
            <a:r>
              <a:rPr lang="en-US" sz="2500">
                <a:solidFill>
                  <a:schemeClr val="dk1"/>
                </a:solidFill>
                <a:latin typeface="Times New Roman"/>
                <a:ea typeface="Times New Roman"/>
                <a:cs typeface="Times New Roman"/>
                <a:sym typeface="Times New Roman"/>
              </a:rPr>
              <a:t>Challenges </a:t>
            </a:r>
            <a:r>
              <a:rPr lang="en-US" sz="2500">
                <a:latin typeface="Times New Roman"/>
                <a:ea typeface="Times New Roman"/>
                <a:cs typeface="Times New Roman"/>
                <a:sym typeface="Times New Roman"/>
              </a:rPr>
              <a:t>faced by </a:t>
            </a:r>
            <a:r>
              <a:rPr lang="en-US" sz="2500">
                <a:solidFill>
                  <a:schemeClr val="dk1"/>
                </a:solidFill>
                <a:latin typeface="Times New Roman"/>
                <a:ea typeface="Times New Roman"/>
                <a:cs typeface="Times New Roman"/>
                <a:sym typeface="Times New Roman"/>
              </a:rPr>
              <a:t>HC</a:t>
            </a:r>
            <a:r>
              <a:rPr lang="en-US" sz="2500">
                <a:latin typeface="Times New Roman"/>
                <a:ea typeface="Times New Roman"/>
                <a:cs typeface="Times New Roman"/>
                <a:sym typeface="Times New Roman"/>
              </a:rPr>
              <a:t>P</a:t>
            </a:r>
            <a:r>
              <a:rPr lang="en-US" sz="2500">
                <a:solidFill>
                  <a:schemeClr val="dk1"/>
                </a:solidFill>
                <a:latin typeface="Times New Roman"/>
                <a:ea typeface="Times New Roman"/>
                <a:cs typeface="Times New Roman"/>
                <a:sym typeface="Times New Roman"/>
              </a:rPr>
              <a:t> - Barriers </a:t>
            </a:r>
            <a:r>
              <a:rPr lang="en-US" sz="2500">
                <a:latin typeface="Times New Roman"/>
                <a:ea typeface="Times New Roman"/>
                <a:cs typeface="Times New Roman"/>
                <a:sym typeface="Times New Roman"/>
              </a:rPr>
              <a:t>to</a:t>
            </a:r>
            <a:r>
              <a:rPr lang="en-US" sz="2500">
                <a:solidFill>
                  <a:schemeClr val="dk1"/>
                </a:solidFill>
                <a:latin typeface="Times New Roman"/>
                <a:ea typeface="Times New Roman"/>
                <a:cs typeface="Times New Roman"/>
                <a:sym typeface="Times New Roman"/>
              </a:rPr>
              <a:t> Communication</a:t>
            </a:r>
            <a:endParaRPr sz="2500">
              <a:solidFill>
                <a:schemeClr val="dk1"/>
              </a:solidFill>
              <a:latin typeface="Times New Roman"/>
              <a:ea typeface="Times New Roman"/>
              <a:cs typeface="Times New Roman"/>
              <a:sym typeface="Times New Roman"/>
            </a:endParaRPr>
          </a:p>
          <a:p>
            <a:pPr indent="-463550" lvl="0" marL="609600" rtl="0" algn="l">
              <a:lnSpc>
                <a:spcPct val="115000"/>
              </a:lnSpc>
              <a:spcBef>
                <a:spcPts val="400"/>
              </a:spcBef>
              <a:spcAft>
                <a:spcPts val="0"/>
              </a:spcAft>
              <a:buClr>
                <a:schemeClr val="dk1"/>
              </a:buClr>
              <a:buSzPts val="2500"/>
              <a:buFont typeface="Times New Roman"/>
              <a:buAutoNum type="arabicPeriod"/>
            </a:pPr>
            <a:r>
              <a:rPr lang="en-US" sz="2500">
                <a:solidFill>
                  <a:schemeClr val="dk1"/>
                </a:solidFill>
                <a:latin typeface="Times New Roman"/>
                <a:ea typeface="Times New Roman"/>
                <a:cs typeface="Times New Roman"/>
                <a:sym typeface="Times New Roman"/>
              </a:rPr>
              <a:t>Touch Points in Patient Journey - Possibility of Harm/ Errors</a:t>
            </a:r>
            <a:endParaRPr sz="2500">
              <a:solidFill>
                <a:schemeClr val="dk1"/>
              </a:solidFill>
              <a:latin typeface="Times New Roman"/>
              <a:ea typeface="Times New Roman"/>
              <a:cs typeface="Times New Roman"/>
              <a:sym typeface="Times New Roman"/>
            </a:endParaRPr>
          </a:p>
          <a:p>
            <a:pPr indent="-463550" lvl="0" marL="609600" rtl="0" algn="l">
              <a:lnSpc>
                <a:spcPct val="115000"/>
              </a:lnSpc>
              <a:spcBef>
                <a:spcPts val="400"/>
              </a:spcBef>
              <a:spcAft>
                <a:spcPts val="0"/>
              </a:spcAft>
              <a:buClr>
                <a:srgbClr val="000000"/>
              </a:buClr>
              <a:buSzPts val="2500"/>
              <a:buFont typeface="Times New Roman"/>
              <a:buAutoNum type="arabicPeriod"/>
            </a:pPr>
            <a:r>
              <a:rPr lang="en-US" sz="2500">
                <a:solidFill>
                  <a:srgbClr val="000000"/>
                </a:solidFill>
                <a:latin typeface="Times New Roman"/>
                <a:ea typeface="Times New Roman"/>
                <a:cs typeface="Times New Roman"/>
                <a:sym typeface="Times New Roman"/>
              </a:rPr>
              <a:t>Opportunities of Engaging with Patients at each touch points:</a:t>
            </a:r>
            <a:endParaRPr sz="2500">
              <a:solidFill>
                <a:schemeClr val="dk1"/>
              </a:solidFill>
              <a:latin typeface="Times New Roman"/>
              <a:ea typeface="Times New Roman"/>
              <a:cs typeface="Times New Roman"/>
              <a:sym typeface="Times New Roman"/>
            </a:endParaRPr>
          </a:p>
          <a:p>
            <a:pPr indent="0" lvl="0" marL="914400" rtl="0" algn="l">
              <a:lnSpc>
                <a:spcPct val="115000"/>
              </a:lnSpc>
              <a:spcBef>
                <a:spcPts val="400"/>
              </a:spcBef>
              <a:spcAft>
                <a:spcPts val="0"/>
              </a:spcAft>
              <a:buNone/>
            </a:pPr>
            <a:r>
              <a:rPr lang="en-US" sz="2500">
                <a:solidFill>
                  <a:schemeClr val="dk1"/>
                </a:solidFill>
                <a:latin typeface="Times New Roman"/>
                <a:ea typeface="Times New Roman"/>
                <a:cs typeface="Times New Roman"/>
                <a:sym typeface="Times New Roman"/>
              </a:rPr>
              <a:t>Before seeking Appointment, OPD Consultations, Diagnostics, IPD, Pre and Post Surgery, Post Discharge and Transition to Home Care</a:t>
            </a:r>
            <a:endParaRPr sz="2500">
              <a:solidFill>
                <a:schemeClr val="dk1"/>
              </a:solidFill>
              <a:latin typeface="Times New Roman"/>
              <a:ea typeface="Times New Roman"/>
              <a:cs typeface="Times New Roman"/>
              <a:sym typeface="Times New Roman"/>
            </a:endParaRPr>
          </a:p>
          <a:p>
            <a:pPr indent="0" lvl="0" marL="0" rtl="0" algn="l">
              <a:lnSpc>
                <a:spcPct val="115000"/>
              </a:lnSpc>
              <a:spcBef>
                <a:spcPts val="400"/>
              </a:spcBef>
              <a:spcAft>
                <a:spcPts val="0"/>
              </a:spcAft>
              <a:buNone/>
            </a:pPr>
            <a:r>
              <a:rPr lang="en-US" sz="2500">
                <a:solidFill>
                  <a:srgbClr val="3C53AC"/>
                </a:solidFill>
                <a:latin typeface="Times New Roman"/>
                <a:ea typeface="Times New Roman"/>
                <a:cs typeface="Times New Roman"/>
                <a:sym typeface="Times New Roman"/>
              </a:rPr>
              <a:t>  </a:t>
            </a:r>
            <a:endParaRPr sz="2500">
              <a:solidFill>
                <a:srgbClr val="000000"/>
              </a:solidFill>
              <a:latin typeface="Times New Roman"/>
              <a:ea typeface="Times New Roman"/>
              <a:cs typeface="Times New Roman"/>
              <a:sym typeface="Times New Roman"/>
            </a:endParaRPr>
          </a:p>
          <a:p>
            <a:pPr indent="0" lvl="0" marL="0" rtl="0" algn="l">
              <a:lnSpc>
                <a:spcPct val="115000"/>
              </a:lnSpc>
              <a:spcBef>
                <a:spcPts val="400"/>
              </a:spcBef>
              <a:spcAft>
                <a:spcPts val="0"/>
              </a:spcAft>
              <a:buNone/>
            </a:pPr>
            <a:r>
              <a:t/>
            </a:r>
            <a:endParaRPr sz="2500">
              <a:solidFill>
                <a:srgbClr val="000000"/>
              </a:solidFill>
              <a:latin typeface="Times New Roman"/>
              <a:ea typeface="Times New Roman"/>
              <a:cs typeface="Times New Roman"/>
              <a:sym typeface="Times New Roman"/>
            </a:endParaRPr>
          </a:p>
          <a:p>
            <a:pPr indent="0" lvl="0" marL="0" rtl="0" algn="l">
              <a:lnSpc>
                <a:spcPct val="115000"/>
              </a:lnSpc>
              <a:spcBef>
                <a:spcPts val="400"/>
              </a:spcBef>
              <a:spcAft>
                <a:spcPts val="0"/>
              </a:spcAft>
              <a:buClr>
                <a:schemeClr val="dk1"/>
              </a:buClr>
              <a:buSzPts val="3900"/>
              <a:buFont typeface="Arial"/>
              <a:buNone/>
            </a:pPr>
            <a:r>
              <a:t/>
            </a:r>
            <a:endParaRPr sz="2500">
              <a:solidFill>
                <a:schemeClr val="dk1"/>
              </a:solidFill>
              <a:latin typeface="Times New Roman"/>
              <a:ea typeface="Times New Roman"/>
              <a:cs typeface="Times New Roman"/>
              <a:sym typeface="Times New Roman"/>
            </a:endParaRPr>
          </a:p>
          <a:p>
            <a:pPr indent="0" lvl="0" marL="609600" rtl="0" algn="l">
              <a:lnSpc>
                <a:spcPct val="115000"/>
              </a:lnSpc>
              <a:spcBef>
                <a:spcPts val="400"/>
              </a:spcBef>
              <a:spcAft>
                <a:spcPts val="0"/>
              </a:spcAft>
              <a:buNone/>
            </a:pPr>
            <a:r>
              <a:rPr lang="en-US" sz="2500">
                <a:solidFill>
                  <a:schemeClr val="dk1"/>
                </a:solidFill>
                <a:latin typeface="Times New Roman"/>
                <a:ea typeface="Times New Roman"/>
                <a:cs typeface="Times New Roman"/>
                <a:sym typeface="Times New Roman"/>
              </a:rPr>
              <a:t> </a:t>
            </a:r>
            <a:endParaRPr sz="2500">
              <a:solidFill>
                <a:schemeClr val="dk1"/>
              </a:solidFill>
              <a:latin typeface="Times New Roman"/>
              <a:ea typeface="Times New Roman"/>
              <a:cs typeface="Times New Roman"/>
              <a:sym typeface="Times New Roman"/>
            </a:endParaRPr>
          </a:p>
        </p:txBody>
      </p:sp>
      <p:sp>
        <p:nvSpPr>
          <p:cNvPr id="179" name="Google Shape;179;g32a889a758b_0_14"/>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9" name="Shape 829"/>
        <p:cNvGrpSpPr/>
        <p:nvPr/>
      </p:nvGrpSpPr>
      <p:grpSpPr>
        <a:xfrm>
          <a:off x="0" y="0"/>
          <a:ext cx="0" cy="0"/>
          <a:chOff x="0" y="0"/>
          <a:chExt cx="0" cy="0"/>
        </a:xfrm>
      </p:grpSpPr>
      <p:sp>
        <p:nvSpPr>
          <p:cNvPr id="830" name="Google Shape;830;g328c4e3bc08_0_126"/>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831" name="Google Shape;831;g328c4e3bc08_0_126"/>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832" name="Google Shape;832;g328c4e3bc08_0_126"/>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833" name="Google Shape;833;g328c4e3bc08_0_126"/>
          <p:cNvPicPr preferRelativeResize="0"/>
          <p:nvPr/>
        </p:nvPicPr>
        <p:blipFill rotWithShape="1">
          <a:blip r:embed="rId5">
            <a:alphaModFix/>
          </a:blip>
          <a:srcRect b="38081" l="7461" r="50758" t="6957"/>
          <a:stretch/>
        </p:blipFill>
        <p:spPr>
          <a:xfrm>
            <a:off x="1200900" y="1194738"/>
            <a:ext cx="3059400" cy="5268762"/>
          </a:xfrm>
          <a:prstGeom prst="rect">
            <a:avLst/>
          </a:prstGeom>
          <a:noFill/>
          <a:ln cap="flat" cmpd="sng" w="9525">
            <a:solidFill>
              <a:schemeClr val="dk2"/>
            </a:solidFill>
            <a:prstDash val="solid"/>
            <a:round/>
            <a:headEnd len="sm" w="sm" type="none"/>
            <a:tailEnd len="sm" w="sm" type="none"/>
          </a:ln>
        </p:spPr>
      </p:pic>
      <p:grpSp>
        <p:nvGrpSpPr>
          <p:cNvPr id="834" name="Google Shape;834;g328c4e3bc08_0_126"/>
          <p:cNvGrpSpPr/>
          <p:nvPr/>
        </p:nvGrpSpPr>
        <p:grpSpPr>
          <a:xfrm>
            <a:off x="4772325" y="1193013"/>
            <a:ext cx="2644300" cy="5236611"/>
            <a:chOff x="4564775" y="1194725"/>
            <a:chExt cx="2644300" cy="5236611"/>
          </a:xfrm>
        </p:grpSpPr>
        <p:pic>
          <p:nvPicPr>
            <p:cNvPr id="835" name="Google Shape;835;g328c4e3bc08_0_126"/>
            <p:cNvPicPr preferRelativeResize="0"/>
            <p:nvPr/>
          </p:nvPicPr>
          <p:blipFill rotWithShape="1">
            <a:blip r:embed="rId5">
              <a:alphaModFix/>
            </a:blip>
            <a:srcRect b="6963" l="52245" r="5974" t="55920"/>
            <a:stretch/>
          </p:blipFill>
          <p:spPr>
            <a:xfrm>
              <a:off x="4564775" y="3355050"/>
              <a:ext cx="2644300" cy="3076286"/>
            </a:xfrm>
            <a:prstGeom prst="rect">
              <a:avLst/>
            </a:prstGeom>
            <a:noFill/>
            <a:ln cap="flat" cmpd="sng" w="9525">
              <a:solidFill>
                <a:schemeClr val="dk2"/>
              </a:solidFill>
              <a:prstDash val="solid"/>
              <a:round/>
              <a:headEnd len="sm" w="sm" type="none"/>
              <a:tailEnd len="sm" w="sm" type="none"/>
            </a:ln>
          </p:spPr>
        </p:pic>
        <p:pic>
          <p:nvPicPr>
            <p:cNvPr id="836" name="Google Shape;836;g328c4e3bc08_0_126"/>
            <p:cNvPicPr preferRelativeResize="0"/>
            <p:nvPr/>
          </p:nvPicPr>
          <p:blipFill rotWithShape="1">
            <a:blip r:embed="rId5">
              <a:alphaModFix/>
            </a:blip>
            <a:srcRect b="11823" l="7461" r="50758" t="62104"/>
            <a:stretch/>
          </p:blipFill>
          <p:spPr>
            <a:xfrm>
              <a:off x="4564775" y="1194725"/>
              <a:ext cx="2644300" cy="2160325"/>
            </a:xfrm>
            <a:prstGeom prst="rect">
              <a:avLst/>
            </a:prstGeom>
            <a:noFill/>
            <a:ln cap="flat" cmpd="sng" w="9525">
              <a:solidFill>
                <a:schemeClr val="dk2"/>
              </a:solidFill>
              <a:prstDash val="solid"/>
              <a:round/>
              <a:headEnd len="sm" w="sm" type="none"/>
              <a:tailEnd len="sm" w="sm" type="none"/>
            </a:ln>
          </p:spPr>
        </p:pic>
      </p:grpSp>
      <p:pic>
        <p:nvPicPr>
          <p:cNvPr id="837" name="Google Shape;837;g328c4e3bc08_0_126"/>
          <p:cNvPicPr preferRelativeResize="0"/>
          <p:nvPr/>
        </p:nvPicPr>
        <p:blipFill rotWithShape="1">
          <a:blip r:embed="rId5">
            <a:alphaModFix/>
          </a:blip>
          <a:srcRect b="44258" l="52245" r="5974" t="6858"/>
          <a:stretch/>
        </p:blipFill>
        <p:spPr>
          <a:xfrm>
            <a:off x="7928650" y="1212516"/>
            <a:ext cx="3416124" cy="523318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1" name="Shape 841"/>
        <p:cNvGrpSpPr/>
        <p:nvPr/>
      </p:nvGrpSpPr>
      <p:grpSpPr>
        <a:xfrm>
          <a:off x="0" y="0"/>
          <a:ext cx="0" cy="0"/>
          <a:chOff x="0" y="0"/>
          <a:chExt cx="0" cy="0"/>
        </a:xfrm>
      </p:grpSpPr>
      <p:sp>
        <p:nvSpPr>
          <p:cNvPr id="842" name="Google Shape;842;g2a4c9c101b6_0_242"/>
          <p:cNvSpPr txBox="1"/>
          <p:nvPr>
            <p:ph idx="4294967295" type="title"/>
          </p:nvPr>
        </p:nvSpPr>
        <p:spPr>
          <a:xfrm>
            <a:off x="3424525" y="451175"/>
            <a:ext cx="5484900" cy="507900"/>
          </a:xfrm>
          <a:prstGeom prst="rect">
            <a:avLst/>
          </a:prstGeom>
        </p:spPr>
        <p:txBody>
          <a:bodyPr anchorCtr="0" anchor="ctr" bIns="30450" lIns="60950" spcFirstLastPara="1" rIns="60950" wrap="square" tIns="30450">
            <a:normAutofit fontScale="90000"/>
          </a:bodyPr>
          <a:lstStyle/>
          <a:p>
            <a:pPr indent="0" lvl="0" marL="0" rtl="0" algn="ctr">
              <a:spcBef>
                <a:spcPts val="0"/>
              </a:spcBef>
              <a:spcAft>
                <a:spcPts val="0"/>
              </a:spcAft>
              <a:buNone/>
            </a:pPr>
            <a:r>
              <a:rPr b="1" lang="en-US">
                <a:latin typeface="Times New Roman"/>
                <a:ea typeface="Times New Roman"/>
                <a:cs typeface="Times New Roman"/>
                <a:sym typeface="Times New Roman"/>
              </a:rPr>
              <a:t>Patient </a:t>
            </a:r>
            <a:r>
              <a:rPr b="1" lang="en-US">
                <a:latin typeface="Times New Roman"/>
                <a:ea typeface="Times New Roman"/>
                <a:cs typeface="Times New Roman"/>
                <a:sym typeface="Times New Roman"/>
              </a:rPr>
              <a:t>Responsibilities - same comments as above</a:t>
            </a:r>
            <a:endParaRPr b="1">
              <a:latin typeface="Times New Roman"/>
              <a:ea typeface="Times New Roman"/>
              <a:cs typeface="Times New Roman"/>
              <a:sym typeface="Times New Roman"/>
            </a:endParaRPr>
          </a:p>
        </p:txBody>
      </p:sp>
      <p:sp>
        <p:nvSpPr>
          <p:cNvPr id="843" name="Google Shape;843;g2a4c9c101b6_0_242"/>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844" name="Google Shape;844;g2a4c9c101b6_0_242"/>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845" name="Google Shape;845;g2a4c9c101b6_0_242"/>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pic>
        <p:nvPicPr>
          <p:cNvPr id="846" name="Google Shape;846;g2a4c9c101b6_0_242"/>
          <p:cNvPicPr preferRelativeResize="0"/>
          <p:nvPr/>
        </p:nvPicPr>
        <p:blipFill rotWithShape="1">
          <a:blip r:embed="rId5">
            <a:alphaModFix/>
          </a:blip>
          <a:srcRect b="19648" l="4812" r="53593" t="8034"/>
          <a:stretch/>
        </p:blipFill>
        <p:spPr>
          <a:xfrm>
            <a:off x="2269750" y="1020725"/>
            <a:ext cx="3358728" cy="5544299"/>
          </a:xfrm>
          <a:prstGeom prst="rect">
            <a:avLst/>
          </a:prstGeom>
          <a:noFill/>
          <a:ln cap="flat" cmpd="sng" w="9525">
            <a:solidFill>
              <a:schemeClr val="dk2"/>
            </a:solidFill>
            <a:prstDash val="solid"/>
            <a:round/>
            <a:headEnd len="sm" w="sm" type="none"/>
            <a:tailEnd len="sm" w="sm" type="none"/>
          </a:ln>
        </p:spPr>
      </p:pic>
      <p:pic>
        <p:nvPicPr>
          <p:cNvPr id="847" name="Google Shape;847;g2a4c9c101b6_0_242"/>
          <p:cNvPicPr preferRelativeResize="0"/>
          <p:nvPr/>
        </p:nvPicPr>
        <p:blipFill rotWithShape="1">
          <a:blip r:embed="rId5">
            <a:alphaModFix/>
          </a:blip>
          <a:srcRect b="22581" l="48305" r="10102" t="7615"/>
          <a:stretch/>
        </p:blipFill>
        <p:spPr>
          <a:xfrm>
            <a:off x="6208450" y="1020725"/>
            <a:ext cx="3479750" cy="554429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3" name="Shape 183"/>
        <p:cNvGrpSpPr/>
        <p:nvPr/>
      </p:nvGrpSpPr>
      <p:grpSpPr>
        <a:xfrm>
          <a:off x="0" y="0"/>
          <a:ext cx="0" cy="0"/>
          <a:chOff x="0" y="0"/>
          <a:chExt cx="0" cy="0"/>
        </a:xfrm>
      </p:grpSpPr>
      <p:pic>
        <p:nvPicPr>
          <p:cNvPr id="184" name="Google Shape;184;g32a889a758b_0_23"/>
          <p:cNvPicPr preferRelativeResize="0"/>
          <p:nvPr/>
        </p:nvPicPr>
        <p:blipFill rotWithShape="1">
          <a:blip r:embed="rId3">
            <a:alphaModFix/>
          </a:blip>
          <a:srcRect b="29528" l="26127" r="55806" t="34619"/>
          <a:stretch/>
        </p:blipFill>
        <p:spPr>
          <a:xfrm>
            <a:off x="11301470" y="288350"/>
            <a:ext cx="623299" cy="695949"/>
          </a:xfrm>
          <a:prstGeom prst="rect">
            <a:avLst/>
          </a:prstGeom>
          <a:noFill/>
          <a:ln>
            <a:noFill/>
          </a:ln>
        </p:spPr>
      </p:pic>
      <p:pic>
        <p:nvPicPr>
          <p:cNvPr id="185" name="Google Shape;185;g32a889a758b_0_23"/>
          <p:cNvPicPr preferRelativeResize="0"/>
          <p:nvPr/>
        </p:nvPicPr>
        <p:blipFill>
          <a:blip r:embed="rId4">
            <a:alphaModFix/>
          </a:blip>
          <a:stretch>
            <a:fillRect/>
          </a:stretch>
        </p:blipFill>
        <p:spPr>
          <a:xfrm>
            <a:off x="308234" y="306258"/>
            <a:ext cx="1142429" cy="507746"/>
          </a:xfrm>
          <a:prstGeom prst="rect">
            <a:avLst/>
          </a:prstGeom>
          <a:noFill/>
          <a:ln>
            <a:noFill/>
          </a:ln>
        </p:spPr>
      </p:pic>
      <p:sp>
        <p:nvSpPr>
          <p:cNvPr id="186" name="Google Shape;186;g32a889a758b_0_23"/>
          <p:cNvSpPr txBox="1"/>
          <p:nvPr>
            <p:ph idx="4294967295" type="title"/>
          </p:nvPr>
        </p:nvSpPr>
        <p:spPr>
          <a:xfrm>
            <a:off x="1885775" y="477600"/>
            <a:ext cx="8417400" cy="7635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Clr>
                <a:schemeClr val="dk1"/>
              </a:buClr>
              <a:buSzPts val="1500"/>
              <a:buFont typeface="Arial"/>
              <a:buNone/>
            </a:pPr>
            <a:r>
              <a:rPr b="1" lang="en-US" sz="3100">
                <a:latin typeface="Times New Roman"/>
                <a:ea typeface="Times New Roman"/>
                <a:cs typeface="Times New Roman"/>
                <a:sym typeface="Times New Roman"/>
              </a:rPr>
              <a:t>PART 2 - Strategies for Sustainable Outcome of Patient Engagement</a:t>
            </a:r>
            <a:endParaRPr sz="3100">
              <a:latin typeface="Times New Roman"/>
              <a:ea typeface="Times New Roman"/>
              <a:cs typeface="Times New Roman"/>
              <a:sym typeface="Times New Roman"/>
            </a:endParaRPr>
          </a:p>
        </p:txBody>
      </p:sp>
      <p:sp>
        <p:nvSpPr>
          <p:cNvPr id="187" name="Google Shape;187;g32a889a758b_0_23"/>
          <p:cNvSpPr txBox="1"/>
          <p:nvPr>
            <p:ph idx="4294967295" type="body"/>
          </p:nvPr>
        </p:nvSpPr>
        <p:spPr>
          <a:xfrm>
            <a:off x="618645" y="1942600"/>
            <a:ext cx="10647300" cy="2151900"/>
          </a:xfrm>
          <a:prstGeom prst="rect">
            <a:avLst/>
          </a:prstGeom>
        </p:spPr>
        <p:txBody>
          <a:bodyPr anchorCtr="0" anchor="t" bIns="30450" lIns="60950" spcFirstLastPara="1" rIns="60950" wrap="square" tIns="30450">
            <a:noAutofit/>
          </a:bodyPr>
          <a:lstStyle/>
          <a:p>
            <a:pPr indent="-476250" lvl="0" marL="609600" rtl="0" algn="l">
              <a:lnSpc>
                <a:spcPct val="150000"/>
              </a:lnSpc>
              <a:spcBef>
                <a:spcPts val="400"/>
              </a:spcBef>
              <a:spcAft>
                <a:spcPts val="0"/>
              </a:spcAft>
              <a:buClr>
                <a:schemeClr val="dk1"/>
              </a:buClr>
              <a:buSzPts val="2700"/>
              <a:buFont typeface="Times New Roman"/>
              <a:buAutoNum type="arabicPeriod"/>
            </a:pPr>
            <a:r>
              <a:rPr lang="en-US" sz="2700">
                <a:solidFill>
                  <a:schemeClr val="dk1"/>
                </a:solidFill>
                <a:latin typeface="Times New Roman"/>
                <a:ea typeface="Times New Roman"/>
                <a:cs typeface="Times New Roman"/>
                <a:sym typeface="Times New Roman"/>
              </a:rPr>
              <a:t>Patient and Caregiver Feedback and Experience Gathering Mechanisms </a:t>
            </a:r>
            <a:endParaRPr sz="2700">
              <a:solidFill>
                <a:schemeClr val="dk1"/>
              </a:solidFill>
              <a:latin typeface="Times New Roman"/>
              <a:ea typeface="Times New Roman"/>
              <a:cs typeface="Times New Roman"/>
              <a:sym typeface="Times New Roman"/>
            </a:endParaRPr>
          </a:p>
          <a:p>
            <a:pPr indent="-476250" lvl="0" marL="609600" rtl="0" algn="l">
              <a:lnSpc>
                <a:spcPct val="150000"/>
              </a:lnSpc>
              <a:spcBef>
                <a:spcPts val="400"/>
              </a:spcBef>
              <a:spcAft>
                <a:spcPts val="0"/>
              </a:spcAft>
              <a:buClr>
                <a:schemeClr val="dk1"/>
              </a:buClr>
              <a:buSzPts val="2700"/>
              <a:buFont typeface="Times New Roman"/>
              <a:buAutoNum type="arabicPeriod"/>
            </a:pPr>
            <a:r>
              <a:rPr lang="en-US" sz="2700">
                <a:solidFill>
                  <a:schemeClr val="dk1"/>
                </a:solidFill>
                <a:latin typeface="Times New Roman"/>
                <a:ea typeface="Times New Roman"/>
                <a:cs typeface="Times New Roman"/>
                <a:sym typeface="Times New Roman"/>
              </a:rPr>
              <a:t>Patient and Community Education and Awareness of Disease protocols</a:t>
            </a:r>
            <a:endParaRPr sz="2700">
              <a:solidFill>
                <a:schemeClr val="dk1"/>
              </a:solidFill>
              <a:latin typeface="Times New Roman"/>
              <a:ea typeface="Times New Roman"/>
              <a:cs typeface="Times New Roman"/>
              <a:sym typeface="Times New Roman"/>
            </a:endParaRPr>
          </a:p>
          <a:p>
            <a:pPr indent="-476250" lvl="0" marL="609600" rtl="0" algn="l">
              <a:lnSpc>
                <a:spcPct val="150000"/>
              </a:lnSpc>
              <a:spcBef>
                <a:spcPts val="400"/>
              </a:spcBef>
              <a:spcAft>
                <a:spcPts val="0"/>
              </a:spcAft>
              <a:buClr>
                <a:schemeClr val="dk1"/>
              </a:buClr>
              <a:buSzPts val="2700"/>
              <a:buFont typeface="Times New Roman"/>
              <a:buAutoNum type="arabicPeriod"/>
            </a:pPr>
            <a:r>
              <a:rPr lang="en-US" sz="2700">
                <a:latin typeface="Times New Roman"/>
                <a:ea typeface="Times New Roman"/>
                <a:cs typeface="Times New Roman"/>
                <a:sym typeface="Times New Roman"/>
              </a:rPr>
              <a:t>Patient Support Groups</a:t>
            </a:r>
            <a:r>
              <a:rPr lang="en-US" sz="2700">
                <a:solidFill>
                  <a:schemeClr val="dk1"/>
                </a:solidFill>
                <a:latin typeface="Times New Roman"/>
                <a:ea typeface="Times New Roman"/>
                <a:cs typeface="Times New Roman"/>
                <a:sym typeface="Times New Roman"/>
              </a:rPr>
              <a:t> </a:t>
            </a:r>
            <a:endParaRPr sz="2700">
              <a:solidFill>
                <a:schemeClr val="dk1"/>
              </a:solidFill>
              <a:latin typeface="Times New Roman"/>
              <a:ea typeface="Times New Roman"/>
              <a:cs typeface="Times New Roman"/>
              <a:sym typeface="Times New Roman"/>
            </a:endParaRPr>
          </a:p>
          <a:p>
            <a:pPr indent="-476250" lvl="0" marL="609600" rtl="0" algn="l">
              <a:lnSpc>
                <a:spcPct val="150000"/>
              </a:lnSpc>
              <a:spcBef>
                <a:spcPts val="400"/>
              </a:spcBef>
              <a:spcAft>
                <a:spcPts val="0"/>
              </a:spcAft>
              <a:buClr>
                <a:schemeClr val="dk1"/>
              </a:buClr>
              <a:buSzPts val="2700"/>
              <a:buFont typeface="Times New Roman"/>
              <a:buAutoNum type="arabicPeriod"/>
            </a:pPr>
            <a:r>
              <a:rPr lang="en-US" sz="2700">
                <a:solidFill>
                  <a:schemeClr val="dk1"/>
                </a:solidFill>
                <a:latin typeface="Times New Roman"/>
                <a:ea typeface="Times New Roman"/>
                <a:cs typeface="Times New Roman"/>
                <a:sym typeface="Times New Roman"/>
              </a:rPr>
              <a:t>Patient and Family Advisory Councils (PACs)</a:t>
            </a:r>
            <a:endParaRPr sz="2700">
              <a:solidFill>
                <a:schemeClr val="dk1"/>
              </a:solidFill>
              <a:latin typeface="Times New Roman"/>
              <a:ea typeface="Times New Roman"/>
              <a:cs typeface="Times New Roman"/>
              <a:sym typeface="Times New Roman"/>
            </a:endParaRPr>
          </a:p>
          <a:p>
            <a:pPr indent="0" lvl="0" marL="0" rtl="0" algn="l">
              <a:lnSpc>
                <a:spcPct val="150000"/>
              </a:lnSpc>
              <a:spcBef>
                <a:spcPts val="400"/>
              </a:spcBef>
              <a:spcAft>
                <a:spcPts val="0"/>
              </a:spcAft>
              <a:buNone/>
            </a:pPr>
            <a:r>
              <a:t/>
            </a:r>
            <a:endParaRPr sz="2700">
              <a:solidFill>
                <a:schemeClr val="dk1"/>
              </a:solidFill>
              <a:latin typeface="Times New Roman"/>
              <a:ea typeface="Times New Roman"/>
              <a:cs typeface="Times New Roman"/>
              <a:sym typeface="Times New Roman"/>
            </a:endParaRPr>
          </a:p>
          <a:p>
            <a:pPr indent="0" lvl="0" marL="0" rtl="0" algn="l">
              <a:lnSpc>
                <a:spcPct val="150000"/>
              </a:lnSpc>
              <a:spcBef>
                <a:spcPts val="400"/>
              </a:spcBef>
              <a:spcAft>
                <a:spcPts val="0"/>
              </a:spcAft>
              <a:buNone/>
            </a:pPr>
            <a:r>
              <a:t/>
            </a:r>
            <a:endParaRPr sz="2700">
              <a:solidFill>
                <a:schemeClr val="dk1"/>
              </a:solidFill>
              <a:latin typeface="Times New Roman"/>
              <a:ea typeface="Times New Roman"/>
              <a:cs typeface="Times New Roman"/>
              <a:sym typeface="Times New Roman"/>
            </a:endParaRPr>
          </a:p>
          <a:p>
            <a:pPr indent="0" lvl="0" marL="0" rtl="0" algn="l">
              <a:lnSpc>
                <a:spcPct val="150000"/>
              </a:lnSpc>
              <a:spcBef>
                <a:spcPts val="400"/>
              </a:spcBef>
              <a:spcAft>
                <a:spcPts val="0"/>
              </a:spcAft>
              <a:buNone/>
            </a:pPr>
            <a:r>
              <a:t/>
            </a:r>
            <a:endParaRPr sz="2700">
              <a:solidFill>
                <a:schemeClr val="dk1"/>
              </a:solidFill>
              <a:latin typeface="Times New Roman"/>
              <a:ea typeface="Times New Roman"/>
              <a:cs typeface="Times New Roman"/>
              <a:sym typeface="Times New Roman"/>
            </a:endParaRPr>
          </a:p>
          <a:p>
            <a:pPr indent="0" lvl="0" marL="0" rtl="0" algn="l">
              <a:lnSpc>
                <a:spcPct val="150000"/>
              </a:lnSpc>
              <a:spcBef>
                <a:spcPts val="400"/>
              </a:spcBef>
              <a:spcAft>
                <a:spcPts val="0"/>
              </a:spcAft>
              <a:buNone/>
            </a:pPr>
            <a:r>
              <a:t/>
            </a:r>
            <a:endParaRPr sz="2700">
              <a:solidFill>
                <a:schemeClr val="dk1"/>
              </a:solidFill>
              <a:latin typeface="Times New Roman"/>
              <a:ea typeface="Times New Roman"/>
              <a:cs typeface="Times New Roman"/>
              <a:sym typeface="Times New Roman"/>
            </a:endParaRPr>
          </a:p>
          <a:p>
            <a:pPr indent="0" lvl="0" marL="0" rtl="0" algn="l">
              <a:lnSpc>
                <a:spcPct val="150000"/>
              </a:lnSpc>
              <a:spcBef>
                <a:spcPts val="400"/>
              </a:spcBef>
              <a:spcAft>
                <a:spcPts val="0"/>
              </a:spcAft>
              <a:buNone/>
            </a:pPr>
            <a:r>
              <a:t/>
            </a:r>
            <a:endParaRPr sz="2700">
              <a:solidFill>
                <a:schemeClr val="dk1"/>
              </a:solidFill>
              <a:latin typeface="Times New Roman"/>
              <a:ea typeface="Times New Roman"/>
              <a:cs typeface="Times New Roman"/>
              <a:sym typeface="Times New Roman"/>
            </a:endParaRPr>
          </a:p>
          <a:p>
            <a:pPr indent="0" lvl="0" marL="0" rtl="0" algn="l">
              <a:lnSpc>
                <a:spcPct val="150000"/>
              </a:lnSpc>
              <a:spcBef>
                <a:spcPts val="400"/>
              </a:spcBef>
              <a:spcAft>
                <a:spcPts val="0"/>
              </a:spcAft>
              <a:buNone/>
            </a:pPr>
            <a:r>
              <a:t/>
            </a:r>
            <a:endParaRPr sz="2700">
              <a:solidFill>
                <a:schemeClr val="dk1"/>
              </a:solidFill>
              <a:latin typeface="Times New Roman"/>
              <a:ea typeface="Times New Roman"/>
              <a:cs typeface="Times New Roman"/>
              <a:sym typeface="Times New Roman"/>
            </a:endParaRPr>
          </a:p>
        </p:txBody>
      </p:sp>
      <p:sp>
        <p:nvSpPr>
          <p:cNvPr id="188" name="Google Shape;188;g32a889a758b_0_23"/>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3248709741b_0_0"/>
          <p:cNvSpPr/>
          <p:nvPr/>
        </p:nvSpPr>
        <p:spPr>
          <a:xfrm>
            <a:off x="505765" y="2301081"/>
            <a:ext cx="633148" cy="798696"/>
          </a:xfrm>
          <a:custGeom>
            <a:rect b="b" l="l" r="r" t="t"/>
            <a:pathLst>
              <a:path extrusionOk="0" h="1196549" w="948537">
                <a:moveTo>
                  <a:pt x="0" y="0"/>
                </a:moveTo>
                <a:lnTo>
                  <a:pt x="948537" y="0"/>
                </a:lnTo>
                <a:lnTo>
                  <a:pt x="948537" y="1196550"/>
                </a:lnTo>
                <a:lnTo>
                  <a:pt x="0" y="1196550"/>
                </a:lnTo>
                <a:lnTo>
                  <a:pt x="0" y="0"/>
                </a:lnTo>
                <a:close/>
              </a:path>
            </a:pathLst>
          </a:custGeom>
          <a:blipFill rotWithShape="1">
            <a:blip r:embed="rId3">
              <a:alphaModFix/>
            </a:blip>
            <a:stretch>
              <a:fillRect b="0" l="0" r="0" t="0"/>
            </a:stretch>
          </a:blipFill>
          <a:ln>
            <a:noFill/>
          </a:ln>
        </p:spPr>
      </p:sp>
      <p:grpSp>
        <p:nvGrpSpPr>
          <p:cNvPr id="194" name="Google Shape;194;g3248709741b_0_0"/>
          <p:cNvGrpSpPr/>
          <p:nvPr/>
        </p:nvGrpSpPr>
        <p:grpSpPr>
          <a:xfrm>
            <a:off x="5716661" y="1528659"/>
            <a:ext cx="47828" cy="4244238"/>
            <a:chOff x="0" y="-19050"/>
            <a:chExt cx="18900" cy="1676703"/>
          </a:xfrm>
        </p:grpSpPr>
        <p:sp>
          <p:nvSpPr>
            <p:cNvPr id="195" name="Google Shape;195;g3248709741b_0_0"/>
            <p:cNvSpPr/>
            <p:nvPr/>
          </p:nvSpPr>
          <p:spPr>
            <a:xfrm>
              <a:off x="0" y="0"/>
              <a:ext cx="18750" cy="1657653"/>
            </a:xfrm>
            <a:custGeom>
              <a:rect b="b" l="l" r="r" t="t"/>
              <a:pathLst>
                <a:path extrusionOk="0" h="1657653" w="18750">
                  <a:moveTo>
                    <a:pt x="0" y="0"/>
                  </a:moveTo>
                  <a:lnTo>
                    <a:pt x="18750" y="0"/>
                  </a:lnTo>
                  <a:lnTo>
                    <a:pt x="18750" y="1657653"/>
                  </a:lnTo>
                  <a:lnTo>
                    <a:pt x="0" y="1657653"/>
                  </a:lnTo>
                  <a:close/>
                </a:path>
              </a:pathLst>
            </a:custGeom>
            <a:solidFill>
              <a:srgbClr val="009245"/>
            </a:solidFill>
            <a:ln>
              <a:noFill/>
            </a:ln>
          </p:spPr>
        </p:sp>
        <p:sp>
          <p:nvSpPr>
            <p:cNvPr id="196" name="Google Shape;196;g3248709741b_0_0"/>
            <p:cNvSpPr txBox="1"/>
            <p:nvPr/>
          </p:nvSpPr>
          <p:spPr>
            <a:xfrm>
              <a:off x="0" y="-19050"/>
              <a:ext cx="18900" cy="1676700"/>
            </a:xfrm>
            <a:prstGeom prst="rect">
              <a:avLst/>
            </a:prstGeom>
            <a:noFill/>
            <a:ln>
              <a:noFill/>
            </a:ln>
          </p:spPr>
          <p:txBody>
            <a:bodyPr anchorCtr="0" anchor="ctr" bIns="33850" lIns="33850" spcFirstLastPara="1" rIns="33850" wrap="square" tIns="33850">
              <a:noAutofit/>
            </a:bodyPr>
            <a:lstStyle/>
            <a:p>
              <a:pPr indent="0" lvl="0" marL="0" marR="0" rtl="0" algn="ctr">
                <a:lnSpc>
                  <a:spcPct val="158833"/>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grpSp>
      <p:sp>
        <p:nvSpPr>
          <p:cNvPr id="197" name="Google Shape;197;g3248709741b_0_0"/>
          <p:cNvSpPr/>
          <p:nvPr/>
        </p:nvSpPr>
        <p:spPr>
          <a:xfrm rot="832799">
            <a:off x="483501" y="3579889"/>
            <a:ext cx="839657" cy="549975"/>
          </a:xfrm>
          <a:custGeom>
            <a:rect b="b" l="l" r="r" t="t"/>
            <a:pathLst>
              <a:path extrusionOk="0" h="824581" w="1258903">
                <a:moveTo>
                  <a:pt x="0" y="0"/>
                </a:moveTo>
                <a:lnTo>
                  <a:pt x="1258903" y="0"/>
                </a:lnTo>
                <a:lnTo>
                  <a:pt x="1258903" y="824581"/>
                </a:lnTo>
                <a:lnTo>
                  <a:pt x="0" y="824581"/>
                </a:lnTo>
                <a:lnTo>
                  <a:pt x="0" y="0"/>
                </a:lnTo>
                <a:close/>
              </a:path>
            </a:pathLst>
          </a:custGeom>
          <a:blipFill rotWithShape="1">
            <a:blip r:embed="rId4">
              <a:alphaModFix/>
            </a:blip>
            <a:stretch>
              <a:fillRect b="0" l="0" r="0" t="0"/>
            </a:stretch>
          </a:blipFill>
          <a:ln>
            <a:noFill/>
          </a:ln>
        </p:spPr>
      </p:sp>
      <p:cxnSp>
        <p:nvCxnSpPr>
          <p:cNvPr id="198" name="Google Shape;198;g3248709741b_0_0"/>
          <p:cNvCxnSpPr/>
          <p:nvPr/>
        </p:nvCxnSpPr>
        <p:spPr>
          <a:xfrm flipH="1" rot="10800000">
            <a:off x="655373" y="3587565"/>
            <a:ext cx="486300" cy="543300"/>
          </a:xfrm>
          <a:prstGeom prst="straightConnector1">
            <a:avLst/>
          </a:prstGeom>
          <a:noFill/>
          <a:ln cap="flat" cmpd="sng" w="104775">
            <a:solidFill>
              <a:srgbClr val="8B1414"/>
            </a:solidFill>
            <a:prstDash val="solid"/>
            <a:round/>
            <a:headEnd len="sm" w="sm" type="none"/>
            <a:tailEnd len="sm" w="sm" type="none"/>
          </a:ln>
        </p:spPr>
      </p:cxnSp>
      <p:sp>
        <p:nvSpPr>
          <p:cNvPr id="199" name="Google Shape;199;g3248709741b_0_0"/>
          <p:cNvSpPr/>
          <p:nvPr/>
        </p:nvSpPr>
        <p:spPr>
          <a:xfrm>
            <a:off x="458873" y="4565535"/>
            <a:ext cx="755474" cy="619488"/>
          </a:xfrm>
          <a:custGeom>
            <a:rect b="b" l="l" r="r" t="t"/>
            <a:pathLst>
              <a:path extrusionOk="0" h="928072" w="1131796">
                <a:moveTo>
                  <a:pt x="0" y="0"/>
                </a:moveTo>
                <a:lnTo>
                  <a:pt x="1131796" y="0"/>
                </a:lnTo>
                <a:lnTo>
                  <a:pt x="1131796" y="928073"/>
                </a:lnTo>
                <a:lnTo>
                  <a:pt x="0" y="928073"/>
                </a:lnTo>
                <a:lnTo>
                  <a:pt x="0" y="0"/>
                </a:lnTo>
                <a:close/>
              </a:path>
            </a:pathLst>
          </a:custGeom>
          <a:blipFill rotWithShape="1">
            <a:blip r:embed="rId5">
              <a:alphaModFix/>
            </a:blip>
            <a:stretch>
              <a:fillRect b="0" l="0" r="0" t="0"/>
            </a:stretch>
          </a:blipFill>
          <a:ln>
            <a:noFill/>
          </a:ln>
        </p:spPr>
      </p:sp>
      <p:sp>
        <p:nvSpPr>
          <p:cNvPr id="200" name="Google Shape;200;g3248709741b_0_0"/>
          <p:cNvSpPr/>
          <p:nvPr/>
        </p:nvSpPr>
        <p:spPr>
          <a:xfrm>
            <a:off x="6018076" y="1503000"/>
            <a:ext cx="676498" cy="914655"/>
          </a:xfrm>
          <a:custGeom>
            <a:rect b="b" l="l" r="r" t="t"/>
            <a:pathLst>
              <a:path extrusionOk="0" h="1418070" w="1069562">
                <a:moveTo>
                  <a:pt x="0" y="0"/>
                </a:moveTo>
                <a:lnTo>
                  <a:pt x="1069562" y="0"/>
                </a:lnTo>
                <a:lnTo>
                  <a:pt x="1069562" y="1418071"/>
                </a:lnTo>
                <a:lnTo>
                  <a:pt x="0" y="1418071"/>
                </a:lnTo>
                <a:lnTo>
                  <a:pt x="0" y="0"/>
                </a:lnTo>
                <a:close/>
              </a:path>
            </a:pathLst>
          </a:custGeom>
          <a:blipFill rotWithShape="1">
            <a:blip r:embed="rId6">
              <a:alphaModFix/>
            </a:blip>
            <a:stretch>
              <a:fillRect b="-44358" l="-56147" r="-10939" t="-659"/>
            </a:stretch>
          </a:blipFill>
          <a:ln>
            <a:noFill/>
          </a:ln>
        </p:spPr>
      </p:sp>
      <p:sp>
        <p:nvSpPr>
          <p:cNvPr id="201" name="Google Shape;201;g3248709741b_0_0"/>
          <p:cNvSpPr/>
          <p:nvPr/>
        </p:nvSpPr>
        <p:spPr>
          <a:xfrm>
            <a:off x="6106843" y="3042792"/>
            <a:ext cx="635632" cy="755912"/>
          </a:xfrm>
          <a:custGeom>
            <a:rect b="b" l="l" r="r" t="t"/>
            <a:pathLst>
              <a:path extrusionOk="0" h="1171956" w="1004952">
                <a:moveTo>
                  <a:pt x="0" y="0"/>
                </a:moveTo>
                <a:lnTo>
                  <a:pt x="1004952" y="0"/>
                </a:lnTo>
                <a:lnTo>
                  <a:pt x="1004952" y="1171956"/>
                </a:lnTo>
                <a:lnTo>
                  <a:pt x="0" y="1171956"/>
                </a:lnTo>
                <a:lnTo>
                  <a:pt x="0" y="0"/>
                </a:lnTo>
                <a:close/>
              </a:path>
            </a:pathLst>
          </a:custGeom>
          <a:blipFill rotWithShape="1">
            <a:blip r:embed="rId7">
              <a:alphaModFix/>
            </a:blip>
            <a:stretch>
              <a:fillRect b="0" l="0" r="0" t="0"/>
            </a:stretch>
          </a:blipFill>
          <a:ln>
            <a:noFill/>
          </a:ln>
        </p:spPr>
      </p:sp>
      <p:sp>
        <p:nvSpPr>
          <p:cNvPr id="202" name="Google Shape;202;g3248709741b_0_0"/>
          <p:cNvSpPr txBox="1"/>
          <p:nvPr/>
        </p:nvSpPr>
        <p:spPr>
          <a:xfrm>
            <a:off x="4634973" y="6398559"/>
            <a:ext cx="2204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900"/>
              <a:buFont typeface="Arial"/>
              <a:buNone/>
            </a:pPr>
            <a:r>
              <a:rPr b="1" i="0" lang="en-US" sz="1500" u="sng" cap="none" strike="noStrike">
                <a:solidFill>
                  <a:srgbClr val="F2663D"/>
                </a:solidFill>
                <a:latin typeface="Times"/>
                <a:ea typeface="Times"/>
                <a:cs typeface="Times"/>
                <a:sym typeface="Times"/>
              </a:rPr>
              <a:t>*Source: WHO</a:t>
            </a:r>
            <a:endParaRPr b="1" i="0" sz="2100" u="none" cap="none" strike="noStrike">
              <a:solidFill>
                <a:srgbClr val="0070C0"/>
              </a:solidFill>
              <a:latin typeface="Times"/>
              <a:ea typeface="Times"/>
              <a:cs typeface="Times"/>
              <a:sym typeface="Times"/>
            </a:endParaRPr>
          </a:p>
        </p:txBody>
      </p:sp>
      <p:sp>
        <p:nvSpPr>
          <p:cNvPr id="203" name="Google Shape;203;g3248709741b_0_0"/>
          <p:cNvSpPr txBox="1"/>
          <p:nvPr/>
        </p:nvSpPr>
        <p:spPr>
          <a:xfrm>
            <a:off x="190752" y="533867"/>
            <a:ext cx="11807400" cy="63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500"/>
              <a:buFont typeface="Arial"/>
              <a:buNone/>
            </a:pPr>
            <a:r>
              <a:rPr b="1" i="0" lang="en-US" sz="4100" u="none" cap="none" strike="noStrike">
                <a:solidFill>
                  <a:srgbClr val="000000"/>
                </a:solidFill>
                <a:latin typeface="Times New Roman"/>
                <a:ea typeface="Times New Roman"/>
                <a:cs typeface="Times New Roman"/>
                <a:sym typeface="Times New Roman"/>
              </a:rPr>
              <a:t> Why the work we do is Critical –Degree of Harm</a:t>
            </a:r>
            <a:endParaRPr b="0" i="0" sz="4100" u="none" cap="none" strike="noStrike">
              <a:solidFill>
                <a:srgbClr val="000000"/>
              </a:solidFill>
              <a:latin typeface="Times New Roman"/>
              <a:ea typeface="Times New Roman"/>
              <a:cs typeface="Times New Roman"/>
              <a:sym typeface="Times New Roman"/>
            </a:endParaRPr>
          </a:p>
        </p:txBody>
      </p:sp>
      <p:sp>
        <p:nvSpPr>
          <p:cNvPr id="204" name="Google Shape;204;g3248709741b_0_0"/>
          <p:cNvSpPr txBox="1"/>
          <p:nvPr/>
        </p:nvSpPr>
        <p:spPr>
          <a:xfrm>
            <a:off x="1257371" y="2404376"/>
            <a:ext cx="40806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00"/>
              <a:buFont typeface="Arial"/>
              <a:buNone/>
            </a:pPr>
            <a:r>
              <a:rPr b="1" i="0" lang="en-US" sz="2100" u="none" cap="none" strike="noStrike">
                <a:solidFill>
                  <a:srgbClr val="000000"/>
                </a:solidFill>
                <a:latin typeface="Times New Roman"/>
                <a:ea typeface="Times New Roman"/>
                <a:cs typeface="Times New Roman"/>
                <a:sym typeface="Times New Roman"/>
              </a:rPr>
              <a:t>Medication Errors</a:t>
            </a:r>
            <a:r>
              <a:rPr b="0" i="0" lang="en-US" sz="2100" u="none" cap="none" strike="noStrike">
                <a:solidFill>
                  <a:srgbClr val="000000"/>
                </a:solidFill>
                <a:latin typeface="Times New Roman"/>
                <a:ea typeface="Times New Roman"/>
                <a:cs typeface="Times New Roman"/>
                <a:sym typeface="Times New Roman"/>
              </a:rPr>
              <a:t> constitute 50% of avoidable harm</a:t>
            </a:r>
            <a:endParaRPr b="0" i="0" sz="2100" u="none" cap="none" strike="noStrike">
              <a:solidFill>
                <a:srgbClr val="000000"/>
              </a:solidFill>
              <a:latin typeface="Times New Roman"/>
              <a:ea typeface="Times New Roman"/>
              <a:cs typeface="Times New Roman"/>
              <a:sym typeface="Times New Roman"/>
            </a:endParaRPr>
          </a:p>
        </p:txBody>
      </p:sp>
      <p:sp>
        <p:nvSpPr>
          <p:cNvPr id="205" name="Google Shape;205;g3248709741b_0_0"/>
          <p:cNvSpPr txBox="1"/>
          <p:nvPr/>
        </p:nvSpPr>
        <p:spPr>
          <a:xfrm>
            <a:off x="1435127" y="1434990"/>
            <a:ext cx="39954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00"/>
              <a:buFont typeface="Arial"/>
              <a:buNone/>
            </a:pPr>
            <a:r>
              <a:rPr b="1" i="0" lang="en-US" sz="2100" u="none" cap="none" strike="noStrike">
                <a:solidFill>
                  <a:srgbClr val="231F20"/>
                </a:solidFill>
                <a:latin typeface="Times New Roman"/>
                <a:ea typeface="Times New Roman"/>
                <a:cs typeface="Times New Roman"/>
                <a:sym typeface="Times New Roman"/>
              </a:rPr>
              <a:t>1 in 10 patients </a:t>
            </a:r>
            <a:r>
              <a:rPr b="0" i="0" lang="en-US" sz="2100" u="none" cap="none" strike="noStrike">
                <a:solidFill>
                  <a:srgbClr val="231F20"/>
                </a:solidFill>
                <a:latin typeface="Times New Roman"/>
                <a:ea typeface="Times New Roman"/>
                <a:cs typeface="Times New Roman"/>
                <a:sym typeface="Times New Roman"/>
              </a:rPr>
              <a:t>suffer harm during hospitalization  </a:t>
            </a:r>
            <a:endParaRPr b="0" i="0" sz="2100" u="none" cap="none" strike="noStrike">
              <a:solidFill>
                <a:srgbClr val="000000"/>
              </a:solidFill>
              <a:latin typeface="Times New Roman"/>
              <a:ea typeface="Times New Roman"/>
              <a:cs typeface="Times New Roman"/>
              <a:sym typeface="Times New Roman"/>
            </a:endParaRPr>
          </a:p>
        </p:txBody>
      </p:sp>
      <p:sp>
        <p:nvSpPr>
          <p:cNvPr id="206" name="Google Shape;206;g3248709741b_0_0"/>
          <p:cNvSpPr txBox="1"/>
          <p:nvPr/>
        </p:nvSpPr>
        <p:spPr>
          <a:xfrm>
            <a:off x="1483030" y="3521175"/>
            <a:ext cx="40806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00"/>
              <a:buFont typeface="Arial"/>
              <a:buNone/>
            </a:pPr>
            <a:r>
              <a:rPr b="1" i="0" lang="en-US" sz="2100" u="none" cap="none" strike="noStrike">
                <a:solidFill>
                  <a:srgbClr val="231F20"/>
                </a:solidFill>
                <a:latin typeface="Times New Roman"/>
                <a:ea typeface="Times New Roman"/>
                <a:cs typeface="Times New Roman"/>
                <a:sym typeface="Times New Roman"/>
              </a:rPr>
              <a:t>Unsafe Surgical Practices</a:t>
            </a:r>
            <a:r>
              <a:rPr b="0" i="0" lang="en-US" sz="2100" u="none" cap="none" strike="noStrike">
                <a:solidFill>
                  <a:srgbClr val="231F20"/>
                </a:solidFill>
                <a:latin typeface="Times New Roman"/>
                <a:ea typeface="Times New Roman"/>
                <a:cs typeface="Times New Roman"/>
                <a:sym typeface="Times New Roman"/>
              </a:rPr>
              <a:t> </a:t>
            </a:r>
            <a:r>
              <a:rPr b="0" i="0" lang="en-US" sz="2100" u="none" cap="none" strike="noStrike">
                <a:solidFill>
                  <a:srgbClr val="000000"/>
                </a:solidFill>
                <a:latin typeface="Times New Roman"/>
                <a:ea typeface="Times New Roman"/>
                <a:cs typeface="Times New Roman"/>
                <a:sym typeface="Times New Roman"/>
              </a:rPr>
              <a:t>cause</a:t>
            </a:r>
            <a:endParaRPr b="0" i="0" sz="21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300"/>
              <a:buFont typeface="Arial"/>
              <a:buNone/>
            </a:pPr>
            <a:r>
              <a:rPr b="0" i="0" lang="en-US" sz="2100" u="none" cap="none" strike="noStrike">
                <a:solidFill>
                  <a:srgbClr val="000000"/>
                </a:solidFill>
                <a:latin typeface="Times New Roman"/>
                <a:ea typeface="Times New Roman"/>
                <a:cs typeface="Times New Roman"/>
                <a:sym typeface="Times New Roman"/>
              </a:rPr>
              <a:t>complications in 25% of patients</a:t>
            </a:r>
            <a:endParaRPr b="0" i="0" sz="2100" u="none" cap="none" strike="noStrike">
              <a:solidFill>
                <a:srgbClr val="000000"/>
              </a:solidFill>
              <a:latin typeface="Times New Roman"/>
              <a:ea typeface="Times New Roman"/>
              <a:cs typeface="Times New Roman"/>
              <a:sym typeface="Times New Roman"/>
            </a:endParaRPr>
          </a:p>
        </p:txBody>
      </p:sp>
      <p:sp>
        <p:nvSpPr>
          <p:cNvPr id="207" name="Google Shape;207;g3248709741b_0_0"/>
          <p:cNvSpPr txBox="1"/>
          <p:nvPr/>
        </p:nvSpPr>
        <p:spPr>
          <a:xfrm>
            <a:off x="6861565" y="1581403"/>
            <a:ext cx="49257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00"/>
              <a:buFont typeface="Arial"/>
              <a:buNone/>
            </a:pPr>
            <a:r>
              <a:rPr b="1" i="0" lang="en-US" sz="2100" u="none" cap="none" strike="noStrike">
                <a:solidFill>
                  <a:srgbClr val="231F20"/>
                </a:solidFill>
                <a:latin typeface="Times New Roman"/>
                <a:ea typeface="Times New Roman"/>
                <a:cs typeface="Times New Roman"/>
                <a:sym typeface="Times New Roman"/>
              </a:rPr>
              <a:t>In OPD 4 out of 10 patients </a:t>
            </a:r>
            <a:r>
              <a:rPr b="0" i="0" lang="en-US" sz="2100" u="none" cap="none" strike="noStrike">
                <a:solidFill>
                  <a:srgbClr val="000000"/>
                </a:solidFill>
                <a:latin typeface="Times New Roman"/>
                <a:ea typeface="Times New Roman"/>
                <a:cs typeface="Times New Roman"/>
                <a:sym typeface="Times New Roman"/>
              </a:rPr>
              <a:t>are harmed due to missed/incorrect diagnoses, medication and prescriptions errors</a:t>
            </a:r>
            <a:endParaRPr b="0" i="0" sz="21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300"/>
              <a:buFont typeface="Arial"/>
              <a:buNone/>
            </a:pPr>
            <a:r>
              <a:t/>
            </a:r>
            <a:endParaRPr b="0" i="0" sz="2100" u="none" cap="none" strike="noStrike">
              <a:solidFill>
                <a:srgbClr val="000000"/>
              </a:solidFill>
              <a:latin typeface="Times New Roman"/>
              <a:ea typeface="Times New Roman"/>
              <a:cs typeface="Times New Roman"/>
              <a:sym typeface="Times New Roman"/>
            </a:endParaRPr>
          </a:p>
        </p:txBody>
      </p:sp>
      <p:sp>
        <p:nvSpPr>
          <p:cNvPr id="208" name="Google Shape;208;g3248709741b_0_0"/>
          <p:cNvSpPr txBox="1"/>
          <p:nvPr/>
        </p:nvSpPr>
        <p:spPr>
          <a:xfrm>
            <a:off x="1165684" y="4533786"/>
            <a:ext cx="45345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00"/>
              <a:buFont typeface="Arial"/>
              <a:buNone/>
            </a:pPr>
            <a:r>
              <a:rPr b="0" i="0" lang="en-US" sz="2100" u="none" cap="none" strike="noStrike">
                <a:solidFill>
                  <a:srgbClr val="000000"/>
                </a:solidFill>
                <a:latin typeface="Times New Roman"/>
                <a:ea typeface="Times New Roman"/>
                <a:cs typeface="Times New Roman"/>
                <a:sym typeface="Times New Roman"/>
              </a:rPr>
              <a:t>Inadequate  cleaning, sterilization/ calibration can lead to </a:t>
            </a:r>
            <a:r>
              <a:rPr b="1" i="0" lang="en-US" sz="2100" u="none" cap="none" strike="noStrike">
                <a:solidFill>
                  <a:srgbClr val="000000"/>
                </a:solidFill>
                <a:latin typeface="Times New Roman"/>
                <a:ea typeface="Times New Roman"/>
                <a:cs typeface="Times New Roman"/>
                <a:sym typeface="Times New Roman"/>
              </a:rPr>
              <a:t>Medical Device </a:t>
            </a:r>
            <a:r>
              <a:rPr b="0" i="0" lang="en-US" sz="2100" u="none" cap="none" strike="noStrike">
                <a:solidFill>
                  <a:srgbClr val="000000"/>
                </a:solidFill>
                <a:latin typeface="Times New Roman"/>
                <a:ea typeface="Times New Roman"/>
                <a:cs typeface="Times New Roman"/>
                <a:sym typeface="Times New Roman"/>
              </a:rPr>
              <a:t>errors</a:t>
            </a:r>
            <a:endParaRPr b="0" i="0" sz="2100" u="none" cap="none" strike="noStrike">
              <a:solidFill>
                <a:srgbClr val="000000"/>
              </a:solidFill>
              <a:latin typeface="Times New Roman"/>
              <a:ea typeface="Times New Roman"/>
              <a:cs typeface="Times New Roman"/>
              <a:sym typeface="Times New Roman"/>
            </a:endParaRPr>
          </a:p>
        </p:txBody>
      </p:sp>
      <p:sp>
        <p:nvSpPr>
          <p:cNvPr id="209" name="Google Shape;209;g3248709741b_0_0"/>
          <p:cNvSpPr txBox="1"/>
          <p:nvPr/>
        </p:nvSpPr>
        <p:spPr>
          <a:xfrm>
            <a:off x="6998281" y="2946246"/>
            <a:ext cx="47961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00"/>
              <a:buFont typeface="Arial"/>
              <a:buNone/>
            </a:pPr>
            <a:r>
              <a:rPr b="1" i="0" lang="en-US" sz="2100" u="none" cap="none" strike="noStrike">
                <a:solidFill>
                  <a:srgbClr val="000000"/>
                </a:solidFill>
                <a:latin typeface="Times New Roman"/>
                <a:ea typeface="Times New Roman"/>
                <a:cs typeface="Times New Roman"/>
                <a:sym typeface="Times New Roman"/>
              </a:rPr>
              <a:t>Unsafe Transfusion/ Injection </a:t>
            </a:r>
            <a:r>
              <a:rPr b="0" i="0" lang="en-US" sz="2100" u="none" cap="none" strike="noStrike">
                <a:solidFill>
                  <a:srgbClr val="000000"/>
                </a:solidFill>
                <a:latin typeface="Times New Roman"/>
                <a:ea typeface="Times New Roman"/>
                <a:cs typeface="Times New Roman"/>
                <a:sym typeface="Times New Roman"/>
              </a:rPr>
              <a:t> practices can  transmit infections such as  HIV and Hepatitis</a:t>
            </a:r>
            <a:endParaRPr b="0" i="0" sz="2100" u="none" cap="none" strike="noStrike">
              <a:solidFill>
                <a:srgbClr val="000000"/>
              </a:solidFill>
              <a:latin typeface="Times New Roman"/>
              <a:ea typeface="Times New Roman"/>
              <a:cs typeface="Times New Roman"/>
              <a:sym typeface="Times New Roman"/>
            </a:endParaRPr>
          </a:p>
        </p:txBody>
      </p:sp>
      <p:sp>
        <p:nvSpPr>
          <p:cNvPr id="210" name="Google Shape;210;g3248709741b_0_0"/>
          <p:cNvSpPr txBox="1"/>
          <p:nvPr/>
        </p:nvSpPr>
        <p:spPr>
          <a:xfrm>
            <a:off x="6209930" y="4230836"/>
            <a:ext cx="54378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300"/>
              <a:buFont typeface="Arial"/>
              <a:buNone/>
            </a:pPr>
            <a:r>
              <a:rPr b="1" i="0" lang="en-US" sz="2100" u="none" cap="none" strike="noStrike">
                <a:solidFill>
                  <a:srgbClr val="000000"/>
                </a:solidFill>
                <a:latin typeface="Times New Roman"/>
                <a:ea typeface="Times New Roman"/>
                <a:cs typeface="Times New Roman"/>
                <a:sym typeface="Times New Roman"/>
              </a:rPr>
              <a:t>Other causes</a:t>
            </a:r>
            <a:r>
              <a:rPr b="0" i="0" lang="en-US" sz="2100" u="none" cap="none" strike="noStrike">
                <a:solidFill>
                  <a:srgbClr val="000000"/>
                </a:solidFill>
                <a:latin typeface="Times New Roman"/>
                <a:ea typeface="Times New Roman"/>
                <a:cs typeface="Times New Roman"/>
                <a:sym typeface="Times New Roman"/>
              </a:rPr>
              <a:t> include</a:t>
            </a:r>
            <a:r>
              <a:rPr b="1" i="0" lang="en-US" sz="2100" u="none" cap="none" strike="noStrike">
                <a:solidFill>
                  <a:srgbClr val="000000"/>
                </a:solidFill>
                <a:latin typeface="Times New Roman"/>
                <a:ea typeface="Times New Roman"/>
                <a:cs typeface="Times New Roman"/>
                <a:sym typeface="Times New Roman"/>
              </a:rPr>
              <a:t> </a:t>
            </a:r>
            <a:r>
              <a:rPr b="0" i="0" lang="en-US" sz="2100" u="none" cap="none" strike="noStrike">
                <a:solidFill>
                  <a:srgbClr val="000000"/>
                </a:solidFill>
                <a:latin typeface="Times New Roman"/>
                <a:ea typeface="Times New Roman"/>
                <a:cs typeface="Times New Roman"/>
                <a:sym typeface="Times New Roman"/>
              </a:rPr>
              <a:t>Hospital Acquired Infections,</a:t>
            </a:r>
            <a:r>
              <a:rPr b="1" i="0" lang="en-US" sz="2100" u="none" cap="none" strike="noStrike">
                <a:solidFill>
                  <a:srgbClr val="000000"/>
                </a:solidFill>
                <a:latin typeface="Times New Roman"/>
                <a:ea typeface="Times New Roman"/>
                <a:cs typeface="Times New Roman"/>
                <a:sym typeface="Times New Roman"/>
              </a:rPr>
              <a:t> </a:t>
            </a:r>
            <a:r>
              <a:rPr b="0" i="0" lang="en-US" sz="2100" u="none" cap="none" strike="noStrike">
                <a:solidFill>
                  <a:srgbClr val="000000"/>
                </a:solidFill>
                <a:latin typeface="Times New Roman"/>
                <a:ea typeface="Times New Roman"/>
                <a:cs typeface="Times New Roman"/>
                <a:sym typeface="Times New Roman"/>
              </a:rPr>
              <a:t>Sepsis, Blood clots, Radiation errors, Fragmented care settings-change in doctors, hospitals, or transition to home care</a:t>
            </a:r>
            <a:endParaRPr b="0" i="0" sz="2100" u="none" cap="none" strike="noStrike">
              <a:solidFill>
                <a:srgbClr val="000000"/>
              </a:solidFill>
              <a:latin typeface="Times New Roman"/>
              <a:ea typeface="Times New Roman"/>
              <a:cs typeface="Times New Roman"/>
              <a:sym typeface="Times New Roman"/>
            </a:endParaRPr>
          </a:p>
        </p:txBody>
      </p:sp>
      <p:sp>
        <p:nvSpPr>
          <p:cNvPr id="211" name="Google Shape;211;g3248709741b_0_0"/>
          <p:cNvSpPr txBox="1"/>
          <p:nvPr/>
        </p:nvSpPr>
        <p:spPr>
          <a:xfrm>
            <a:off x="708498" y="5909934"/>
            <a:ext cx="10541700" cy="3402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Clr>
                <a:srgbClr val="000000"/>
              </a:buClr>
              <a:buSzPts val="2100"/>
              <a:buFont typeface="Arial"/>
              <a:buNone/>
            </a:pPr>
            <a:r>
              <a:rPr b="1" i="0" lang="en-US" sz="2600" u="none" cap="none" strike="noStrike">
                <a:solidFill>
                  <a:srgbClr val="7030A0"/>
                </a:solidFill>
                <a:latin typeface="Times New Roman"/>
                <a:ea typeface="Times New Roman"/>
                <a:cs typeface="Times New Roman"/>
                <a:sym typeface="Times New Roman"/>
              </a:rPr>
              <a:t>Patient Harm is caused due to ignorance of patients and non-involvement</a:t>
            </a:r>
            <a:endParaRPr b="1" i="0" sz="2600" u="none" cap="none" strike="noStrike">
              <a:solidFill>
                <a:srgbClr val="7030A0"/>
              </a:solidFill>
              <a:latin typeface="Times New Roman"/>
              <a:ea typeface="Times New Roman"/>
              <a:cs typeface="Times New Roman"/>
              <a:sym typeface="Times New Roman"/>
            </a:endParaRPr>
          </a:p>
        </p:txBody>
      </p:sp>
      <p:pic>
        <p:nvPicPr>
          <p:cNvPr id="212" name="Google Shape;212;g3248709741b_0_0"/>
          <p:cNvPicPr preferRelativeResize="0"/>
          <p:nvPr/>
        </p:nvPicPr>
        <p:blipFill rotWithShape="1">
          <a:blip r:embed="rId8">
            <a:alphaModFix/>
          </a:blip>
          <a:srcRect b="18439" l="10944" r="10991" t="14138"/>
          <a:stretch/>
        </p:blipFill>
        <p:spPr>
          <a:xfrm>
            <a:off x="469196" y="1378638"/>
            <a:ext cx="755711" cy="784151"/>
          </a:xfrm>
          <a:prstGeom prst="rect">
            <a:avLst/>
          </a:prstGeom>
          <a:noFill/>
          <a:ln>
            <a:noFill/>
          </a:ln>
        </p:spPr>
      </p:pic>
      <p:pic>
        <p:nvPicPr>
          <p:cNvPr id="213" name="Google Shape;213;g3248709741b_0_0"/>
          <p:cNvPicPr preferRelativeResize="0"/>
          <p:nvPr/>
        </p:nvPicPr>
        <p:blipFill rotWithShape="1">
          <a:blip r:embed="rId9">
            <a:alphaModFix/>
          </a:blip>
          <a:srcRect b="0" l="0" r="0" t="0"/>
          <a:stretch/>
        </p:blipFill>
        <p:spPr>
          <a:xfrm>
            <a:off x="304501" y="237451"/>
            <a:ext cx="947075" cy="420920"/>
          </a:xfrm>
          <a:prstGeom prst="rect">
            <a:avLst/>
          </a:prstGeom>
          <a:noFill/>
          <a:ln>
            <a:noFill/>
          </a:ln>
        </p:spPr>
      </p:pic>
      <p:pic>
        <p:nvPicPr>
          <p:cNvPr id="214" name="Google Shape;214;g3248709741b_0_0"/>
          <p:cNvPicPr preferRelativeResize="0"/>
          <p:nvPr/>
        </p:nvPicPr>
        <p:blipFill rotWithShape="1">
          <a:blip r:embed="rId10">
            <a:alphaModFix/>
          </a:blip>
          <a:srcRect b="29528" l="26126" r="55806" t="34619"/>
          <a:stretch/>
        </p:blipFill>
        <p:spPr>
          <a:xfrm>
            <a:off x="11438474" y="288350"/>
            <a:ext cx="486298" cy="542981"/>
          </a:xfrm>
          <a:prstGeom prst="rect">
            <a:avLst/>
          </a:prstGeom>
          <a:noFill/>
          <a:ln>
            <a:noFill/>
          </a:ln>
        </p:spPr>
      </p:pic>
      <p:sp>
        <p:nvSpPr>
          <p:cNvPr id="215" name="Google Shape;215;g3248709741b_0_0"/>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Clr>
                <a:srgbClr val="000000"/>
              </a:buClr>
              <a:buFont typeface="Arial"/>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g32288256976_0_40"/>
          <p:cNvSpPr txBox="1"/>
          <p:nvPr/>
        </p:nvSpPr>
        <p:spPr>
          <a:xfrm>
            <a:off x="1715496" y="1447551"/>
            <a:ext cx="4384200" cy="533700"/>
          </a:xfrm>
          <a:prstGeom prst="rect">
            <a:avLst/>
          </a:prstGeom>
          <a:solidFill>
            <a:srgbClr val="FFFF00"/>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US" sz="2700" u="none" cap="none" strike="noStrike">
                <a:solidFill>
                  <a:schemeClr val="dk1"/>
                </a:solidFill>
                <a:latin typeface="Times New Roman"/>
                <a:ea typeface="Times New Roman"/>
                <a:cs typeface="Times New Roman"/>
                <a:sym typeface="Times New Roman"/>
              </a:rPr>
              <a:t>At Hospital </a:t>
            </a:r>
            <a:endParaRPr b="1" i="0" sz="2700" u="none" cap="none" strike="noStrike">
              <a:solidFill>
                <a:schemeClr val="dk1"/>
              </a:solidFill>
              <a:latin typeface="Times New Roman"/>
              <a:ea typeface="Times New Roman"/>
              <a:cs typeface="Times New Roman"/>
              <a:sym typeface="Times New Roman"/>
            </a:endParaRPr>
          </a:p>
        </p:txBody>
      </p:sp>
      <p:sp>
        <p:nvSpPr>
          <p:cNvPr id="221" name="Google Shape;221;g32288256976_0_40"/>
          <p:cNvSpPr/>
          <p:nvPr/>
        </p:nvSpPr>
        <p:spPr>
          <a:xfrm>
            <a:off x="727518" y="2318951"/>
            <a:ext cx="3139200" cy="645600"/>
          </a:xfrm>
          <a:prstGeom prst="rect">
            <a:avLst/>
          </a:prstGeom>
          <a:solidFill>
            <a:srgbClr val="B6D7A8"/>
          </a:solidFill>
          <a:ln cap="flat" cmpd="sng" w="28575">
            <a:solidFill>
              <a:srgbClr val="00924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80000"/>
              </a:lnSpc>
              <a:spcBef>
                <a:spcPts val="0"/>
              </a:spcBef>
              <a:spcAft>
                <a:spcPts val="0"/>
              </a:spcAft>
              <a:buClr>
                <a:schemeClr val="dk1"/>
              </a:buClr>
              <a:buSzPts val="1100"/>
              <a:buFont typeface="Arial"/>
              <a:buNone/>
            </a:pPr>
            <a:r>
              <a:rPr b="1" i="0" lang="en-US" sz="2300" u="none" cap="none" strike="noStrike">
                <a:solidFill>
                  <a:schemeClr val="dk1"/>
                </a:solidFill>
                <a:latin typeface="Times New Roman"/>
                <a:ea typeface="Times New Roman"/>
                <a:cs typeface="Times New Roman"/>
                <a:sym typeface="Times New Roman"/>
              </a:rPr>
              <a:t>Errors/Misses by Providers</a:t>
            </a:r>
            <a:endParaRPr b="1" i="0" sz="2300" u="none" cap="none" strike="noStrike">
              <a:solidFill>
                <a:srgbClr val="000000"/>
              </a:solidFill>
              <a:latin typeface="Times New Roman"/>
              <a:ea typeface="Times New Roman"/>
              <a:cs typeface="Times New Roman"/>
              <a:sym typeface="Times New Roman"/>
            </a:endParaRPr>
          </a:p>
        </p:txBody>
      </p:sp>
      <p:sp>
        <p:nvSpPr>
          <p:cNvPr id="222" name="Google Shape;222;g32288256976_0_40"/>
          <p:cNvSpPr/>
          <p:nvPr/>
        </p:nvSpPr>
        <p:spPr>
          <a:xfrm>
            <a:off x="8180153" y="2286475"/>
            <a:ext cx="3139200" cy="645600"/>
          </a:xfrm>
          <a:prstGeom prst="rect">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Times New Roman"/>
                <a:ea typeface="Times New Roman"/>
                <a:cs typeface="Times New Roman"/>
                <a:sym typeface="Times New Roman"/>
              </a:rPr>
              <a:t>Patient &amp; Caregivers</a:t>
            </a:r>
            <a:endParaRPr b="1" i="0" sz="2300" u="none" cap="none" strike="noStrike">
              <a:solidFill>
                <a:srgbClr val="000000"/>
              </a:solidFill>
              <a:latin typeface="Times New Roman"/>
              <a:ea typeface="Times New Roman"/>
              <a:cs typeface="Times New Roman"/>
              <a:sym typeface="Times New Roman"/>
            </a:endParaRPr>
          </a:p>
        </p:txBody>
      </p:sp>
      <p:sp>
        <p:nvSpPr>
          <p:cNvPr id="223" name="Google Shape;223;g32288256976_0_40"/>
          <p:cNvSpPr/>
          <p:nvPr/>
        </p:nvSpPr>
        <p:spPr>
          <a:xfrm>
            <a:off x="727518" y="3098225"/>
            <a:ext cx="3139200" cy="27339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Medications Errors</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Wrong Diagnosis</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Surgical Mistake</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Infections</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Communication Errors</a:t>
            </a:r>
            <a:endParaRPr b="0" i="0" sz="1900" u="none" cap="none" strike="noStrike">
              <a:solidFill>
                <a:srgbClr val="000000"/>
              </a:solidFill>
              <a:latin typeface="Calibri"/>
              <a:ea typeface="Calibri"/>
              <a:cs typeface="Calibri"/>
              <a:sym typeface="Calibri"/>
            </a:endParaRPr>
          </a:p>
        </p:txBody>
      </p:sp>
      <p:sp>
        <p:nvSpPr>
          <p:cNvPr id="224" name="Google Shape;224;g32288256976_0_40"/>
          <p:cNvSpPr/>
          <p:nvPr/>
        </p:nvSpPr>
        <p:spPr>
          <a:xfrm>
            <a:off x="8064182" y="3065725"/>
            <a:ext cx="3434400" cy="2766300"/>
          </a:xfrm>
          <a:prstGeom prst="roundRect">
            <a:avLst>
              <a:gd fmla="val 16667" name="adj"/>
            </a:avLst>
          </a:prstGeom>
          <a:solidFill>
            <a:srgbClr val="F4CCCC"/>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Lack of awareness</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Lack of preparedness</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Not following prescriptions</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Self treatment</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Missing clinical signs</a:t>
            </a:r>
            <a:endParaRPr b="0" i="0" sz="1900" u="none" cap="none" strike="noStrike">
              <a:solidFill>
                <a:srgbClr val="000000"/>
              </a:solidFill>
              <a:latin typeface="Calibri"/>
              <a:ea typeface="Calibri"/>
              <a:cs typeface="Calibri"/>
              <a:sym typeface="Calibri"/>
            </a:endParaRPr>
          </a:p>
        </p:txBody>
      </p:sp>
      <p:sp>
        <p:nvSpPr>
          <p:cNvPr id="225" name="Google Shape;225;g32288256976_0_40"/>
          <p:cNvSpPr txBox="1"/>
          <p:nvPr/>
        </p:nvSpPr>
        <p:spPr>
          <a:xfrm>
            <a:off x="2552312" y="5969675"/>
            <a:ext cx="6636300" cy="533700"/>
          </a:xfrm>
          <a:prstGeom prst="rect">
            <a:avLst/>
          </a:prstGeom>
          <a:solidFill>
            <a:srgbClr val="FFFF00"/>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Aware Patients/Caregivers can help Prevent Medical Harm</a:t>
            </a:r>
            <a:endParaRPr b="1" i="0" sz="2000" u="none" cap="none" strike="noStrike">
              <a:solidFill>
                <a:schemeClr val="dk1"/>
              </a:solidFill>
              <a:latin typeface="Times New Roman"/>
              <a:ea typeface="Times New Roman"/>
              <a:cs typeface="Times New Roman"/>
              <a:sym typeface="Times New Roman"/>
            </a:endParaRPr>
          </a:p>
        </p:txBody>
      </p:sp>
      <p:sp>
        <p:nvSpPr>
          <p:cNvPr id="226" name="Google Shape;226;g32288256976_0_40"/>
          <p:cNvSpPr/>
          <p:nvPr/>
        </p:nvSpPr>
        <p:spPr>
          <a:xfrm>
            <a:off x="4382455" y="3065725"/>
            <a:ext cx="3070500" cy="2733900"/>
          </a:xfrm>
          <a:prstGeom prst="roundRect">
            <a:avLst>
              <a:gd fmla="val 16667" name="adj"/>
            </a:avLst>
          </a:prstGeom>
          <a:solidFill>
            <a:srgbClr val="F4CCCC"/>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Ignore Symptoms</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Late Presentation</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Incomplete Info</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Not being alert</a:t>
            </a:r>
            <a:endParaRPr b="0" i="0" sz="2300" u="none" cap="none" strike="noStrike">
              <a:solidFill>
                <a:schemeClr val="dk1"/>
              </a:solidFill>
              <a:latin typeface="Times New Roman"/>
              <a:ea typeface="Times New Roman"/>
              <a:cs typeface="Times New Roman"/>
              <a:sym typeface="Times New Roman"/>
            </a:endParaRPr>
          </a:p>
          <a:p>
            <a:pPr indent="-361950" lvl="0" marL="457200" marR="0" rtl="0" algn="l">
              <a:lnSpc>
                <a:spcPct val="100000"/>
              </a:lnSpc>
              <a:spcBef>
                <a:spcPts val="0"/>
              </a:spcBef>
              <a:spcAft>
                <a:spcPts val="0"/>
              </a:spcAft>
              <a:buClr>
                <a:schemeClr val="dk1"/>
              </a:buClr>
              <a:buSzPts val="2300"/>
              <a:buFont typeface="Times New Roman"/>
              <a:buChar char="●"/>
            </a:pPr>
            <a:r>
              <a:rPr b="0" i="0" lang="en-US" sz="2300" u="none" cap="none" strike="noStrike">
                <a:solidFill>
                  <a:schemeClr val="dk1"/>
                </a:solidFill>
                <a:latin typeface="Times New Roman"/>
                <a:ea typeface="Times New Roman"/>
                <a:cs typeface="Times New Roman"/>
                <a:sym typeface="Times New Roman"/>
              </a:rPr>
              <a:t>Not asking questions</a:t>
            </a:r>
            <a:endParaRPr b="0" i="0" sz="3300" u="none" cap="none" strike="noStrike">
              <a:solidFill>
                <a:schemeClr val="dk1"/>
              </a:solidFill>
              <a:latin typeface="Calibri"/>
              <a:ea typeface="Calibri"/>
              <a:cs typeface="Calibri"/>
              <a:sym typeface="Calibri"/>
            </a:endParaRPr>
          </a:p>
        </p:txBody>
      </p:sp>
      <p:sp>
        <p:nvSpPr>
          <p:cNvPr id="227" name="Google Shape;227;g32288256976_0_40"/>
          <p:cNvSpPr txBox="1"/>
          <p:nvPr/>
        </p:nvSpPr>
        <p:spPr>
          <a:xfrm>
            <a:off x="8358183" y="1458751"/>
            <a:ext cx="2721300" cy="533700"/>
          </a:xfrm>
          <a:prstGeom prst="rect">
            <a:avLst/>
          </a:prstGeom>
          <a:solidFill>
            <a:srgbClr val="FFFF00"/>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Times New Roman"/>
                <a:ea typeface="Times New Roman"/>
                <a:cs typeface="Times New Roman"/>
                <a:sym typeface="Times New Roman"/>
              </a:rPr>
              <a:t>At Home </a:t>
            </a:r>
            <a:endParaRPr b="1" i="0" sz="2800" u="none" cap="none" strike="noStrike">
              <a:solidFill>
                <a:schemeClr val="dk1"/>
              </a:solidFill>
              <a:latin typeface="Times New Roman"/>
              <a:ea typeface="Times New Roman"/>
              <a:cs typeface="Times New Roman"/>
              <a:sym typeface="Times New Roman"/>
            </a:endParaRPr>
          </a:p>
        </p:txBody>
      </p:sp>
      <p:cxnSp>
        <p:nvCxnSpPr>
          <p:cNvPr id="228" name="Google Shape;228;g32288256976_0_40"/>
          <p:cNvCxnSpPr/>
          <p:nvPr/>
        </p:nvCxnSpPr>
        <p:spPr>
          <a:xfrm flipH="1">
            <a:off x="9801246" y="1973451"/>
            <a:ext cx="3900" cy="332100"/>
          </a:xfrm>
          <a:prstGeom prst="straightConnector1">
            <a:avLst/>
          </a:prstGeom>
          <a:noFill/>
          <a:ln cap="flat" cmpd="sng" w="28575">
            <a:solidFill>
              <a:schemeClr val="dk1"/>
            </a:solidFill>
            <a:prstDash val="solid"/>
            <a:round/>
            <a:headEnd len="sm" w="sm" type="none"/>
            <a:tailEnd len="sm" w="sm" type="none"/>
          </a:ln>
        </p:spPr>
      </p:cxnSp>
      <p:cxnSp>
        <p:nvCxnSpPr>
          <p:cNvPr id="229" name="Google Shape;229;g32288256976_0_40"/>
          <p:cNvCxnSpPr/>
          <p:nvPr/>
        </p:nvCxnSpPr>
        <p:spPr>
          <a:xfrm flipH="1">
            <a:off x="5778553" y="1974600"/>
            <a:ext cx="2400" cy="386400"/>
          </a:xfrm>
          <a:prstGeom prst="straightConnector1">
            <a:avLst/>
          </a:prstGeom>
          <a:noFill/>
          <a:ln cap="flat" cmpd="sng" w="28575">
            <a:solidFill>
              <a:schemeClr val="dk1"/>
            </a:solidFill>
            <a:prstDash val="solid"/>
            <a:round/>
            <a:headEnd len="sm" w="sm" type="none"/>
            <a:tailEnd len="sm" w="sm" type="none"/>
          </a:ln>
        </p:spPr>
      </p:cxnSp>
      <p:cxnSp>
        <p:nvCxnSpPr>
          <p:cNvPr id="230" name="Google Shape;230;g32288256976_0_40"/>
          <p:cNvCxnSpPr/>
          <p:nvPr/>
        </p:nvCxnSpPr>
        <p:spPr>
          <a:xfrm>
            <a:off x="2092902" y="1986975"/>
            <a:ext cx="12000" cy="344100"/>
          </a:xfrm>
          <a:prstGeom prst="straightConnector1">
            <a:avLst/>
          </a:prstGeom>
          <a:noFill/>
          <a:ln cap="flat" cmpd="sng" w="28575">
            <a:solidFill>
              <a:schemeClr val="dk1"/>
            </a:solidFill>
            <a:prstDash val="solid"/>
            <a:round/>
            <a:headEnd len="sm" w="sm" type="none"/>
            <a:tailEnd len="sm" w="sm" type="none"/>
          </a:ln>
        </p:spPr>
      </p:cxnSp>
      <p:sp>
        <p:nvSpPr>
          <p:cNvPr id="231" name="Google Shape;231;g32288256976_0_40"/>
          <p:cNvSpPr/>
          <p:nvPr/>
        </p:nvSpPr>
        <p:spPr>
          <a:xfrm>
            <a:off x="4335366" y="2304251"/>
            <a:ext cx="3070500" cy="645600"/>
          </a:xfrm>
          <a:prstGeom prst="rect">
            <a:avLst/>
          </a:prstGeom>
          <a:solidFill>
            <a:srgbClr val="EA9999"/>
          </a:solid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Times New Roman"/>
                <a:ea typeface="Times New Roman"/>
                <a:cs typeface="Times New Roman"/>
                <a:sym typeface="Times New Roman"/>
              </a:rPr>
              <a:t>Omissions by Patients</a:t>
            </a:r>
            <a:endParaRPr b="1" i="0" sz="2300" u="none" cap="none" strike="noStrike">
              <a:solidFill>
                <a:srgbClr val="000000"/>
              </a:solidFill>
              <a:latin typeface="Times New Roman"/>
              <a:ea typeface="Times New Roman"/>
              <a:cs typeface="Times New Roman"/>
              <a:sym typeface="Times New Roman"/>
            </a:endParaRPr>
          </a:p>
        </p:txBody>
      </p:sp>
      <p:pic>
        <p:nvPicPr>
          <p:cNvPr id="232" name="Google Shape;232;g32288256976_0_40"/>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233" name="Google Shape;233;g32288256976_0_40"/>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sp>
        <p:nvSpPr>
          <p:cNvPr id="234" name="Google Shape;234;g32288256976_0_40"/>
          <p:cNvSpPr txBox="1"/>
          <p:nvPr>
            <p:ph idx="4294967295" type="title"/>
          </p:nvPr>
        </p:nvSpPr>
        <p:spPr>
          <a:xfrm>
            <a:off x="2389925" y="431675"/>
            <a:ext cx="7409100" cy="762000"/>
          </a:xfrm>
          <a:prstGeom prst="rect">
            <a:avLst/>
          </a:prstGeom>
        </p:spPr>
        <p:txBody>
          <a:bodyPr anchorCtr="0" anchor="ctr" bIns="30450" lIns="60950" spcFirstLastPara="1" rIns="60950" wrap="square" tIns="30450">
            <a:noAutofit/>
          </a:bodyPr>
          <a:lstStyle/>
          <a:p>
            <a:pPr indent="0" lvl="0" marL="0" rtl="0" algn="ctr">
              <a:spcBef>
                <a:spcPts val="0"/>
              </a:spcBef>
              <a:spcAft>
                <a:spcPts val="0"/>
              </a:spcAft>
              <a:buNone/>
            </a:pPr>
            <a:r>
              <a:rPr b="1" lang="en-US" sz="4500">
                <a:latin typeface="Times New Roman"/>
                <a:ea typeface="Times New Roman"/>
                <a:cs typeface="Times New Roman"/>
                <a:sym typeface="Times New Roman"/>
              </a:rPr>
              <a:t>Where  Does Harm Happen</a:t>
            </a:r>
            <a:endParaRPr b="1" sz="4500">
              <a:latin typeface="Times New Roman"/>
              <a:ea typeface="Times New Roman"/>
              <a:cs typeface="Times New Roman"/>
              <a:sym typeface="Times New Roman"/>
            </a:endParaRPr>
          </a:p>
        </p:txBody>
      </p:sp>
      <p:sp>
        <p:nvSpPr>
          <p:cNvPr id="235" name="Google Shape;235;g32288256976_0_40"/>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5"/>
                                        </p:tgtEl>
                                        <p:attrNameLst>
                                          <p:attrName>style.visibility</p:attrName>
                                        </p:attrNameLst>
                                      </p:cBhvr>
                                      <p:to>
                                        <p:strVal val="visible"/>
                                      </p:to>
                                    </p:set>
                                    <p:anim calcmode="lin" valueType="num">
                                      <p:cBhvr additive="base">
                                        <p:cTn dur="4700"/>
                                        <p:tgtEl>
                                          <p:spTgt spid="225"/>
                                        </p:tgtEl>
                                        <p:attrNameLst>
                                          <p:attrName>ppt_w</p:attrName>
                                        </p:attrNameLst>
                                      </p:cBhvr>
                                      <p:tavLst>
                                        <p:tav fmla="" tm="0">
                                          <p:val>
                                            <p:strVal val="0"/>
                                          </p:val>
                                        </p:tav>
                                        <p:tav fmla="" tm="100000">
                                          <p:val>
                                            <p:strVal val="#ppt_w"/>
                                          </p:val>
                                        </p:tav>
                                      </p:tavLst>
                                    </p:anim>
                                    <p:anim calcmode="lin" valueType="num">
                                      <p:cBhvr additive="base">
                                        <p:cTn dur="4700"/>
                                        <p:tgtEl>
                                          <p:spTgt spid="22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a4c9c101b6_0_186"/>
          <p:cNvSpPr txBox="1"/>
          <p:nvPr>
            <p:ph idx="4294967295" type="title"/>
          </p:nvPr>
        </p:nvSpPr>
        <p:spPr>
          <a:xfrm>
            <a:off x="2032925" y="625150"/>
            <a:ext cx="8123100" cy="762000"/>
          </a:xfrm>
          <a:prstGeom prst="rect">
            <a:avLst/>
          </a:prstGeom>
        </p:spPr>
        <p:txBody>
          <a:bodyPr anchorCtr="0" anchor="ctr" bIns="30450" lIns="60950" spcFirstLastPara="1" rIns="60950" wrap="square" tIns="30450">
            <a:noAutofit/>
          </a:bodyPr>
          <a:lstStyle/>
          <a:p>
            <a:pPr indent="0" lvl="0" marL="0" rtl="0" algn="ctr">
              <a:lnSpc>
                <a:spcPct val="90000"/>
              </a:lnSpc>
              <a:spcBef>
                <a:spcPts val="0"/>
              </a:spcBef>
              <a:spcAft>
                <a:spcPts val="0"/>
              </a:spcAft>
              <a:buSzPts val="990"/>
              <a:buNone/>
            </a:pPr>
            <a:r>
              <a:rPr b="1" lang="en-US" sz="4200">
                <a:latin typeface="Times New Roman"/>
                <a:ea typeface="Times New Roman"/>
                <a:cs typeface="Times New Roman"/>
                <a:sym typeface="Times New Roman"/>
              </a:rPr>
              <a:t>Patients Can Play Vital Role to Improve Outcomes</a:t>
            </a:r>
            <a:endParaRPr b="1" sz="4200">
              <a:latin typeface="Times New Roman"/>
              <a:ea typeface="Times New Roman"/>
              <a:cs typeface="Times New Roman"/>
              <a:sym typeface="Times New Roman"/>
            </a:endParaRPr>
          </a:p>
        </p:txBody>
      </p:sp>
      <p:sp>
        <p:nvSpPr>
          <p:cNvPr id="241" name="Google Shape;241;g2a4c9c101b6_0_186"/>
          <p:cNvSpPr txBox="1"/>
          <p:nvPr>
            <p:ph idx="12" type="sldNum"/>
          </p:nvPr>
        </p:nvSpPr>
        <p:spPr>
          <a:xfrm>
            <a:off x="11483193" y="6252917"/>
            <a:ext cx="365400" cy="243300"/>
          </a:xfrm>
          <a:prstGeom prst="rect">
            <a:avLst/>
          </a:prstGeom>
        </p:spPr>
        <p:txBody>
          <a:bodyPr anchorCtr="0" anchor="ctr" bIns="30450" lIns="60950" spcFirstLastPara="1" rIns="60950" wrap="square" tIns="30450">
            <a:noAutofit/>
          </a:bodyPr>
          <a:lstStyle/>
          <a:p>
            <a:pPr indent="0" lvl="0" marL="0" rtl="0" algn="r">
              <a:spcBef>
                <a:spcPts val="0"/>
              </a:spcBef>
              <a:spcAft>
                <a:spcPts val="0"/>
              </a:spcAft>
              <a:buNone/>
            </a:pPr>
            <a:fld id="{00000000-1234-1234-1234-123412341234}" type="slidenum">
              <a:rPr b="1" lang="en-US" sz="1700">
                <a:solidFill>
                  <a:srgbClr val="000000"/>
                </a:solidFill>
                <a:latin typeface="Times New Roman"/>
                <a:ea typeface="Times New Roman"/>
                <a:cs typeface="Times New Roman"/>
                <a:sym typeface="Times New Roman"/>
              </a:rPr>
              <a:t>‹#›</a:t>
            </a:fld>
            <a:endParaRPr b="1" sz="1700">
              <a:solidFill>
                <a:srgbClr val="000000"/>
              </a:solidFill>
              <a:latin typeface="Times New Roman"/>
              <a:ea typeface="Times New Roman"/>
              <a:cs typeface="Times New Roman"/>
              <a:sym typeface="Times New Roman"/>
            </a:endParaRPr>
          </a:p>
        </p:txBody>
      </p:sp>
      <p:pic>
        <p:nvPicPr>
          <p:cNvPr id="242" name="Google Shape;242;g2a4c9c101b6_0_186"/>
          <p:cNvPicPr preferRelativeResize="0"/>
          <p:nvPr/>
        </p:nvPicPr>
        <p:blipFill>
          <a:blip r:embed="rId3">
            <a:alphaModFix/>
          </a:blip>
          <a:stretch>
            <a:fillRect/>
          </a:stretch>
        </p:blipFill>
        <p:spPr>
          <a:xfrm>
            <a:off x="304507" y="237458"/>
            <a:ext cx="1142714" cy="507873"/>
          </a:xfrm>
          <a:prstGeom prst="rect">
            <a:avLst/>
          </a:prstGeom>
          <a:noFill/>
          <a:ln>
            <a:noFill/>
          </a:ln>
        </p:spPr>
      </p:pic>
      <p:pic>
        <p:nvPicPr>
          <p:cNvPr id="243" name="Google Shape;243;g2a4c9c101b6_0_186"/>
          <p:cNvPicPr preferRelativeResize="0"/>
          <p:nvPr/>
        </p:nvPicPr>
        <p:blipFill rotWithShape="1">
          <a:blip r:embed="rId4">
            <a:alphaModFix/>
          </a:blip>
          <a:srcRect b="29528" l="26127" r="55806" t="34619"/>
          <a:stretch/>
        </p:blipFill>
        <p:spPr>
          <a:xfrm>
            <a:off x="11276195" y="245083"/>
            <a:ext cx="623293" cy="695949"/>
          </a:xfrm>
          <a:prstGeom prst="rect">
            <a:avLst/>
          </a:prstGeom>
          <a:noFill/>
          <a:ln>
            <a:noFill/>
          </a:ln>
        </p:spPr>
      </p:pic>
      <p:grpSp>
        <p:nvGrpSpPr>
          <p:cNvPr id="244" name="Google Shape;244;g2a4c9c101b6_0_186"/>
          <p:cNvGrpSpPr/>
          <p:nvPr/>
        </p:nvGrpSpPr>
        <p:grpSpPr>
          <a:xfrm>
            <a:off x="444930" y="1972625"/>
            <a:ext cx="11299095" cy="4371545"/>
            <a:chOff x="273842" y="1820225"/>
            <a:chExt cx="11299095" cy="4371545"/>
          </a:xfrm>
        </p:grpSpPr>
        <p:grpSp>
          <p:nvGrpSpPr>
            <p:cNvPr id="245" name="Google Shape;245;g2a4c9c101b6_0_186"/>
            <p:cNvGrpSpPr/>
            <p:nvPr/>
          </p:nvGrpSpPr>
          <p:grpSpPr>
            <a:xfrm>
              <a:off x="8993061" y="1820225"/>
              <a:ext cx="2579877" cy="1899300"/>
              <a:chOff x="285750" y="1291613"/>
              <a:chExt cx="1983300" cy="1478745"/>
            </a:xfrm>
          </p:grpSpPr>
          <p:sp>
            <p:nvSpPr>
              <p:cNvPr id="246" name="Google Shape;246;g2a4c9c101b6_0_186"/>
              <p:cNvSpPr/>
              <p:nvPr/>
            </p:nvSpPr>
            <p:spPr>
              <a:xfrm>
                <a:off x="845211" y="1291613"/>
                <a:ext cx="800157" cy="942289"/>
              </a:xfrm>
              <a:custGeom>
                <a:rect b="b" l="l" r="r" t="t"/>
                <a:pathLst>
                  <a:path extrusionOk="0" h="1675180" w="1270091">
                    <a:moveTo>
                      <a:pt x="0" y="0"/>
                    </a:moveTo>
                    <a:lnTo>
                      <a:pt x="1270091" y="0"/>
                    </a:lnTo>
                    <a:lnTo>
                      <a:pt x="1270091" y="1675180"/>
                    </a:lnTo>
                    <a:lnTo>
                      <a:pt x="0" y="1675180"/>
                    </a:lnTo>
                    <a:lnTo>
                      <a:pt x="0" y="0"/>
                    </a:lnTo>
                    <a:close/>
                  </a:path>
                </a:pathLst>
              </a:custGeom>
              <a:blipFill rotWithShape="1">
                <a:blip r:embed="rId5">
                  <a:alphaModFix/>
                </a:blip>
                <a:stretch>
                  <a:fillRect b="0" l="0" r="0" t="0"/>
                </a:stretch>
              </a:blipFill>
              <a:ln>
                <a:noFill/>
              </a:ln>
            </p:spPr>
          </p:sp>
          <p:sp>
            <p:nvSpPr>
              <p:cNvPr id="247" name="Google Shape;247;g2a4c9c101b6_0_186"/>
              <p:cNvSpPr txBox="1"/>
              <p:nvPr/>
            </p:nvSpPr>
            <p:spPr>
              <a:xfrm>
                <a:off x="285750" y="2273258"/>
                <a:ext cx="1983300" cy="497100"/>
              </a:xfrm>
              <a:prstGeom prst="rect">
                <a:avLst/>
              </a:prstGeom>
              <a:noFill/>
              <a:ln>
                <a:noFill/>
              </a:ln>
            </p:spPr>
            <p:txBody>
              <a:bodyPr anchorCtr="0" anchor="ctr" bIns="0" lIns="0" spcFirstLastPara="1" rIns="0" wrap="square" tIns="0">
                <a:noAutofit/>
              </a:bodyPr>
              <a:lstStyle/>
              <a:p>
                <a:pPr indent="0" lvl="0" marL="0" marR="0" rtl="0" algn="ctr">
                  <a:lnSpc>
                    <a:spcPct val="85000"/>
                  </a:lnSpc>
                  <a:spcBef>
                    <a:spcPts val="0"/>
                  </a:spcBef>
                  <a:spcAft>
                    <a:spcPts val="0"/>
                  </a:spcAft>
                  <a:buClr>
                    <a:srgbClr val="000000"/>
                  </a:buClr>
                  <a:buSzPts val="2500"/>
                  <a:buFont typeface="Times New Roman"/>
                  <a:buNone/>
                </a:pPr>
                <a:r>
                  <a:rPr b="1" i="0" lang="en-US" sz="2500" u="none" cap="none" strike="noStrike">
                    <a:solidFill>
                      <a:srgbClr val="000000"/>
                    </a:solidFill>
                    <a:latin typeface="Times New Roman"/>
                    <a:ea typeface="Times New Roman"/>
                    <a:cs typeface="Times New Roman"/>
                    <a:sym typeface="Times New Roman"/>
                  </a:rPr>
                  <a:t>Being Alert - Asking Questions</a:t>
                </a:r>
                <a:endParaRPr b="0" i="0" sz="2500" u="none" cap="none" strike="noStrike">
                  <a:solidFill>
                    <a:schemeClr val="dk1"/>
                  </a:solidFill>
                  <a:latin typeface="Times New Roman"/>
                  <a:ea typeface="Times New Roman"/>
                  <a:cs typeface="Times New Roman"/>
                  <a:sym typeface="Times New Roman"/>
                </a:endParaRPr>
              </a:p>
            </p:txBody>
          </p:sp>
        </p:grpSp>
        <p:grpSp>
          <p:nvGrpSpPr>
            <p:cNvPr id="248" name="Google Shape;248;g2a4c9c101b6_0_186"/>
            <p:cNvGrpSpPr/>
            <p:nvPr/>
          </p:nvGrpSpPr>
          <p:grpSpPr>
            <a:xfrm>
              <a:off x="273842" y="1914588"/>
              <a:ext cx="2258709" cy="1807554"/>
              <a:chOff x="7194077" y="1363594"/>
              <a:chExt cx="1736400" cy="1407314"/>
            </a:xfrm>
          </p:grpSpPr>
          <p:sp>
            <p:nvSpPr>
              <p:cNvPr id="249" name="Google Shape;249;g2a4c9c101b6_0_186"/>
              <p:cNvSpPr/>
              <p:nvPr/>
            </p:nvSpPr>
            <p:spPr>
              <a:xfrm>
                <a:off x="7638206" y="1363594"/>
                <a:ext cx="896481" cy="857596"/>
              </a:xfrm>
              <a:custGeom>
                <a:rect b="b" l="l" r="r" t="t"/>
                <a:pathLst>
                  <a:path extrusionOk="0" h="1618105" w="1373918">
                    <a:moveTo>
                      <a:pt x="0" y="0"/>
                    </a:moveTo>
                    <a:lnTo>
                      <a:pt x="1373919" y="0"/>
                    </a:lnTo>
                    <a:lnTo>
                      <a:pt x="1373919" y="1618105"/>
                    </a:lnTo>
                    <a:lnTo>
                      <a:pt x="0" y="1618105"/>
                    </a:lnTo>
                    <a:lnTo>
                      <a:pt x="0" y="0"/>
                    </a:lnTo>
                    <a:close/>
                  </a:path>
                </a:pathLst>
              </a:custGeom>
              <a:blipFill rotWithShape="1">
                <a:blip r:embed="rId6">
                  <a:alphaModFix/>
                </a:blip>
                <a:stretch>
                  <a:fillRect b="0" l="0" r="0" t="0"/>
                </a:stretch>
              </a:blipFill>
              <a:ln>
                <a:noFill/>
              </a:ln>
            </p:spPr>
          </p:sp>
          <p:sp>
            <p:nvSpPr>
              <p:cNvPr id="250" name="Google Shape;250;g2a4c9c101b6_0_186"/>
              <p:cNvSpPr txBox="1"/>
              <p:nvPr/>
            </p:nvSpPr>
            <p:spPr>
              <a:xfrm>
                <a:off x="7194077" y="2273808"/>
                <a:ext cx="1736400" cy="497100"/>
              </a:xfrm>
              <a:prstGeom prst="rect">
                <a:avLst/>
              </a:prstGeom>
              <a:noFill/>
              <a:ln>
                <a:noFill/>
              </a:ln>
            </p:spPr>
            <p:txBody>
              <a:bodyPr anchorCtr="0" anchor="ctr" bIns="0" lIns="0" spcFirstLastPara="1" rIns="0" wrap="square" tIns="0">
                <a:noAutofit/>
              </a:bodyPr>
              <a:lstStyle/>
              <a:p>
                <a:pPr indent="0" lvl="0" marL="0" marR="0" rtl="0" algn="ctr">
                  <a:lnSpc>
                    <a:spcPct val="85000"/>
                  </a:lnSpc>
                  <a:spcBef>
                    <a:spcPts val="0"/>
                  </a:spcBef>
                  <a:spcAft>
                    <a:spcPts val="0"/>
                  </a:spcAft>
                  <a:buClr>
                    <a:srgbClr val="000000"/>
                  </a:buClr>
                  <a:buSzPts val="2500"/>
                  <a:buFont typeface="Arial"/>
                  <a:buNone/>
                </a:pPr>
                <a:r>
                  <a:rPr b="1" i="0" lang="en-US" sz="2500" u="none" cap="none" strike="noStrike">
                    <a:solidFill>
                      <a:srgbClr val="000000"/>
                    </a:solidFill>
                    <a:latin typeface="Times New Roman"/>
                    <a:ea typeface="Times New Roman"/>
                    <a:cs typeface="Times New Roman"/>
                    <a:sym typeface="Times New Roman"/>
                  </a:rPr>
                  <a:t>Keeping Track </a:t>
                </a:r>
                <a:endParaRPr b="1" i="0" sz="2500" u="none" cap="none" strike="noStrike">
                  <a:solidFill>
                    <a:srgbClr val="000000"/>
                  </a:solidFill>
                  <a:latin typeface="Times New Roman"/>
                  <a:ea typeface="Times New Roman"/>
                  <a:cs typeface="Times New Roman"/>
                  <a:sym typeface="Times New Roman"/>
                </a:endParaRPr>
              </a:p>
              <a:p>
                <a:pPr indent="0" lvl="0" marL="0" marR="0" rtl="0" algn="ctr">
                  <a:lnSpc>
                    <a:spcPct val="85000"/>
                  </a:lnSpc>
                  <a:spcBef>
                    <a:spcPts val="0"/>
                  </a:spcBef>
                  <a:spcAft>
                    <a:spcPts val="0"/>
                  </a:spcAft>
                  <a:buClr>
                    <a:srgbClr val="000000"/>
                  </a:buClr>
                  <a:buSzPts val="2500"/>
                  <a:buFont typeface="Times New Roman"/>
                  <a:buNone/>
                </a:pPr>
                <a:r>
                  <a:rPr b="1" i="0" lang="en-US" sz="2500" u="none" cap="none" strike="noStrike">
                    <a:solidFill>
                      <a:srgbClr val="000000"/>
                    </a:solidFill>
                    <a:latin typeface="Times New Roman"/>
                    <a:ea typeface="Times New Roman"/>
                    <a:cs typeface="Times New Roman"/>
                    <a:sym typeface="Times New Roman"/>
                  </a:rPr>
                  <a:t>of</a:t>
                </a:r>
                <a:r>
                  <a:rPr b="1" i="0" lang="en-US" sz="2500" u="none" cap="none" strike="noStrike">
                    <a:solidFill>
                      <a:schemeClr val="dk1"/>
                    </a:solidFill>
                    <a:latin typeface="Times New Roman"/>
                    <a:ea typeface="Times New Roman"/>
                    <a:cs typeface="Times New Roman"/>
                    <a:sym typeface="Times New Roman"/>
                  </a:rPr>
                  <a:t> </a:t>
                </a:r>
                <a:r>
                  <a:rPr b="1" i="0" lang="en-US" sz="2500" u="none" cap="none" strike="noStrike">
                    <a:solidFill>
                      <a:srgbClr val="000000"/>
                    </a:solidFill>
                    <a:latin typeface="Times New Roman"/>
                    <a:ea typeface="Times New Roman"/>
                    <a:cs typeface="Times New Roman"/>
                    <a:sym typeface="Times New Roman"/>
                  </a:rPr>
                  <a:t>Symptoms</a:t>
                </a:r>
                <a:endParaRPr b="0" i="0" sz="2500" u="none" cap="none" strike="noStrike">
                  <a:solidFill>
                    <a:schemeClr val="dk1"/>
                  </a:solidFill>
                  <a:latin typeface="Times New Roman"/>
                  <a:ea typeface="Times New Roman"/>
                  <a:cs typeface="Times New Roman"/>
                  <a:sym typeface="Times New Roman"/>
                </a:endParaRPr>
              </a:p>
            </p:txBody>
          </p:sp>
        </p:grpSp>
        <p:grpSp>
          <p:nvGrpSpPr>
            <p:cNvPr id="251" name="Google Shape;251;g2a4c9c101b6_0_186"/>
            <p:cNvGrpSpPr/>
            <p:nvPr/>
          </p:nvGrpSpPr>
          <p:grpSpPr>
            <a:xfrm>
              <a:off x="1233591" y="4261879"/>
              <a:ext cx="2962702" cy="1906057"/>
              <a:chOff x="943250" y="3038619"/>
              <a:chExt cx="2277600" cy="1484006"/>
            </a:xfrm>
          </p:grpSpPr>
          <p:sp>
            <p:nvSpPr>
              <p:cNvPr id="252" name="Google Shape;252;g2a4c9c101b6_0_186"/>
              <p:cNvSpPr/>
              <p:nvPr/>
            </p:nvSpPr>
            <p:spPr>
              <a:xfrm>
                <a:off x="1668788" y="3038619"/>
                <a:ext cx="826522" cy="943304"/>
              </a:xfrm>
              <a:custGeom>
                <a:rect b="b" l="l" r="r" t="t"/>
                <a:pathLst>
                  <a:path extrusionOk="0" h="1633427" w="1523542">
                    <a:moveTo>
                      <a:pt x="0" y="0"/>
                    </a:moveTo>
                    <a:lnTo>
                      <a:pt x="1523542" y="0"/>
                    </a:lnTo>
                    <a:lnTo>
                      <a:pt x="1523542" y="1633428"/>
                    </a:lnTo>
                    <a:lnTo>
                      <a:pt x="0" y="1633428"/>
                    </a:lnTo>
                    <a:lnTo>
                      <a:pt x="0" y="0"/>
                    </a:lnTo>
                    <a:close/>
                  </a:path>
                </a:pathLst>
              </a:custGeom>
              <a:blipFill rotWithShape="1">
                <a:blip r:embed="rId7">
                  <a:alphaModFix/>
                </a:blip>
                <a:stretch>
                  <a:fillRect b="0" l="0" r="0" t="0"/>
                </a:stretch>
              </a:blipFill>
              <a:ln>
                <a:noFill/>
              </a:ln>
            </p:spPr>
          </p:sp>
          <p:sp>
            <p:nvSpPr>
              <p:cNvPr id="253" name="Google Shape;253;g2a4c9c101b6_0_186"/>
              <p:cNvSpPr txBox="1"/>
              <p:nvPr/>
            </p:nvSpPr>
            <p:spPr>
              <a:xfrm>
                <a:off x="943250" y="4025525"/>
                <a:ext cx="2277600" cy="497100"/>
              </a:xfrm>
              <a:prstGeom prst="rect">
                <a:avLst/>
              </a:prstGeom>
              <a:noFill/>
              <a:ln>
                <a:noFill/>
              </a:ln>
            </p:spPr>
            <p:txBody>
              <a:bodyPr anchorCtr="0" anchor="ctr" bIns="0" lIns="0" spcFirstLastPara="1" rIns="0" wrap="square" tIns="0">
                <a:noAutofit/>
              </a:bodyPr>
              <a:lstStyle/>
              <a:p>
                <a:pPr indent="0" lvl="0" marL="0" marR="0" rtl="0" algn="ctr">
                  <a:lnSpc>
                    <a:spcPct val="85000"/>
                  </a:lnSpc>
                  <a:spcBef>
                    <a:spcPts val="0"/>
                  </a:spcBef>
                  <a:spcAft>
                    <a:spcPts val="0"/>
                  </a:spcAft>
                  <a:buClr>
                    <a:srgbClr val="000000"/>
                  </a:buClr>
                  <a:buSzPts val="2500"/>
                  <a:buFont typeface="Times New Roman"/>
                  <a:buNone/>
                </a:pPr>
                <a:r>
                  <a:rPr b="1" i="0" lang="en-US" sz="2500" u="none" cap="none" strike="noStrike">
                    <a:solidFill>
                      <a:srgbClr val="000000"/>
                    </a:solidFill>
                    <a:latin typeface="Times New Roman"/>
                    <a:ea typeface="Times New Roman"/>
                    <a:cs typeface="Times New Roman"/>
                    <a:sym typeface="Times New Roman"/>
                  </a:rPr>
                  <a:t>Following Prescriptions/ Advise</a:t>
                </a:r>
                <a:endParaRPr b="0" i="0" sz="2500" u="none" cap="none" strike="noStrike">
                  <a:solidFill>
                    <a:schemeClr val="dk1"/>
                  </a:solidFill>
                  <a:latin typeface="Times New Roman"/>
                  <a:ea typeface="Times New Roman"/>
                  <a:cs typeface="Times New Roman"/>
                  <a:sym typeface="Times New Roman"/>
                </a:endParaRPr>
              </a:p>
            </p:txBody>
          </p:sp>
        </p:grpSp>
        <p:grpSp>
          <p:nvGrpSpPr>
            <p:cNvPr id="254" name="Google Shape;254;g2a4c9c101b6_0_186"/>
            <p:cNvGrpSpPr/>
            <p:nvPr/>
          </p:nvGrpSpPr>
          <p:grpSpPr>
            <a:xfrm>
              <a:off x="3010781" y="1948019"/>
              <a:ext cx="2878080" cy="1846527"/>
              <a:chOff x="2747363" y="1243370"/>
              <a:chExt cx="2159100" cy="1384930"/>
            </a:xfrm>
          </p:grpSpPr>
          <p:sp>
            <p:nvSpPr>
              <p:cNvPr id="255" name="Google Shape;255;g2a4c9c101b6_0_186"/>
              <p:cNvSpPr/>
              <p:nvPr/>
            </p:nvSpPr>
            <p:spPr>
              <a:xfrm>
                <a:off x="3166181" y="1243370"/>
                <a:ext cx="823969" cy="856743"/>
              </a:xfrm>
              <a:custGeom>
                <a:rect b="b" l="l" r="r" t="t"/>
                <a:pathLst>
                  <a:path extrusionOk="0" h="1593940" w="1599940">
                    <a:moveTo>
                      <a:pt x="0" y="0"/>
                    </a:moveTo>
                    <a:lnTo>
                      <a:pt x="1599940" y="0"/>
                    </a:lnTo>
                    <a:lnTo>
                      <a:pt x="1599940" y="1593940"/>
                    </a:lnTo>
                    <a:lnTo>
                      <a:pt x="0" y="1593940"/>
                    </a:lnTo>
                    <a:lnTo>
                      <a:pt x="0" y="0"/>
                    </a:lnTo>
                    <a:close/>
                  </a:path>
                </a:pathLst>
              </a:custGeom>
              <a:blipFill rotWithShape="1">
                <a:blip r:embed="rId8">
                  <a:alphaModFix/>
                </a:blip>
                <a:stretch>
                  <a:fillRect b="0" l="0" r="0" t="0"/>
                </a:stretch>
              </a:blipFill>
              <a:ln>
                <a:noFill/>
              </a:ln>
            </p:spPr>
          </p:sp>
          <p:sp>
            <p:nvSpPr>
              <p:cNvPr id="256" name="Google Shape;256;g2a4c9c101b6_0_186"/>
              <p:cNvSpPr txBox="1"/>
              <p:nvPr/>
            </p:nvSpPr>
            <p:spPr>
              <a:xfrm>
                <a:off x="2747363" y="2131200"/>
                <a:ext cx="2159100" cy="497100"/>
              </a:xfrm>
              <a:prstGeom prst="rect">
                <a:avLst/>
              </a:prstGeom>
              <a:noFill/>
              <a:ln>
                <a:noFill/>
              </a:ln>
            </p:spPr>
            <p:txBody>
              <a:bodyPr anchorCtr="0" anchor="ctr" bIns="0" lIns="0" spcFirstLastPara="1" rIns="0" wrap="square" tIns="0">
                <a:noAutofit/>
              </a:bodyPr>
              <a:lstStyle/>
              <a:p>
                <a:pPr indent="0" lvl="0" marL="0" marR="0" rtl="0" algn="ctr">
                  <a:lnSpc>
                    <a:spcPct val="85000"/>
                  </a:lnSpc>
                  <a:spcBef>
                    <a:spcPts val="0"/>
                  </a:spcBef>
                  <a:spcAft>
                    <a:spcPts val="0"/>
                  </a:spcAft>
                  <a:buClr>
                    <a:srgbClr val="000000"/>
                  </a:buClr>
                  <a:buSzPts val="2500"/>
                  <a:buFont typeface="Arial"/>
                  <a:buNone/>
                </a:pPr>
                <a:r>
                  <a:rPr b="1" i="0" lang="en-US" sz="2500" u="none" cap="none" strike="noStrike">
                    <a:solidFill>
                      <a:srgbClr val="000000"/>
                    </a:solidFill>
                    <a:latin typeface="Times New Roman"/>
                    <a:ea typeface="Times New Roman"/>
                    <a:cs typeface="Times New Roman"/>
                    <a:sym typeface="Times New Roman"/>
                  </a:rPr>
                  <a:t>Providing Complete Information</a:t>
                </a:r>
                <a:endParaRPr b="0" i="0" sz="2500" u="none" cap="none" strike="noStrike">
                  <a:solidFill>
                    <a:schemeClr val="dk1"/>
                  </a:solidFill>
                  <a:latin typeface="Times New Roman"/>
                  <a:ea typeface="Times New Roman"/>
                  <a:cs typeface="Times New Roman"/>
                  <a:sym typeface="Times New Roman"/>
                </a:endParaRPr>
              </a:p>
            </p:txBody>
          </p:sp>
        </p:grpSp>
        <p:grpSp>
          <p:nvGrpSpPr>
            <p:cNvPr id="257" name="Google Shape;257;g2a4c9c101b6_0_186"/>
            <p:cNvGrpSpPr/>
            <p:nvPr/>
          </p:nvGrpSpPr>
          <p:grpSpPr>
            <a:xfrm>
              <a:off x="5965684" y="1943959"/>
              <a:ext cx="2729339" cy="1775530"/>
              <a:chOff x="3679799" y="3326869"/>
              <a:chExt cx="2098200" cy="1382381"/>
            </a:xfrm>
          </p:grpSpPr>
          <p:sp>
            <p:nvSpPr>
              <p:cNvPr id="258" name="Google Shape;258;g2a4c9c101b6_0_186"/>
              <p:cNvSpPr/>
              <p:nvPr/>
            </p:nvSpPr>
            <p:spPr>
              <a:xfrm>
                <a:off x="4196756" y="3326869"/>
                <a:ext cx="897496" cy="854642"/>
              </a:xfrm>
              <a:custGeom>
                <a:rect b="b" l="l" r="r" t="t"/>
                <a:pathLst>
                  <a:path extrusionOk="0" h="1709284" w="1646781">
                    <a:moveTo>
                      <a:pt x="0" y="0"/>
                    </a:moveTo>
                    <a:lnTo>
                      <a:pt x="1646781" y="0"/>
                    </a:lnTo>
                    <a:lnTo>
                      <a:pt x="1646781" y="1709284"/>
                    </a:lnTo>
                    <a:lnTo>
                      <a:pt x="0" y="1709284"/>
                    </a:lnTo>
                    <a:lnTo>
                      <a:pt x="0" y="0"/>
                    </a:lnTo>
                    <a:close/>
                  </a:path>
                </a:pathLst>
              </a:custGeom>
              <a:blipFill rotWithShape="1">
                <a:blip r:embed="rId9">
                  <a:alphaModFix/>
                </a:blip>
                <a:stretch>
                  <a:fillRect b="0" l="0" r="0" t="0"/>
                </a:stretch>
              </a:blipFill>
              <a:ln>
                <a:noFill/>
              </a:ln>
            </p:spPr>
          </p:sp>
          <p:sp>
            <p:nvSpPr>
              <p:cNvPr id="259" name="Google Shape;259;g2a4c9c101b6_0_186"/>
              <p:cNvSpPr txBox="1"/>
              <p:nvPr/>
            </p:nvSpPr>
            <p:spPr>
              <a:xfrm>
                <a:off x="3679799" y="4212150"/>
                <a:ext cx="2098200" cy="497100"/>
              </a:xfrm>
              <a:prstGeom prst="rect">
                <a:avLst/>
              </a:prstGeom>
              <a:noFill/>
              <a:ln>
                <a:noFill/>
              </a:ln>
            </p:spPr>
            <p:txBody>
              <a:bodyPr anchorCtr="0" anchor="ctr" bIns="0" lIns="0" spcFirstLastPara="1" rIns="0" wrap="square" tIns="0">
                <a:noAutofit/>
              </a:bodyPr>
              <a:lstStyle/>
              <a:p>
                <a:pPr indent="0" lvl="0" marL="0" marR="0" rtl="0" algn="ctr">
                  <a:lnSpc>
                    <a:spcPct val="85000"/>
                  </a:lnSpc>
                  <a:spcBef>
                    <a:spcPts val="0"/>
                  </a:spcBef>
                  <a:spcAft>
                    <a:spcPts val="0"/>
                  </a:spcAft>
                  <a:buClr>
                    <a:srgbClr val="000000"/>
                  </a:buClr>
                  <a:buSzPts val="2500"/>
                  <a:buFont typeface="Times New Roman"/>
                  <a:buNone/>
                </a:pPr>
                <a:r>
                  <a:rPr b="1" i="0" lang="en-US" sz="2500" u="none" cap="none" strike="noStrike">
                    <a:solidFill>
                      <a:srgbClr val="000000"/>
                    </a:solidFill>
                    <a:latin typeface="Times New Roman"/>
                    <a:ea typeface="Times New Roman"/>
                    <a:cs typeface="Times New Roman"/>
                    <a:sym typeface="Times New Roman"/>
                  </a:rPr>
                  <a:t>Keeping Updated Medical Records</a:t>
                </a:r>
                <a:endParaRPr b="0" i="0" sz="2500" u="none" cap="none" strike="noStrike">
                  <a:solidFill>
                    <a:schemeClr val="dk1"/>
                  </a:solidFill>
                  <a:latin typeface="Times New Roman"/>
                  <a:ea typeface="Times New Roman"/>
                  <a:cs typeface="Times New Roman"/>
                  <a:sym typeface="Times New Roman"/>
                </a:endParaRPr>
              </a:p>
            </p:txBody>
          </p:sp>
        </p:grpSp>
        <p:grpSp>
          <p:nvGrpSpPr>
            <p:cNvPr id="260" name="Google Shape;260;g2a4c9c101b6_0_186"/>
            <p:cNvGrpSpPr/>
            <p:nvPr/>
          </p:nvGrpSpPr>
          <p:grpSpPr>
            <a:xfrm>
              <a:off x="7992653" y="4165340"/>
              <a:ext cx="3034116" cy="1903400"/>
              <a:chOff x="6139331" y="3038632"/>
              <a:chExt cx="2332500" cy="1481937"/>
            </a:xfrm>
          </p:grpSpPr>
          <p:sp>
            <p:nvSpPr>
              <p:cNvPr id="261" name="Google Shape;261;g2a4c9c101b6_0_186"/>
              <p:cNvSpPr/>
              <p:nvPr/>
            </p:nvSpPr>
            <p:spPr>
              <a:xfrm>
                <a:off x="6608407" y="3038632"/>
                <a:ext cx="1128517" cy="960650"/>
              </a:xfrm>
              <a:custGeom>
                <a:rect b="b" l="l" r="r" t="t"/>
                <a:pathLst>
                  <a:path extrusionOk="0" h="1921300" w="2257033">
                    <a:moveTo>
                      <a:pt x="0" y="0"/>
                    </a:moveTo>
                    <a:lnTo>
                      <a:pt x="2257033" y="0"/>
                    </a:lnTo>
                    <a:lnTo>
                      <a:pt x="2257033" y="1921299"/>
                    </a:lnTo>
                    <a:lnTo>
                      <a:pt x="0" y="1921299"/>
                    </a:lnTo>
                    <a:lnTo>
                      <a:pt x="0" y="0"/>
                    </a:lnTo>
                    <a:close/>
                  </a:path>
                </a:pathLst>
              </a:custGeom>
              <a:blipFill rotWithShape="1">
                <a:blip r:embed="rId10">
                  <a:alphaModFix/>
                </a:blip>
                <a:stretch>
                  <a:fillRect b="0" l="0" r="0" t="0"/>
                </a:stretch>
              </a:blipFill>
              <a:ln>
                <a:noFill/>
              </a:ln>
            </p:spPr>
          </p:sp>
          <p:sp>
            <p:nvSpPr>
              <p:cNvPr id="262" name="Google Shape;262;g2a4c9c101b6_0_186"/>
              <p:cNvSpPr txBox="1"/>
              <p:nvPr/>
            </p:nvSpPr>
            <p:spPr>
              <a:xfrm>
                <a:off x="6139331" y="4023469"/>
                <a:ext cx="2332500" cy="497100"/>
              </a:xfrm>
              <a:prstGeom prst="rect">
                <a:avLst/>
              </a:prstGeom>
              <a:noFill/>
              <a:ln>
                <a:noFill/>
              </a:ln>
            </p:spPr>
            <p:txBody>
              <a:bodyPr anchorCtr="0" anchor="ctr" bIns="0" lIns="0" spcFirstLastPara="1" rIns="0" wrap="square" tIns="0">
                <a:noAutofit/>
              </a:bodyPr>
              <a:lstStyle/>
              <a:p>
                <a:pPr indent="0" lvl="0" marL="0" marR="0" rtl="0" algn="ctr">
                  <a:lnSpc>
                    <a:spcPct val="85000"/>
                  </a:lnSpc>
                  <a:spcBef>
                    <a:spcPts val="0"/>
                  </a:spcBef>
                  <a:spcAft>
                    <a:spcPts val="0"/>
                  </a:spcAft>
                  <a:buClr>
                    <a:schemeClr val="dk1"/>
                  </a:buClr>
                  <a:buSzPts val="2500"/>
                  <a:buFont typeface="Times New Roman"/>
                  <a:buNone/>
                </a:pPr>
                <a:r>
                  <a:rPr b="1" i="0" lang="en-US" sz="2500" u="none" cap="none" strike="noStrike">
                    <a:solidFill>
                      <a:schemeClr val="dk1"/>
                    </a:solidFill>
                    <a:latin typeface="Times New Roman"/>
                    <a:ea typeface="Times New Roman"/>
                    <a:cs typeface="Times New Roman"/>
                    <a:sym typeface="Times New Roman"/>
                  </a:rPr>
                  <a:t>Provide</a:t>
                </a:r>
                <a:r>
                  <a:rPr b="1" i="0" lang="en-US" sz="2500" u="none" cap="none" strike="noStrike">
                    <a:solidFill>
                      <a:srgbClr val="000000"/>
                    </a:solidFill>
                    <a:latin typeface="Times New Roman"/>
                    <a:ea typeface="Times New Roman"/>
                    <a:cs typeface="Times New Roman"/>
                    <a:sym typeface="Times New Roman"/>
                  </a:rPr>
                  <a:t> </a:t>
                </a:r>
                <a:endParaRPr b="0" i="0" sz="2500" u="none" cap="none" strike="noStrike">
                  <a:solidFill>
                    <a:schemeClr val="dk1"/>
                  </a:solidFill>
                  <a:latin typeface="Times New Roman"/>
                  <a:ea typeface="Times New Roman"/>
                  <a:cs typeface="Times New Roman"/>
                  <a:sym typeface="Times New Roman"/>
                </a:endParaRPr>
              </a:p>
              <a:p>
                <a:pPr indent="0" lvl="0" marL="0" marR="0" rtl="0" algn="ctr">
                  <a:lnSpc>
                    <a:spcPct val="85000"/>
                  </a:lnSpc>
                  <a:spcBef>
                    <a:spcPts val="0"/>
                  </a:spcBef>
                  <a:spcAft>
                    <a:spcPts val="0"/>
                  </a:spcAft>
                  <a:buClr>
                    <a:srgbClr val="000000"/>
                  </a:buClr>
                  <a:buSzPts val="2500"/>
                  <a:buFont typeface="Times New Roman"/>
                  <a:buNone/>
                </a:pPr>
                <a:r>
                  <a:rPr b="1" i="0" lang="en-US" sz="2500" u="none" cap="none" strike="noStrike">
                    <a:solidFill>
                      <a:srgbClr val="000000"/>
                    </a:solidFill>
                    <a:latin typeface="Times New Roman"/>
                    <a:ea typeface="Times New Roman"/>
                    <a:cs typeface="Times New Roman"/>
                    <a:sym typeface="Times New Roman"/>
                  </a:rPr>
                  <a:t>Valuable Feedback</a:t>
                </a:r>
                <a:endParaRPr b="0" i="0" sz="2500" u="none" cap="none" strike="noStrike">
                  <a:solidFill>
                    <a:schemeClr val="dk1"/>
                  </a:solidFill>
                  <a:latin typeface="Times New Roman"/>
                  <a:ea typeface="Times New Roman"/>
                  <a:cs typeface="Times New Roman"/>
                  <a:sym typeface="Times New Roman"/>
                </a:endParaRPr>
              </a:p>
            </p:txBody>
          </p:sp>
        </p:grpSp>
        <p:grpSp>
          <p:nvGrpSpPr>
            <p:cNvPr id="263" name="Google Shape;263;g2a4c9c101b6_0_186"/>
            <p:cNvGrpSpPr/>
            <p:nvPr/>
          </p:nvGrpSpPr>
          <p:grpSpPr>
            <a:xfrm>
              <a:off x="4932116" y="4118504"/>
              <a:ext cx="2579877" cy="2073266"/>
              <a:chOff x="978563" y="3137156"/>
              <a:chExt cx="1983300" cy="1614190"/>
            </a:xfrm>
          </p:grpSpPr>
          <p:sp>
            <p:nvSpPr>
              <p:cNvPr id="264" name="Google Shape;264;g2a4c9c101b6_0_186"/>
              <p:cNvSpPr/>
              <p:nvPr/>
            </p:nvSpPr>
            <p:spPr>
              <a:xfrm>
                <a:off x="1379269" y="3137156"/>
                <a:ext cx="1132986" cy="1054669"/>
              </a:xfrm>
              <a:custGeom>
                <a:rect b="b" l="l" r="r" t="t"/>
                <a:pathLst>
                  <a:path extrusionOk="0" h="2088453" w="2088453">
                    <a:moveTo>
                      <a:pt x="0" y="0"/>
                    </a:moveTo>
                    <a:lnTo>
                      <a:pt x="2088452" y="0"/>
                    </a:lnTo>
                    <a:lnTo>
                      <a:pt x="2088452" y="2088452"/>
                    </a:lnTo>
                    <a:lnTo>
                      <a:pt x="0" y="2088452"/>
                    </a:lnTo>
                    <a:lnTo>
                      <a:pt x="0" y="0"/>
                    </a:lnTo>
                    <a:close/>
                  </a:path>
                </a:pathLst>
              </a:custGeom>
              <a:blipFill rotWithShape="1">
                <a:blip r:embed="rId11">
                  <a:alphaModFix/>
                </a:blip>
                <a:stretch>
                  <a:fillRect b="0" l="0" r="0" t="0"/>
                </a:stretch>
              </a:blipFill>
              <a:ln>
                <a:noFill/>
              </a:ln>
            </p:spPr>
          </p:sp>
          <p:sp>
            <p:nvSpPr>
              <p:cNvPr id="265" name="Google Shape;265;g2a4c9c101b6_0_186"/>
              <p:cNvSpPr txBox="1"/>
              <p:nvPr/>
            </p:nvSpPr>
            <p:spPr>
              <a:xfrm>
                <a:off x="978563" y="4254246"/>
                <a:ext cx="1983300" cy="497100"/>
              </a:xfrm>
              <a:prstGeom prst="rect">
                <a:avLst/>
              </a:prstGeom>
              <a:noFill/>
              <a:ln>
                <a:noFill/>
              </a:ln>
            </p:spPr>
            <p:txBody>
              <a:bodyPr anchorCtr="0" anchor="ctr" bIns="0" lIns="0" spcFirstLastPara="1" rIns="0" wrap="square" tIns="0">
                <a:noAutofit/>
              </a:bodyPr>
              <a:lstStyle/>
              <a:p>
                <a:pPr indent="0" lvl="0" marL="0" marR="0" rtl="0" algn="ctr">
                  <a:lnSpc>
                    <a:spcPct val="85000"/>
                  </a:lnSpc>
                  <a:spcBef>
                    <a:spcPts val="0"/>
                  </a:spcBef>
                  <a:spcAft>
                    <a:spcPts val="0"/>
                  </a:spcAft>
                  <a:buClr>
                    <a:srgbClr val="000000"/>
                  </a:buClr>
                  <a:buSzPts val="2500"/>
                  <a:buFont typeface="Times New Roman"/>
                  <a:buNone/>
                </a:pPr>
                <a:r>
                  <a:rPr b="1" lang="en-US" sz="2500">
                    <a:latin typeface="Times New Roman"/>
                    <a:ea typeface="Times New Roman"/>
                    <a:cs typeface="Times New Roman"/>
                    <a:sym typeface="Times New Roman"/>
                  </a:rPr>
                  <a:t>Building Trust and Confidence</a:t>
                </a:r>
                <a:endParaRPr b="0" i="0" sz="2500" u="none" cap="none" strike="noStrike">
                  <a:solidFill>
                    <a:schemeClr val="dk1"/>
                  </a:solidFill>
                  <a:latin typeface="Times New Roman"/>
                  <a:ea typeface="Times New Roman"/>
                  <a:cs typeface="Times New Roman"/>
                  <a:sym typeface="Times New Roman"/>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